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2"/>
  </p:sldMasterIdLst>
  <p:notesMasterIdLst>
    <p:notesMasterId r:id="rId19"/>
  </p:notesMasterIdLst>
  <p:sldIdLst>
    <p:sldId id="345" r:id="rId3"/>
    <p:sldId id="346" r:id="rId4"/>
    <p:sldId id="352" r:id="rId5"/>
    <p:sldId id="353" r:id="rId6"/>
    <p:sldId id="347" r:id="rId7"/>
    <p:sldId id="348" r:id="rId8"/>
    <p:sldId id="349" r:id="rId9"/>
    <p:sldId id="350" r:id="rId10"/>
    <p:sldId id="351" r:id="rId11"/>
    <p:sldId id="354" r:id="rId12"/>
    <p:sldId id="355" r:id="rId13"/>
    <p:sldId id="356" r:id="rId14"/>
    <p:sldId id="357" r:id="rId15"/>
    <p:sldId id="358" r:id="rId16"/>
    <p:sldId id="359" r:id="rId17"/>
    <p:sldId id="360" r:id="rId18"/>
  </p:sldIdLst>
  <p:sldSz cx="9144000" cy="6858000" type="screen4x3"/>
  <p:notesSz cx="6858000" cy="9144000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650E8C"/>
    <a:srgbClr val="9878C6"/>
    <a:srgbClr val="472E6C"/>
    <a:srgbClr val="89AADB"/>
    <a:srgbClr val="663300"/>
    <a:srgbClr val="996633"/>
    <a:srgbClr val="996600"/>
    <a:srgbClr val="DDE7F3"/>
    <a:srgbClr val="92B2D9"/>
    <a:srgbClr val="A4BEE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4" autoAdjust="0"/>
    <p:restoredTop sz="94660"/>
  </p:normalViewPr>
  <p:slideViewPr>
    <p:cSldViewPr>
      <p:cViewPr varScale="1">
        <p:scale>
          <a:sx n="82" d="100"/>
          <a:sy n="82" d="100"/>
        </p:scale>
        <p:origin x="-15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6413" cy="91424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1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227013"/>
            <a:ext cx="0" cy="32715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sp>
      <p:sp>
        <p:nvSpPr>
          <p:cNvPr id="2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1513" y="3236913"/>
            <a:ext cx="7805737" cy="304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0" cy="0"/>
          </a:xfrm>
          <a:ln>
            <a:solidFill>
              <a:srgbClr val="000000"/>
            </a:solidFill>
          </a:ln>
        </p:spPr>
      </p:sp>
      <p:sp>
        <p:nvSpPr>
          <p:cNvPr id="307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71513" y="3236913"/>
            <a:ext cx="7805737" cy="182562"/>
          </a:xfrm>
          <a:noFill/>
          <a:ln/>
        </p:spPr>
        <p:txBody>
          <a:bodyPr>
            <a:spAutoFit/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90FD5-BC01-492F-9FC5-864B703548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B7633-C3CC-4A30-B0AB-1F3C740AB0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B5949-5C48-4D64-9D80-E2444E6687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289E6-A4B8-49C3-BD46-508F4F84C5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1B9EC-49DC-4384-9BD5-16E20D373D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0669A-0FB5-41F0-A15F-519280136B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80B4A-2557-498F-951C-5591FD5A27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96070-FD47-42AD-A6AD-FCAF7F05B7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58144-830C-43C8-9390-4EAB3C1CAF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128A4-5ADB-48AF-8013-D8FA22A85E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2EAD7-59D1-4424-ABC1-9DD05C61AC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88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8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8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0832C4C6-23BE-4AD9-86EC-4219C38196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285852" y="2500306"/>
            <a:ext cx="7694641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uk-UA" sz="4800" b="1" i="1" u="none" strike="noStrike" kern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“Я обираю професію. </a:t>
            </a:r>
            <a:r>
              <a:rPr kumimoji="0" lang="uk-UA" sz="4800" b="1" i="1" u="none" strike="noStrike" kern="0" normalizeH="0" baseline="0" noProof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Програміст”</a:t>
            </a:r>
            <a:endParaRPr kumimoji="0" lang="uk-UA" sz="4800" b="1" i="0" u="none" strike="noStrike" kern="0" normalizeH="0" baseline="0" noProof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142852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2075" algn="l"/>
            <a:r>
              <a:rPr lang="ru-RU" sz="3600" b="1" i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Основні</a:t>
            </a:r>
            <a:r>
              <a:rPr lang="ru-RU" sz="3600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3600" b="1" i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обов’язки</a:t>
            </a:r>
            <a:endParaRPr lang="ru-RU" sz="3600" b="1" i="1" dirty="0">
              <a:solidFill>
                <a:schemeClr val="tx1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728" y="785794"/>
            <a:ext cx="75724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2075" algn="l"/>
            <a:r>
              <a:rPr lang="ru-RU" b="1" i="1" dirty="0" err="1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Програміст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програмує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і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підтримує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i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обчислювальні</a:t>
            </a:r>
            <a:r>
              <a:rPr lang="ru-RU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i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системи</a:t>
            </a:r>
            <a:r>
              <a:rPr lang="ru-RU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відповідно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до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встановлених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стандартів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. 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Алгоритмізує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процеси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для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переведення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в </a:t>
            </a:r>
            <a:r>
              <a:rPr lang="ru-RU" b="1" i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машинну</a:t>
            </a:r>
            <a:r>
              <a:rPr lang="ru-RU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i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мову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.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Підпорядкований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менеджеру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</p:txBody>
      </p:sp>
      <p:pic>
        <p:nvPicPr>
          <p:cNvPr id="24578" name="Picture 2" descr="http://intellect-ua.info/2012/Pix/35_INT_03_03/Hacker.jpg"/>
          <p:cNvPicPr>
            <a:picLocks noChangeAspect="1" noChangeArrowheads="1"/>
          </p:cNvPicPr>
          <p:nvPr/>
        </p:nvPicPr>
        <p:blipFill>
          <a:blip r:embed="rId2" cstate="print"/>
          <a:srcRect t="9115" b="8854"/>
          <a:stretch>
            <a:fillRect/>
          </a:stretch>
        </p:blipFill>
        <p:spPr bwMode="auto">
          <a:xfrm>
            <a:off x="2428860" y="2928934"/>
            <a:ext cx="4929222" cy="35558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428604"/>
            <a:ext cx="75724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2075" algn="l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Робота </a:t>
            </a:r>
            <a:r>
              <a:rPr lang="ru-RU" b="1" i="1" dirty="0" err="1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програміста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переважно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високооплачувана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проте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різниться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в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залежності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від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організації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від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країни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та </a:t>
            </a:r>
            <a:r>
              <a:rPr lang="ru-RU" b="1" i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знань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і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i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практичного </a:t>
            </a:r>
            <a:r>
              <a:rPr lang="ru-RU" b="1" i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досвіду</a:t>
            </a:r>
            <a:r>
              <a:rPr lang="ru-RU" b="1" i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i="1" dirty="0" err="1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програміста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.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Останні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i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два </a:t>
            </a:r>
            <a:r>
              <a:rPr lang="ru-RU" b="1" i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критерії</a:t>
            </a:r>
            <a:r>
              <a:rPr lang="ru-RU" b="1" i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чи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i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не </a:t>
            </a:r>
            <a:r>
              <a:rPr lang="ru-RU" b="1" i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найголовніші</a:t>
            </a:r>
            <a:r>
              <a:rPr lang="ru-RU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.</a:t>
            </a:r>
            <a:endParaRPr lang="ru-RU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5602" name="Picture 2" descr="http://bryanxu.com/wp-content/uploads/2013/07/1440_Programmer-Ta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000372"/>
            <a:ext cx="5486439" cy="34290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428604"/>
            <a:ext cx="75724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2075" algn="l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В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середовищі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i="1" dirty="0" err="1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програмістів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крім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офіційної</a:t>
            </a:r>
            <a:r>
              <a:rPr lang="ru-RU" b="1" i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наукової</a:t>
            </a:r>
            <a:r>
              <a:rPr lang="ru-RU" b="1" i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термінології</a:t>
            </a:r>
            <a:r>
              <a:rPr lang="ru-RU" b="1" i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можна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почути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багатий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 </a:t>
            </a:r>
            <a:r>
              <a:rPr lang="ru-RU" b="1" i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комп'ютерний</a:t>
            </a:r>
            <a:r>
              <a:rPr lang="ru-RU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сленг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.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Переважно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це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перекручені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на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власний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манер </a:t>
            </a:r>
            <a:r>
              <a:rPr lang="ru-RU" b="1" i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англомовні</a:t>
            </a:r>
            <a:r>
              <a:rPr lang="ru-RU" b="1" i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терміни</a:t>
            </a:r>
            <a:r>
              <a:rPr lang="ru-RU" b="1" i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або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своєрідний</a:t>
            </a:r>
            <a:r>
              <a:rPr lang="ru-RU" b="1" i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їхній</a:t>
            </a:r>
            <a:r>
              <a:rPr lang="ru-RU" b="1" i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переклад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.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Також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зустрічаються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спрощення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складних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наукових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термінів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.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6626" name="Picture 2" descr="http://gazetkin.com/wp-content/uploads/2014/04/sle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357562"/>
            <a:ext cx="3594085" cy="2786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628" name="Picture 4" descr="http://grandwallpapers.net/photo/wtf-internet-sleng-1280x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357562"/>
            <a:ext cx="3571900" cy="2786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142852"/>
            <a:ext cx="7286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2075" algn="l"/>
            <a:r>
              <a:rPr lang="ru-RU" sz="3600" b="1" i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Якості</a:t>
            </a:r>
            <a:r>
              <a:rPr lang="ru-RU" sz="3600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3600" b="1" i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необхідні</a:t>
            </a:r>
            <a:r>
              <a:rPr lang="ru-RU" sz="3600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для </a:t>
            </a:r>
            <a:r>
              <a:rPr lang="ru-RU" sz="3600" b="1" i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професії</a:t>
            </a:r>
            <a:r>
              <a:rPr lang="ru-RU" sz="3600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«</a:t>
            </a:r>
            <a:r>
              <a:rPr lang="ru-RU" sz="3600" b="1" i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програміст</a:t>
            </a:r>
            <a:r>
              <a:rPr lang="ru-RU" sz="3600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»</a:t>
            </a:r>
            <a:endParaRPr lang="ru-RU" sz="3600" b="1" i="1" dirty="0">
              <a:solidFill>
                <a:schemeClr val="tx1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4414" y="1357298"/>
            <a:ext cx="7786710" cy="514353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indent="92075" algn="l">
              <a:buFont typeface="Wingdings" pitchFamily="2" charset="2"/>
              <a:buChar char="§"/>
            </a:pPr>
            <a:r>
              <a:rPr lang="ru-RU" sz="2200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Знання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200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англійської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200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мови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2200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логічність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200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мислення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; </a:t>
            </a:r>
          </a:p>
          <a:p>
            <a:pPr indent="92075" algn="l">
              <a:buFont typeface="Wingdings" pitchFamily="2" charset="2"/>
              <a:buChar char="§"/>
            </a:pPr>
            <a:r>
              <a:rPr lang="ru-RU" sz="2200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гнучкість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200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і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200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динамічність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200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мислення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; </a:t>
            </a:r>
          </a:p>
          <a:p>
            <a:pPr indent="92075" algn="l">
              <a:buFont typeface="Wingdings" pitchFamily="2" charset="2"/>
              <a:buChar char="§"/>
            </a:pPr>
            <a:r>
              <a:rPr lang="ru-RU" sz="2200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аналітичні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200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здібності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; </a:t>
            </a:r>
          </a:p>
          <a:p>
            <a:pPr indent="92075" algn="l">
              <a:buFont typeface="Wingdings" pitchFamily="2" charset="2"/>
              <a:buChar char="§"/>
            </a:pPr>
            <a:r>
              <a:rPr lang="ru-RU" sz="2200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високий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200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рівень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200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розвитку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200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пам’яті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2200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концентрації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; </a:t>
            </a:r>
          </a:p>
          <a:p>
            <a:pPr indent="92075" algn="l">
              <a:buFont typeface="Wingdings" pitchFamily="2" charset="2"/>
              <a:buChar char="§"/>
            </a:pPr>
            <a:r>
              <a:rPr lang="ru-RU" sz="2200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високий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200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рівень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200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розвитку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200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технічних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200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і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200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математичних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200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здібностей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; </a:t>
            </a:r>
          </a:p>
          <a:p>
            <a:pPr indent="92075" algn="l">
              <a:buFont typeface="Wingdings" pitchFamily="2" charset="2"/>
              <a:buChar char="§"/>
            </a:pPr>
            <a:r>
              <a:rPr lang="ru-RU" sz="2200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розвинена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200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уява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2200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уважність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; </a:t>
            </a:r>
          </a:p>
          <a:p>
            <a:pPr indent="92075" algn="l">
              <a:buFont typeface="Wingdings" pitchFamily="2" charset="2"/>
              <a:buChar char="§"/>
            </a:pPr>
            <a:r>
              <a:rPr lang="ru-RU" sz="2200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акуратність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; </a:t>
            </a:r>
          </a:p>
          <a:p>
            <a:pPr indent="92075" algn="l">
              <a:buFont typeface="Wingdings" pitchFamily="2" charset="2"/>
              <a:buChar char="§"/>
            </a:pPr>
            <a:r>
              <a:rPr lang="ru-RU" sz="2200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терплячість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; </a:t>
            </a:r>
          </a:p>
          <a:p>
            <a:pPr indent="92075" algn="l">
              <a:buFont typeface="Wingdings" pitchFamily="2" charset="2"/>
              <a:buChar char="§"/>
            </a:pPr>
            <a:r>
              <a:rPr lang="ru-RU" sz="2200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наполегливість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; </a:t>
            </a:r>
          </a:p>
          <a:p>
            <a:pPr indent="92075" algn="l">
              <a:buFont typeface="Wingdings" pitchFamily="2" charset="2"/>
              <a:buChar char="§"/>
            </a:pPr>
            <a:r>
              <a:rPr lang="ru-RU" sz="2200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цілеспрямованість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; </a:t>
            </a:r>
          </a:p>
          <a:p>
            <a:pPr indent="92075" algn="l">
              <a:buFont typeface="Wingdings" pitchFamily="2" charset="2"/>
              <a:buChar char="§"/>
            </a:pPr>
            <a:r>
              <a:rPr lang="ru-RU" sz="2200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відповідальність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; </a:t>
            </a:r>
          </a:p>
          <a:p>
            <a:pPr indent="92075" algn="l">
              <a:buFont typeface="Wingdings" pitchFamily="2" charset="2"/>
              <a:buChar char="§"/>
            </a:pPr>
            <a:r>
              <a:rPr lang="ru-RU" sz="2200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незалежність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ru-RU" sz="2200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наявність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200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власної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думки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).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7650" name="Picture 2" descr="http://vinnitsaok.com.ua/wp-content/uploads/2013/08/13543690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4214818"/>
            <a:ext cx="3643338" cy="24249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142852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2075" algn="l"/>
            <a:r>
              <a:rPr lang="ru-RU" sz="3600" b="1" i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Плюси</a:t>
            </a:r>
            <a:r>
              <a:rPr lang="ru-RU" sz="3600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та </a:t>
            </a:r>
            <a:r>
              <a:rPr lang="ru-RU" sz="3600" b="1" i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мінуси</a:t>
            </a:r>
            <a:r>
              <a:rPr lang="ru-RU" sz="3600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3600" b="1" i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професії</a:t>
            </a:r>
            <a:endParaRPr lang="ru-RU" sz="3600" b="1" i="1" dirty="0">
              <a:solidFill>
                <a:schemeClr val="tx1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728" y="857232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2075" algn="l"/>
            <a:r>
              <a:rPr lang="ru-RU" sz="28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ru-RU" sz="2800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Плюси</a:t>
            </a:r>
            <a:r>
              <a:rPr lang="ru-RU" sz="28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          </a:t>
            </a:r>
            <a:r>
              <a:rPr lang="ru-RU" sz="2800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Мінуси</a:t>
            </a:r>
            <a:endParaRPr lang="ru-RU" sz="2800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7290" y="1500174"/>
            <a:ext cx="42148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2075" algn="l">
              <a:buFont typeface="Wingdings" pitchFamily="2" charset="2"/>
              <a:buChar char="§"/>
            </a:pP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Високий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попит на ринку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праці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; </a:t>
            </a:r>
          </a:p>
          <a:p>
            <a:pPr indent="92075" algn="l">
              <a:buFont typeface="Wingdings" pitchFamily="2" charset="2"/>
              <a:buChar char="§"/>
            </a:pP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високі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зарплати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; </a:t>
            </a:r>
          </a:p>
          <a:p>
            <a:pPr indent="92075" algn="l">
              <a:buFont typeface="Wingdings" pitchFamily="2" charset="2"/>
              <a:buChar char="§"/>
            </a:pP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перспективи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кар’єрного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pPr algn="l"/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зростання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.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57818" y="1500174"/>
            <a:ext cx="29289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2075" algn="l">
              <a:buFont typeface="Wingdings" pitchFamily="2" charset="2"/>
              <a:buChar char="§"/>
            </a:pP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Постійна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робота за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комп’ютером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; </a:t>
            </a:r>
          </a:p>
          <a:p>
            <a:pPr indent="92075" algn="l">
              <a:buFont typeface="Wingdings" pitchFamily="2" charset="2"/>
              <a:buChar char="§"/>
            </a:pP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ненормований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графік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роботи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.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8674" name="Picture 2" descr="http://yak-prosto.com/images/2/c/yak-obnuliti-masi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4000504"/>
            <a:ext cx="3476616" cy="2643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4" descr="http://www.tneu.edu.ua/uploads/posts/2013-03/1363877649_350px-groshzi_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4000504"/>
            <a:ext cx="3517573" cy="2643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142852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2075" algn="l"/>
            <a:r>
              <a:rPr lang="ru-RU" sz="3600" b="1" i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Висновок</a:t>
            </a:r>
            <a:endParaRPr lang="ru-RU" sz="3600" b="1" i="1" dirty="0">
              <a:solidFill>
                <a:schemeClr val="tx1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728" y="785794"/>
            <a:ext cx="75724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2075" algn="l"/>
            <a:r>
              <a:rPr lang="ru-RU" b="1" i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Вибір</a:t>
            </a:r>
            <a:r>
              <a:rPr lang="ru-RU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i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професії</a:t>
            </a:r>
            <a:r>
              <a:rPr lang="ru-RU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–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важлива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ланка у 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життєвому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та 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професійному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становленні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людини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.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Саме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вона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надає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можливість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реалізувати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себе як </a:t>
            </a:r>
            <a:r>
              <a:rPr lang="ru-RU" b="1" i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особистість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. </a:t>
            </a:r>
          </a:p>
          <a:p>
            <a:pPr indent="92075" algn="l"/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Обираючи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i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майбутню</a:t>
            </a:r>
            <a:r>
              <a:rPr lang="ru-RU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i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професію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кожна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молода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людина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повинна </a:t>
            </a:r>
            <a:r>
              <a:rPr lang="ru-RU" b="1" i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чітко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ru-RU" b="1" i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усвідомлено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й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i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самокритично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визначитись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якою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їй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потрібно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бути,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щоб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оволодіти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певною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i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професією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</p:txBody>
      </p:sp>
      <p:pic>
        <p:nvPicPr>
          <p:cNvPr id="29698" name="Picture 2" descr="http://vkurse.ua/i/2012-10/luchshe-zdoro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3929066"/>
            <a:ext cx="4857784" cy="25977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428604"/>
            <a:ext cx="75724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2075" algn="l"/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Щодо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мене, то </a:t>
            </a:r>
            <a:r>
              <a:rPr lang="ru-RU" b="1" i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тест по </a:t>
            </a:r>
            <a:r>
              <a:rPr lang="ru-RU" b="1" i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визначенню</a:t>
            </a:r>
            <a:r>
              <a:rPr lang="ru-RU" b="1" i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професійної</a:t>
            </a:r>
            <a:r>
              <a:rPr lang="ru-RU" b="1" i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орієнтації</a:t>
            </a:r>
            <a:r>
              <a:rPr lang="ru-RU" b="1" i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показав,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що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мені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близькі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професії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пов'язані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з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IT</a:t>
            </a:r>
            <a:r>
              <a:rPr lang="uk-UA" b="1" i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-технологією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.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Це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у свою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чергу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остаточно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переконало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мене у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правильності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мого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вибору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стати </a:t>
            </a:r>
            <a:r>
              <a:rPr lang="ru-RU" b="1" i="1" dirty="0" err="1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програмістом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</p:txBody>
      </p:sp>
      <p:pic>
        <p:nvPicPr>
          <p:cNvPr id="30722" name="Picture 2" descr="http://ruocherv.klasna.com/uploads/editor/450/69311/sitepage_93/image/employees_togeth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857496"/>
            <a:ext cx="6096000" cy="35909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728" y="428604"/>
            <a:ext cx="72866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2075" algn="l"/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Ще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кілька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років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тому тих,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хто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працює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з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i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програмним</a:t>
            </a:r>
            <a:r>
              <a:rPr lang="ru-RU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i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забезпеченням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називали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просто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— </a:t>
            </a:r>
            <a:r>
              <a:rPr lang="ru-RU" b="1" i="1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«</a:t>
            </a:r>
            <a:r>
              <a:rPr lang="ru-RU" b="1" i="1" dirty="0" err="1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програміст</a:t>
            </a:r>
            <a:r>
              <a:rPr lang="ru-RU" b="1" i="1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»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.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indent="92075" algn="l"/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Сьогодні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професія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i="1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«</a:t>
            </a:r>
            <a:r>
              <a:rPr lang="ru-RU" b="1" i="1" dirty="0" err="1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програміст</a:t>
            </a:r>
            <a:r>
              <a:rPr lang="ru-RU" b="1" i="1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»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—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це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одне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з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найзагальніших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понять, яке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тільки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можна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уявити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.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6386" name="Picture 2" descr="http://bezsalu.at.ua/2/post.jpg"/>
          <p:cNvPicPr>
            <a:picLocks noChangeAspect="1" noChangeArrowheads="1"/>
          </p:cNvPicPr>
          <p:nvPr/>
        </p:nvPicPr>
        <p:blipFill>
          <a:blip r:embed="rId2" cstate="print"/>
          <a:srcRect b="5611"/>
          <a:stretch>
            <a:fillRect/>
          </a:stretch>
        </p:blipFill>
        <p:spPr bwMode="auto">
          <a:xfrm>
            <a:off x="4857752" y="2928934"/>
            <a:ext cx="3243257" cy="36185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85852" y="428604"/>
            <a:ext cx="77153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2075" algn="l"/>
            <a:r>
              <a:rPr lang="ru-RU" b="1" i="1" dirty="0" err="1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Програміст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 —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людина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що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займається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 </a:t>
            </a:r>
            <a:r>
              <a:rPr lang="ru-RU" b="1" i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програмуванням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виконує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розробку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 </a:t>
            </a:r>
            <a:r>
              <a:rPr lang="ru-RU" b="1" i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програмного</a:t>
            </a:r>
            <a:r>
              <a:rPr lang="ru-RU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i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забезпечення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 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(в 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простіших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випадках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 — 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окремих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 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програм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) для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програмованих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пристроїв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які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як правило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містять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один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чи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більше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 </a:t>
            </a:r>
            <a:r>
              <a:rPr lang="ru-RU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CPU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. Прикладами таких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пристроїв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є: 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настільні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 ПК, 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мобільні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телефони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 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смартфони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 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комунікатори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тощо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.</a:t>
            </a:r>
            <a:endParaRPr lang="ru-RU" b="1" i="1" dirty="0">
              <a:solidFill>
                <a:schemeClr val="accent2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1506" name="Picture 2" descr="http://vkurse.ua/i/2007-12/vostrebovany-programmis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643314"/>
            <a:ext cx="4595818" cy="28723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428604"/>
            <a:ext cx="77153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2075" algn="l"/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Помилково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i="1" dirty="0" err="1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програмістом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деколи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називають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 </a:t>
            </a:r>
            <a:r>
              <a:rPr lang="ru-RU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системного </a:t>
            </a:r>
            <a:r>
              <a:rPr lang="ru-RU" b="1" i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адміністратора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 та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інших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i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спеціалістів</a:t>
            </a:r>
            <a:r>
              <a:rPr lang="ru-RU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 ІТ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які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займаються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налагодженням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та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підтримкою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роботи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комп'ютерної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техніки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з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використанням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уже </a:t>
            </a:r>
            <a:r>
              <a:rPr lang="ru-RU" b="1" i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готового </a:t>
            </a:r>
            <a:r>
              <a:rPr lang="ru-RU" b="1" i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програмного</a:t>
            </a:r>
            <a:r>
              <a:rPr lang="ru-RU" b="1" i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забезпечення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.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Ці професії слід розрізняти!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3554" name="Picture 2" descr="http://kop.ru/files/prezintacya/el_book/prog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3214686"/>
            <a:ext cx="4995867" cy="33342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142852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2075" algn="l"/>
            <a:r>
              <a:rPr lang="ru-RU" sz="3600" b="1" i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Історія</a:t>
            </a:r>
            <a:r>
              <a:rPr lang="ru-RU" sz="3600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3600" b="1" i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професії</a:t>
            </a:r>
            <a:endParaRPr lang="ru-RU" sz="3600" b="1" i="1" dirty="0">
              <a:solidFill>
                <a:schemeClr val="tx1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728" y="857232"/>
            <a:ext cx="72866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2075" algn="l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У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часи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свого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зародження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i="1" dirty="0" err="1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програмування</a:t>
            </a:r>
            <a:r>
              <a:rPr lang="ru-RU" b="1" i="1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було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схоже на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мистецтво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оскільки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ще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не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були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вироблені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основні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закони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і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правила. До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речі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першим </a:t>
            </a:r>
            <a:r>
              <a:rPr lang="ru-RU" b="1" i="1" dirty="0" err="1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програмістом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була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жінка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— </a:t>
            </a:r>
            <a:r>
              <a:rPr lang="ru-RU" b="1" i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Ада Лавлейс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дочка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відомого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англійського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поета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i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Байрона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.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8434" name="Picture 2" descr="http://lpost.ru/wp-content/uploads/2012/11/ada_lovel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286124"/>
            <a:ext cx="4665218" cy="27146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857620" y="6143644"/>
            <a:ext cx="22124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Ада Лавлейс</a:t>
            </a:r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428604"/>
            <a:ext cx="72866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2075" algn="l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У </a:t>
            </a:r>
            <a:r>
              <a:rPr lang="ru-RU" b="1" i="1" dirty="0" smtClean="0">
                <a:solidFill>
                  <a:srgbClr val="9878C6"/>
                </a:solidFill>
                <a:latin typeface="Courier New" pitchFamily="49" charset="0"/>
                <a:cs typeface="Courier New" pitchFamily="49" charset="0"/>
              </a:rPr>
              <a:t>1833 р.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англійський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математик </a:t>
            </a:r>
          </a:p>
          <a:p>
            <a:pPr algn="l"/>
            <a:r>
              <a:rPr lang="ru-RU" b="1" i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Ч.Беббідж</a:t>
            </a:r>
            <a:r>
              <a:rPr lang="ru-RU" b="1" i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винайшов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і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сконструював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першу модель </a:t>
            </a:r>
            <a:r>
              <a:rPr lang="ru-RU" b="1" i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механічної</a:t>
            </a:r>
            <a:r>
              <a:rPr lang="ru-RU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«</a:t>
            </a:r>
            <a:r>
              <a:rPr lang="ru-RU" b="1" i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аналітичної</a:t>
            </a:r>
            <a:r>
              <a:rPr lang="ru-RU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» </a:t>
            </a:r>
            <a:r>
              <a:rPr lang="ru-RU" b="1" i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машини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що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виконувала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прості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арифметичні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дії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. </a:t>
            </a:r>
            <a:r>
              <a:rPr lang="ru-RU" b="1" i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Ада Лавлейс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написала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декілька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програм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для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неї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.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7410" name="Picture 2" descr="http://upload.wikimedia.org/wikipedia/commons/thumb/8/82/CharlesBabbage.jpg/200px-CharlesBabb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786058"/>
            <a:ext cx="3143272" cy="37247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429256" y="5929330"/>
            <a:ext cx="18437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Ч.Беббідж</a:t>
            </a:r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428604"/>
            <a:ext cx="75724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2075" algn="l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У </a:t>
            </a:r>
            <a:r>
              <a:rPr lang="ru-RU" b="1" i="1" dirty="0" smtClean="0">
                <a:solidFill>
                  <a:srgbClr val="9878C6"/>
                </a:solidFill>
                <a:latin typeface="Courier New" pitchFamily="49" charset="0"/>
                <a:cs typeface="Courier New" pitchFamily="49" charset="0"/>
              </a:rPr>
              <a:t>40-х роках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минулого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століття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з’явилися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i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цифрові</a:t>
            </a:r>
            <a:r>
              <a:rPr lang="ru-RU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ЕОМ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.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Ідея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їх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ство-рення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належить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американському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математику </a:t>
            </a:r>
            <a:r>
              <a:rPr lang="ru-RU" b="1" i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Джону фон Нейману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. Для </a:t>
            </a:r>
            <a:r>
              <a:rPr lang="ru-RU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машин </a:t>
            </a:r>
            <a:r>
              <a:rPr lang="ru-RU" b="1" i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першого</a:t>
            </a:r>
            <a:r>
              <a:rPr lang="ru-RU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i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покоління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складалися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надто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детальні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програми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що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передбачають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кожен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крок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кожну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операцію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обчислень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.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Причому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жодної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іншої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мови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окрім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своєї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машина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ще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не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розуміла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.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9458" name="Picture 2" descr="http://upload.wikimedia.org/wikipedia/commons/d/d6/JohnvonNeumann-LosAlam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3500438"/>
            <a:ext cx="2528877" cy="29832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286116" y="5715016"/>
            <a:ext cx="24818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Джон фон Нейман</a:t>
            </a:r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Файл:EDSAC (1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285728"/>
            <a:ext cx="4000500" cy="4876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785918" y="5429264"/>
            <a:ext cx="62865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EDSAC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один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з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перших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комп'ютерів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, де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було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реалізовавано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збереження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програми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в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пам'яті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ru-RU" sz="2000" b="1" i="1" dirty="0" err="1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архітектура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фон Неймана)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428604"/>
            <a:ext cx="75724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2075" algn="l"/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Пізніше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створюються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i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алгоритмічні</a:t>
            </a:r>
            <a:r>
              <a:rPr lang="ru-RU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i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мови</a:t>
            </a:r>
            <a:r>
              <a:rPr lang="ru-RU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i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вищого</a:t>
            </a:r>
            <a:r>
              <a:rPr lang="ru-RU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i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рівня</a:t>
            </a:r>
            <a:r>
              <a:rPr lang="ru-RU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спеціальні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мови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програмування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що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дозволяє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звести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процес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створення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програми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до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запису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алгоритму в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спеціальній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символічній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формі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відповідно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до правил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цієї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мови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. Були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також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створені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спеціальні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програми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які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перетворюють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i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алгоритмічну</a:t>
            </a:r>
            <a:r>
              <a:rPr lang="ru-RU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i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мову</a:t>
            </a:r>
            <a:r>
              <a:rPr lang="ru-RU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на </a:t>
            </a:r>
            <a:r>
              <a:rPr lang="ru-RU" b="1" i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машинну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.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2530" name="Picture 2" descr="http://www.day.kiev.ua/sites/default/files/main/articles/15082013/7reut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3643314"/>
            <a:ext cx="4190996" cy="28666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C(5)">
  <a:themeElements>
    <a:clrScheme name="Оформление по умолчанию 13">
      <a:dk1>
        <a:srgbClr val="333399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2A2A82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333399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2A82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A43B999-17FB-4FAD-9DF7-FCFAE38A6D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CSC(5)</Template>
  <TotalTime>514</TotalTime>
  <Words>467</Words>
  <Application>Microsoft Office PowerPoint</Application>
  <PresentationFormat>Экран (4:3)</PresentationFormat>
  <Paragraphs>44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CSC(5)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Папиш</dc:creator>
  <cp:lastModifiedBy>Папиш</cp:lastModifiedBy>
  <cp:revision>60</cp:revision>
  <cp:lastPrinted>2001-06-04T06:38:34Z</cp:lastPrinted>
  <dcterms:created xsi:type="dcterms:W3CDTF">2013-02-28T21:24:47Z</dcterms:created>
  <dcterms:modified xsi:type="dcterms:W3CDTF">2014-04-18T19:14:21Z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TC300069909990</vt:lpwstr>
  </property>
</Properties>
</file>