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27.01.2014</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27.01.2014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27.01.2014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27.01.2014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27.01.2014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27.01.2014</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27.01.2014</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27.01.2014</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dirty="0" smtClean="0"/>
              <a:t>Топ-10 найбільших електростанцій світу</a:t>
            </a:r>
            <a:endParaRPr lang="uk-UA" dirty="0"/>
          </a:p>
        </p:txBody>
      </p:sp>
      <p:sp>
        <p:nvSpPr>
          <p:cNvPr id="3" name="Подзаголовок 2"/>
          <p:cNvSpPr>
            <a:spLocks noGrp="1"/>
          </p:cNvSpPr>
          <p:nvPr>
            <p:ph type="subTitle" idx="1"/>
          </p:nvPr>
        </p:nvSpPr>
        <p:spPr/>
        <p:txBody>
          <a:bodyPr/>
          <a:lstStyle/>
          <a:p>
            <a:endParaRPr lang="uk-UA"/>
          </a:p>
        </p:txBody>
      </p:sp>
    </p:spTree>
    <p:extLst>
      <p:ext uri="{BB962C8B-B14F-4D97-AF65-F5344CB8AC3E}">
        <p14:creationId xmlns:p14="http://schemas.microsoft.com/office/powerpoint/2010/main" val="296394073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59469"/>
            <a:ext cx="381087" cy="279464"/>
          </a:xfrm>
        </p:spPr>
      </p:pic>
      <p:sp>
        <p:nvSpPr>
          <p:cNvPr id="6" name="TextBox 5"/>
          <p:cNvSpPr txBox="1"/>
          <p:nvPr/>
        </p:nvSpPr>
        <p:spPr>
          <a:xfrm>
            <a:off x="683568" y="908720"/>
            <a:ext cx="7704856" cy="4524315"/>
          </a:xfrm>
          <a:prstGeom prst="rect">
            <a:avLst/>
          </a:prstGeom>
          <a:noFill/>
        </p:spPr>
        <p:txBody>
          <a:bodyPr wrap="square" rtlCol="0">
            <a:spAutoFit/>
          </a:bodyPr>
          <a:lstStyle/>
          <a:p>
            <a:r>
              <a:rPr lang="uk-UA" dirty="0" smtClean="0"/>
              <a:t>       - Німеччина</a:t>
            </a:r>
          </a:p>
          <a:p>
            <a:endParaRPr lang="uk-UA" dirty="0" smtClean="0"/>
          </a:p>
          <a:p>
            <a:r>
              <a:rPr lang="uk-UA" dirty="0" smtClean="0"/>
              <a:t>Місце </a:t>
            </a:r>
            <a:r>
              <a:rPr lang="uk-UA" dirty="0"/>
              <a:t>в рейтингу: 4</a:t>
            </a:r>
          </a:p>
          <a:p>
            <a:endParaRPr lang="uk-UA" dirty="0"/>
          </a:p>
          <a:p>
            <a:r>
              <a:rPr lang="uk-UA" dirty="0"/>
              <a:t>Потужність: 82 МВт</a:t>
            </a:r>
          </a:p>
          <a:p>
            <a:r>
              <a:rPr lang="uk-UA" dirty="0"/>
              <a:t>Побудовано: 2011 р.</a:t>
            </a:r>
          </a:p>
          <a:p>
            <a:endParaRPr lang="uk-UA" dirty="0"/>
          </a:p>
          <a:p>
            <a:r>
              <a:rPr lang="uk-UA" dirty="0"/>
              <a:t>Дана електростанція знаходиться неподалік від міста </a:t>
            </a:r>
            <a:r>
              <a:rPr lang="uk-UA" dirty="0" err="1"/>
              <a:t>Зенфтенберг</a:t>
            </a:r>
            <a:r>
              <a:rPr lang="uk-UA" dirty="0"/>
              <a:t> в Східній Німеччині на території, яка раніше використовувалася для видобутку вугілля. Проект, останнє оновлення якого було завершено в 2011 році, має потужність 82 МВт і складається більш ніж з 330 000 кристалічних сонячних модулів. Такий енергетичний комплекс здатний забезпечити електрикою близько 25 000 будинків. Примітно, що будівництво проекту було завершено в рекордний термін 3 місяці, а вартість склала 150 мільйонів євро.</a:t>
            </a:r>
          </a:p>
        </p:txBody>
      </p:sp>
    </p:spTree>
    <p:extLst>
      <p:ext uri="{BB962C8B-B14F-4D97-AF65-F5344CB8AC3E}">
        <p14:creationId xmlns:p14="http://schemas.microsoft.com/office/powerpoint/2010/main" val="313767349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024744" cy="1143000"/>
          </a:xfrm>
        </p:spPr>
        <p:txBody>
          <a:bodyPr/>
          <a:lstStyle/>
          <a:p>
            <a:r>
              <a:rPr lang="en-US" dirty="0" err="1"/>
              <a:t>Finsterwalde</a:t>
            </a:r>
            <a:r>
              <a:rPr lang="en-US" dirty="0"/>
              <a:t> Solar Park</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7" y="1556792"/>
            <a:ext cx="7816845" cy="4885528"/>
          </a:xfrm>
        </p:spPr>
      </p:pic>
    </p:spTree>
    <p:extLst>
      <p:ext uri="{BB962C8B-B14F-4D97-AF65-F5344CB8AC3E}">
        <p14:creationId xmlns:p14="http://schemas.microsoft.com/office/powerpoint/2010/main" val="77558373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052736"/>
            <a:ext cx="381087" cy="279464"/>
          </a:xfrm>
        </p:spPr>
      </p:pic>
      <p:sp>
        <p:nvSpPr>
          <p:cNvPr id="7" name="TextBox 6"/>
          <p:cNvSpPr txBox="1"/>
          <p:nvPr/>
        </p:nvSpPr>
        <p:spPr>
          <a:xfrm>
            <a:off x="755576" y="980728"/>
            <a:ext cx="7632848" cy="3693319"/>
          </a:xfrm>
          <a:prstGeom prst="rect">
            <a:avLst/>
          </a:prstGeom>
          <a:noFill/>
        </p:spPr>
        <p:txBody>
          <a:bodyPr wrap="square" rtlCol="0">
            <a:spAutoFit/>
          </a:bodyPr>
          <a:lstStyle/>
          <a:p>
            <a:r>
              <a:rPr lang="uk-UA" dirty="0" smtClean="0"/>
              <a:t>      - Німеччина</a:t>
            </a:r>
          </a:p>
          <a:p>
            <a:pPr algn="just"/>
            <a:endParaRPr lang="uk-UA" dirty="0" smtClean="0">
              <a:solidFill>
                <a:srgbClr val="333333"/>
              </a:solidFill>
              <a:latin typeface="Verdana"/>
            </a:endParaRPr>
          </a:p>
          <a:p>
            <a:pPr algn="just"/>
            <a:r>
              <a:rPr lang="uk-UA" dirty="0" smtClean="0">
                <a:solidFill>
                  <a:srgbClr val="333333"/>
                </a:solidFill>
                <a:latin typeface="Verdana"/>
              </a:rPr>
              <a:t>Місце </a:t>
            </a:r>
            <a:r>
              <a:rPr lang="uk-UA" dirty="0">
                <a:solidFill>
                  <a:srgbClr val="333333"/>
                </a:solidFill>
                <a:latin typeface="Verdana"/>
              </a:rPr>
              <a:t>в рейтингу: 5</a:t>
            </a:r>
          </a:p>
          <a:p>
            <a:pPr algn="just"/>
            <a:endParaRPr lang="uk-UA" dirty="0">
              <a:solidFill>
                <a:srgbClr val="333333"/>
              </a:solidFill>
              <a:latin typeface="Verdana"/>
            </a:endParaRPr>
          </a:p>
          <a:p>
            <a:pPr algn="just"/>
            <a:r>
              <a:rPr lang="uk-UA" dirty="0">
                <a:solidFill>
                  <a:srgbClr val="333333"/>
                </a:solidFill>
                <a:latin typeface="Verdana"/>
              </a:rPr>
              <a:t>Потужність: 80,245 МВт</a:t>
            </a:r>
          </a:p>
          <a:p>
            <a:pPr algn="just"/>
            <a:r>
              <a:rPr lang="uk-UA" dirty="0">
                <a:solidFill>
                  <a:srgbClr val="333333"/>
                </a:solidFill>
                <a:latin typeface="Verdana"/>
              </a:rPr>
              <a:t>Побудовано: 2010 р.</a:t>
            </a:r>
          </a:p>
          <a:p>
            <a:pPr algn="just"/>
            <a:endParaRPr lang="uk-UA" dirty="0">
              <a:solidFill>
                <a:srgbClr val="333333"/>
              </a:solidFill>
              <a:latin typeface="Verdana"/>
            </a:endParaRPr>
          </a:p>
          <a:p>
            <a:pPr algn="just"/>
            <a:r>
              <a:rPr lang="uk-UA" dirty="0">
                <a:solidFill>
                  <a:srgbClr val="333333"/>
                </a:solidFill>
                <a:latin typeface="Verdana"/>
              </a:rPr>
              <a:t>Ця сонячна станція очолювала рейтинг до листопада 2010 року. Загальна потужність проекту, який знаходиться поблизу міста </a:t>
            </a:r>
            <a:r>
              <a:rPr lang="uk-UA" dirty="0" err="1">
                <a:solidFill>
                  <a:srgbClr val="333333"/>
                </a:solidFill>
                <a:latin typeface="Verdana"/>
              </a:rPr>
              <a:t>Фінстервальде</a:t>
            </a:r>
            <a:r>
              <a:rPr lang="uk-UA" dirty="0">
                <a:solidFill>
                  <a:srgbClr val="333333"/>
                </a:solidFill>
                <a:latin typeface="Verdana"/>
              </a:rPr>
              <a:t>, Німеччина, становить 80,245 МВт. Сонячний парк є спільним проектом компаній </a:t>
            </a:r>
            <a:r>
              <a:rPr lang="en-US" dirty="0">
                <a:solidFill>
                  <a:srgbClr val="333333"/>
                </a:solidFill>
                <a:latin typeface="Verdana"/>
              </a:rPr>
              <a:t>LDK Solar </a:t>
            </a:r>
            <a:r>
              <a:rPr lang="uk-UA" dirty="0">
                <a:solidFill>
                  <a:srgbClr val="333333"/>
                </a:solidFill>
                <a:latin typeface="Verdana"/>
              </a:rPr>
              <a:t>і </a:t>
            </a:r>
            <a:r>
              <a:rPr lang="en-US" dirty="0">
                <a:solidFill>
                  <a:srgbClr val="333333"/>
                </a:solidFill>
                <a:latin typeface="Verdana"/>
              </a:rPr>
              <a:t>Q-Cells International </a:t>
            </a:r>
            <a:r>
              <a:rPr lang="uk-UA" dirty="0">
                <a:solidFill>
                  <a:srgbClr val="333333"/>
                </a:solidFill>
                <a:latin typeface="Verdana"/>
              </a:rPr>
              <a:t>і розроблявся в три етапи протягом 2009-2010 років.</a:t>
            </a:r>
            <a:endParaRPr lang="uk-UA" dirty="0" smtClean="0">
              <a:solidFill>
                <a:srgbClr val="333333"/>
              </a:solidFill>
              <a:latin typeface="Verdana"/>
            </a:endParaRPr>
          </a:p>
        </p:txBody>
      </p:sp>
    </p:spTree>
    <p:extLst>
      <p:ext uri="{BB962C8B-B14F-4D97-AF65-F5344CB8AC3E}">
        <p14:creationId xmlns:p14="http://schemas.microsoft.com/office/powerpoint/2010/main" val="195699797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024744" cy="1143000"/>
          </a:xfrm>
        </p:spPr>
        <p:txBody>
          <a:bodyPr/>
          <a:lstStyle/>
          <a:p>
            <a:r>
              <a:rPr lang="en-US" dirty="0" err="1"/>
              <a:t>Okhotnykovo</a:t>
            </a:r>
            <a:r>
              <a:rPr lang="en-US" dirty="0"/>
              <a:t> Solar Park</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28800"/>
            <a:ext cx="7776864" cy="4749441"/>
          </a:xfrm>
        </p:spPr>
      </p:pic>
    </p:spTree>
    <p:extLst>
      <p:ext uri="{BB962C8B-B14F-4D97-AF65-F5344CB8AC3E}">
        <p14:creationId xmlns:p14="http://schemas.microsoft.com/office/powerpoint/2010/main" val="162627927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052736"/>
            <a:ext cx="381087" cy="279464"/>
          </a:xfrm>
        </p:spPr>
      </p:pic>
      <p:sp>
        <p:nvSpPr>
          <p:cNvPr id="5" name="TextBox 4"/>
          <p:cNvSpPr txBox="1"/>
          <p:nvPr/>
        </p:nvSpPr>
        <p:spPr>
          <a:xfrm>
            <a:off x="602095" y="980728"/>
            <a:ext cx="7776864" cy="5632311"/>
          </a:xfrm>
          <a:prstGeom prst="rect">
            <a:avLst/>
          </a:prstGeom>
          <a:noFill/>
        </p:spPr>
        <p:txBody>
          <a:bodyPr wrap="square" rtlCol="0">
            <a:spAutoFit/>
          </a:bodyPr>
          <a:lstStyle/>
          <a:p>
            <a:r>
              <a:rPr lang="uk-UA" dirty="0" smtClean="0"/>
              <a:t>      - Україна</a:t>
            </a:r>
          </a:p>
          <a:p>
            <a:endParaRPr lang="uk-UA" dirty="0" smtClean="0"/>
          </a:p>
          <a:p>
            <a:r>
              <a:rPr lang="uk-UA" dirty="0" smtClean="0"/>
              <a:t>Місце </a:t>
            </a:r>
            <a:r>
              <a:rPr lang="uk-UA" dirty="0"/>
              <a:t>в рейтингу: 6</a:t>
            </a:r>
          </a:p>
          <a:p>
            <a:endParaRPr lang="uk-UA" dirty="0"/>
          </a:p>
          <a:p>
            <a:r>
              <a:rPr lang="uk-UA" dirty="0"/>
              <a:t>Потужність: 80 МВт</a:t>
            </a:r>
          </a:p>
          <a:p>
            <a:r>
              <a:rPr lang="uk-UA" dirty="0"/>
              <a:t>Побудовано: 2011 р.</a:t>
            </a:r>
          </a:p>
          <a:p>
            <a:endParaRPr lang="uk-UA" dirty="0"/>
          </a:p>
          <a:p>
            <a:r>
              <a:rPr lang="uk-UA" dirty="0"/>
              <a:t>Ще один український проект компанії </a:t>
            </a:r>
            <a:r>
              <a:rPr lang="en-US" dirty="0" err="1"/>
              <a:t>Activ</a:t>
            </a:r>
            <a:r>
              <a:rPr lang="en-US" dirty="0"/>
              <a:t> Solar. </a:t>
            </a:r>
            <a:r>
              <a:rPr lang="uk-UA" dirty="0"/>
              <a:t>Будівництво електростанції було завершено 21 жовтня 2011 року, і вона стала однією з найбільших фотоелектричних електростанцій в Європі і світі. Станція охоплює близько 160 гектар і складається з 360 000 сонячних модулів, здатних давати потужність в 80 МВт. Дані показники дозволять електростанції виробляти 100 000 </a:t>
            </a:r>
            <a:r>
              <a:rPr lang="uk-UA" dirty="0" err="1"/>
              <a:t>КВт∙год</a:t>
            </a:r>
            <a:r>
              <a:rPr lang="uk-UA" dirty="0"/>
              <a:t> електроенергії на рік, що забезпечить електрикою 20 000 домогосподарств. При цьому енергетична установка дозволить скоротити викиди оксиду вуглецю на 80 000 тонн на рік. Потрібно зазначити, що </a:t>
            </a:r>
            <a:r>
              <a:rPr lang="en-US" dirty="0" err="1"/>
              <a:t>Activ</a:t>
            </a:r>
            <a:r>
              <a:rPr lang="en-US" dirty="0"/>
              <a:t> Solar </a:t>
            </a:r>
            <a:r>
              <a:rPr lang="uk-UA" dirty="0"/>
              <a:t>дуже лояльно ставиться до українського регіону, про що говорить відкриття представництва компанії в Одесі. Будемо сподіватись, що співпраця принесе настільки ж вагомі плоди і в наступні роки</a:t>
            </a:r>
            <a:r>
              <a:rPr lang="uk-UA" dirty="0" smtClean="0"/>
              <a:t>.</a:t>
            </a:r>
          </a:p>
        </p:txBody>
      </p:sp>
    </p:spTree>
    <p:extLst>
      <p:ext uri="{BB962C8B-B14F-4D97-AF65-F5344CB8AC3E}">
        <p14:creationId xmlns:p14="http://schemas.microsoft.com/office/powerpoint/2010/main" val="415281752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024744" cy="1143000"/>
          </a:xfrm>
        </p:spPr>
        <p:txBody>
          <a:bodyPr/>
          <a:lstStyle/>
          <a:p>
            <a:r>
              <a:rPr lang="en-US" dirty="0" err="1"/>
              <a:t>Lopburi</a:t>
            </a:r>
            <a:r>
              <a:rPr lang="en-US" dirty="0"/>
              <a:t> Solar Farm</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12776"/>
            <a:ext cx="7848872" cy="5022558"/>
          </a:xfrm>
        </p:spPr>
      </p:pic>
    </p:spTree>
    <p:extLst>
      <p:ext uri="{BB962C8B-B14F-4D97-AF65-F5344CB8AC3E}">
        <p14:creationId xmlns:p14="http://schemas.microsoft.com/office/powerpoint/2010/main" val="63705946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980728"/>
            <a:ext cx="381087" cy="279464"/>
          </a:xfrm>
        </p:spPr>
      </p:pic>
      <p:sp>
        <p:nvSpPr>
          <p:cNvPr id="6" name="TextBox 5"/>
          <p:cNvSpPr txBox="1"/>
          <p:nvPr/>
        </p:nvSpPr>
        <p:spPr>
          <a:xfrm>
            <a:off x="827584" y="919333"/>
            <a:ext cx="7560840" cy="4247317"/>
          </a:xfrm>
          <a:prstGeom prst="rect">
            <a:avLst/>
          </a:prstGeom>
          <a:noFill/>
        </p:spPr>
        <p:txBody>
          <a:bodyPr wrap="square" rtlCol="0">
            <a:spAutoFit/>
          </a:bodyPr>
          <a:lstStyle/>
          <a:p>
            <a:r>
              <a:rPr lang="uk-UA" dirty="0" smtClean="0"/>
              <a:t>        - Таїланд</a:t>
            </a:r>
          </a:p>
          <a:p>
            <a:endParaRPr lang="uk-UA" dirty="0"/>
          </a:p>
          <a:p>
            <a:r>
              <a:rPr lang="uk-UA" dirty="0"/>
              <a:t>Місце в рейтингу: 7</a:t>
            </a:r>
          </a:p>
          <a:p>
            <a:endParaRPr lang="uk-UA" dirty="0"/>
          </a:p>
          <a:p>
            <a:r>
              <a:rPr lang="uk-UA" dirty="0"/>
              <a:t>Потужність: 73 МВт</a:t>
            </a:r>
          </a:p>
          <a:p>
            <a:r>
              <a:rPr lang="uk-UA" dirty="0"/>
              <a:t>Побудовано: 2011 р.</a:t>
            </a:r>
          </a:p>
          <a:p>
            <a:endParaRPr lang="uk-UA" dirty="0"/>
          </a:p>
          <a:p>
            <a:r>
              <a:rPr lang="uk-UA" dirty="0"/>
              <a:t>Ще одна сонячна пташка, яка розправила крила в минулому році. Сонячний проект, розташований в провінції </a:t>
            </a:r>
            <a:r>
              <a:rPr lang="uk-UA" dirty="0" err="1"/>
              <a:t>Лопбурі</a:t>
            </a:r>
            <a:r>
              <a:rPr lang="uk-UA" dirty="0"/>
              <a:t>, Таїланд, має загальну потужність 73 МВт і був введений в експлуатацію 25 грудня 2011 року. Будівництво тривало впродовж 18 місяців і обійшлося в 70 мільйонів доларів. За словами офіційних осіб, проект за свій 25-річний термін дії, допоможе скоротити викиди вуглекислого газу на 1,3 млн. тонн, а також скоротити імпорт палива на 35 000 тонн на рік.</a:t>
            </a:r>
          </a:p>
        </p:txBody>
      </p:sp>
    </p:spTree>
    <p:extLst>
      <p:ext uri="{BB962C8B-B14F-4D97-AF65-F5344CB8AC3E}">
        <p14:creationId xmlns:p14="http://schemas.microsoft.com/office/powerpoint/2010/main" val="392906241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024744" cy="1143000"/>
          </a:xfrm>
        </p:spPr>
        <p:txBody>
          <a:bodyPr/>
          <a:lstStyle/>
          <a:p>
            <a:r>
              <a:rPr lang="en-US" dirty="0" err="1"/>
              <a:t>Lieberose</a:t>
            </a:r>
            <a:r>
              <a:rPr lang="en-US" dirty="0"/>
              <a:t> Photovoltaic Park</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7789878" cy="4561284"/>
          </a:xfrm>
        </p:spPr>
      </p:pic>
    </p:spTree>
    <p:extLst>
      <p:ext uri="{BB962C8B-B14F-4D97-AF65-F5344CB8AC3E}">
        <p14:creationId xmlns:p14="http://schemas.microsoft.com/office/powerpoint/2010/main" val="426528895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52736"/>
            <a:ext cx="381087" cy="279464"/>
          </a:xfrm>
          <a:prstGeom prst="rect">
            <a:avLst/>
          </a:prstGeom>
        </p:spPr>
      </p:pic>
      <p:sp>
        <p:nvSpPr>
          <p:cNvPr id="6" name="TextBox 5"/>
          <p:cNvSpPr txBox="1"/>
          <p:nvPr/>
        </p:nvSpPr>
        <p:spPr>
          <a:xfrm>
            <a:off x="858686" y="1007802"/>
            <a:ext cx="7488832" cy="4801314"/>
          </a:xfrm>
          <a:prstGeom prst="rect">
            <a:avLst/>
          </a:prstGeom>
          <a:noFill/>
        </p:spPr>
        <p:txBody>
          <a:bodyPr wrap="square" rtlCol="0">
            <a:spAutoFit/>
          </a:bodyPr>
          <a:lstStyle/>
          <a:p>
            <a:r>
              <a:rPr lang="uk-UA" dirty="0" smtClean="0"/>
              <a:t>      </a:t>
            </a:r>
            <a:r>
              <a:rPr lang="uk-UA" dirty="0" err="1" smtClean="0"/>
              <a:t>-Німеччина</a:t>
            </a:r>
            <a:endParaRPr lang="uk-UA" dirty="0" smtClean="0"/>
          </a:p>
          <a:p>
            <a:endParaRPr lang="uk-UA" dirty="0"/>
          </a:p>
          <a:p>
            <a:r>
              <a:rPr lang="uk-UA" dirty="0"/>
              <a:t>Місце в рейтингу: 8</a:t>
            </a:r>
          </a:p>
          <a:p>
            <a:endParaRPr lang="uk-UA" dirty="0"/>
          </a:p>
          <a:p>
            <a:r>
              <a:rPr lang="uk-UA" dirty="0"/>
              <a:t>Потужність: 71 МВт</a:t>
            </a:r>
          </a:p>
          <a:p>
            <a:r>
              <a:rPr lang="uk-UA" dirty="0"/>
              <a:t>Побудовано: 2011 р.</a:t>
            </a:r>
          </a:p>
          <a:p>
            <a:endParaRPr lang="uk-UA" dirty="0"/>
          </a:p>
          <a:p>
            <a:r>
              <a:rPr lang="uk-UA" dirty="0"/>
              <a:t>Восьму позицію рейтингу найбільших фотоелектричних станцій в світі посів ще один німецький проект, розташовані в </a:t>
            </a:r>
            <a:r>
              <a:rPr lang="uk-UA" dirty="0" err="1"/>
              <a:t>Ліберосе</a:t>
            </a:r>
            <a:r>
              <a:rPr lang="uk-UA" dirty="0"/>
              <a:t>, Бранденбург, Німеччина. Сонячний парк являється власністю компанії </a:t>
            </a:r>
            <a:r>
              <a:rPr lang="en-US" dirty="0" err="1"/>
              <a:t>Juwi</a:t>
            </a:r>
            <a:r>
              <a:rPr lang="en-US" dirty="0"/>
              <a:t> Group, </a:t>
            </a:r>
            <a:r>
              <a:rPr lang="uk-UA" dirty="0"/>
              <a:t>яка уклала 20-річний контракт на користування землею. Проект був введений в експлуатацію в 2009 році, а його загальна потужність складає 71 МВт. Парк включає в себе близько 700 000 гнучких сонячних панелей, які живлять більше 15 тисяч будинків. Потрібно відзначити, що сонячні панелі, які використовуються в даному проекті, є одними з найбільш ефективних на сьогоднішній день.</a:t>
            </a:r>
          </a:p>
        </p:txBody>
      </p:sp>
    </p:spTree>
    <p:extLst>
      <p:ext uri="{BB962C8B-B14F-4D97-AF65-F5344CB8AC3E}">
        <p14:creationId xmlns:p14="http://schemas.microsoft.com/office/powerpoint/2010/main" val="376314100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772816"/>
            <a:ext cx="7024744" cy="1143000"/>
          </a:xfrm>
        </p:spPr>
        <p:txBody>
          <a:bodyPr>
            <a:normAutofit fontScale="90000"/>
          </a:bodyPr>
          <a:lstStyle/>
          <a:p>
            <a:r>
              <a:rPr lang="en-US" dirty="0"/>
              <a:t>San </a:t>
            </a:r>
            <a:r>
              <a:rPr lang="en-US" dirty="0" err="1"/>
              <a:t>Bellino</a:t>
            </a:r>
            <a:r>
              <a:rPr lang="en-US" dirty="0"/>
              <a:t> Photovoltaic Power Plant</a:t>
            </a:r>
            <a:br>
              <a:rPr lang="en-US" dirty="0"/>
            </a:br>
            <a:r>
              <a:rPr lang="en-US" dirty="0"/>
              <a:t/>
            </a:r>
            <a:br>
              <a:rPr lang="en-US"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72816"/>
            <a:ext cx="7920880" cy="4660503"/>
          </a:xfrm>
        </p:spPr>
      </p:pic>
    </p:spTree>
    <p:extLst>
      <p:ext uri="{BB962C8B-B14F-4D97-AF65-F5344CB8AC3E}">
        <p14:creationId xmlns:p14="http://schemas.microsoft.com/office/powerpoint/2010/main" val="310717967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normAutofit fontScale="70000" lnSpcReduction="20000"/>
          </a:bodyPr>
          <a:lstStyle/>
          <a:p>
            <a:r>
              <a:rPr lang="uk-UA" dirty="0"/>
              <a:t>Фотоелектричні сонячні електростанції - далеко не новинка на просторах ринку енергоносіїв. Останнім часом багато країн стали активно переходити на сонячну енергетику - чисте, невичерпне і тепер вже порівняно недороге джерело альтернативної енергії. Таких електростанцій вже дійсно багато, великих і маленьких, але, напевно, нашим читачам було б цікаво дізнатись, де ж знаходяться найбільші з них. Сьогодні ми представляємо вашій увазі рейтинг найбільш великомасштабних фотоелектричних електростанцій у світі. Відразу зауважимо, що абсолютно несподівано в рейтингу відзначилась Україна, очоливши рейтинг і увійшовши в десятку переможців цілих два рази. </a:t>
            </a:r>
          </a:p>
          <a:p>
            <a:endParaRPr lang="uk-UA" dirty="0"/>
          </a:p>
        </p:txBody>
      </p:sp>
    </p:spTree>
    <p:extLst>
      <p:ext uri="{BB962C8B-B14F-4D97-AF65-F5344CB8AC3E}">
        <p14:creationId xmlns:p14="http://schemas.microsoft.com/office/powerpoint/2010/main" val="260387702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flipV="1">
            <a:off x="899592" y="1052736"/>
            <a:ext cx="400269" cy="293531"/>
          </a:xfrm>
        </p:spPr>
      </p:pic>
      <p:sp>
        <p:nvSpPr>
          <p:cNvPr id="5" name="TextBox 4"/>
          <p:cNvSpPr txBox="1"/>
          <p:nvPr/>
        </p:nvSpPr>
        <p:spPr>
          <a:xfrm>
            <a:off x="683568" y="980728"/>
            <a:ext cx="7776864" cy="5078313"/>
          </a:xfrm>
          <a:prstGeom prst="rect">
            <a:avLst/>
          </a:prstGeom>
          <a:noFill/>
        </p:spPr>
        <p:txBody>
          <a:bodyPr wrap="square" rtlCol="0">
            <a:spAutoFit/>
          </a:bodyPr>
          <a:lstStyle/>
          <a:p>
            <a:r>
              <a:rPr lang="uk-UA" dirty="0" smtClean="0"/>
              <a:t>         - Італія</a:t>
            </a:r>
          </a:p>
          <a:p>
            <a:endParaRPr lang="uk-UA" dirty="0"/>
          </a:p>
          <a:p>
            <a:r>
              <a:rPr lang="uk-UA" dirty="0"/>
              <a:t>Місце в рейтингу: 9</a:t>
            </a:r>
          </a:p>
          <a:p>
            <a:endParaRPr lang="uk-UA" dirty="0"/>
          </a:p>
          <a:p>
            <a:r>
              <a:rPr lang="uk-UA" dirty="0"/>
              <a:t>Потужність: 70,556 МВт</a:t>
            </a:r>
          </a:p>
          <a:p>
            <a:r>
              <a:rPr lang="uk-UA" dirty="0"/>
              <a:t>Побудовано: 2010 р.</a:t>
            </a:r>
          </a:p>
          <a:p>
            <a:endParaRPr lang="uk-UA" dirty="0"/>
          </a:p>
          <a:p>
            <a:r>
              <a:rPr lang="uk-UA" dirty="0"/>
              <a:t>Даний проект був запущений 30 жовтня 2010 в </a:t>
            </a:r>
            <a:r>
              <a:rPr lang="uk-UA" dirty="0" err="1"/>
              <a:t>Сан-Белліно</a:t>
            </a:r>
            <a:r>
              <a:rPr lang="uk-UA" dirty="0"/>
              <a:t>, Італія. Об'єкт, вартість якого склала 250 мільйонів євро, був побудований американською компанією </a:t>
            </a:r>
            <a:r>
              <a:rPr lang="en-US" dirty="0" err="1"/>
              <a:t>SunEdison</a:t>
            </a:r>
            <a:r>
              <a:rPr lang="en-US" dirty="0"/>
              <a:t>. </a:t>
            </a:r>
            <a:r>
              <a:rPr lang="uk-UA" dirty="0"/>
              <a:t>Будівництво було завершено за 9 місяців, однак, до цього ще два роки знадобилося на узгодження проекту з місцевою владою. </a:t>
            </a:r>
            <a:r>
              <a:rPr lang="uk-UA" dirty="0" err="1"/>
              <a:t>Панчо</a:t>
            </a:r>
            <a:r>
              <a:rPr lang="uk-UA" dirty="0"/>
              <a:t> Перес, генеральний директор європейського представництва компанії сказав, що це досягнення мало місце завдяки партнерству місцевих компаній. Потужності електростанції, яка складає 70,556 МВт, вистачить на забезпечення електрикою 16 000 сімей, при цьому викиди вуглекислого газу скоротяться на </a:t>
            </a:r>
            <a:r>
              <a:rPr lang="uk-UA" dirty="0" smtClean="0"/>
              <a:t>   40 </a:t>
            </a:r>
            <a:r>
              <a:rPr lang="uk-UA" dirty="0"/>
              <a:t>000 тонн на рік.</a:t>
            </a:r>
          </a:p>
        </p:txBody>
      </p:sp>
    </p:spTree>
    <p:extLst>
      <p:ext uri="{BB962C8B-B14F-4D97-AF65-F5344CB8AC3E}">
        <p14:creationId xmlns:p14="http://schemas.microsoft.com/office/powerpoint/2010/main" val="57025018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024744" cy="1143000"/>
          </a:xfrm>
        </p:spPr>
        <p:txBody>
          <a:bodyPr/>
          <a:lstStyle/>
          <a:p>
            <a:r>
              <a:rPr lang="en-US" dirty="0" err="1"/>
              <a:t>Solarpark</a:t>
            </a:r>
            <a:r>
              <a:rPr lang="en-US" dirty="0"/>
              <a:t> Alt </a:t>
            </a:r>
            <a:r>
              <a:rPr lang="en-US" dirty="0" err="1"/>
              <a:t>Daber</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12776"/>
            <a:ext cx="7920880" cy="5020544"/>
          </a:xfrm>
        </p:spPr>
      </p:pic>
    </p:spTree>
    <p:extLst>
      <p:ext uri="{BB962C8B-B14F-4D97-AF65-F5344CB8AC3E}">
        <p14:creationId xmlns:p14="http://schemas.microsoft.com/office/powerpoint/2010/main" val="92981673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08720"/>
            <a:ext cx="381087" cy="279464"/>
          </a:xfrm>
        </p:spPr>
      </p:pic>
      <p:sp>
        <p:nvSpPr>
          <p:cNvPr id="5" name="TextBox 4"/>
          <p:cNvSpPr txBox="1"/>
          <p:nvPr/>
        </p:nvSpPr>
        <p:spPr>
          <a:xfrm>
            <a:off x="683568" y="836712"/>
            <a:ext cx="7776864" cy="4524315"/>
          </a:xfrm>
          <a:prstGeom prst="rect">
            <a:avLst/>
          </a:prstGeom>
          <a:noFill/>
        </p:spPr>
        <p:txBody>
          <a:bodyPr wrap="square" rtlCol="0">
            <a:spAutoFit/>
          </a:bodyPr>
          <a:lstStyle/>
          <a:p>
            <a:r>
              <a:rPr lang="uk-UA" dirty="0" smtClean="0"/>
              <a:t>      - Німеччина</a:t>
            </a:r>
          </a:p>
          <a:p>
            <a:endParaRPr lang="uk-UA" dirty="0"/>
          </a:p>
          <a:p>
            <a:r>
              <a:rPr lang="uk-UA" dirty="0"/>
              <a:t>Місце в рейтингу: 10</a:t>
            </a:r>
          </a:p>
          <a:p>
            <a:endParaRPr lang="uk-UA" dirty="0"/>
          </a:p>
          <a:p>
            <a:r>
              <a:rPr lang="uk-UA" dirty="0"/>
              <a:t>Потужність: 70 МВт</a:t>
            </a:r>
          </a:p>
          <a:p>
            <a:r>
              <a:rPr lang="uk-UA" dirty="0"/>
              <a:t>Побудовано: 2011 р.</a:t>
            </a:r>
          </a:p>
          <a:p>
            <a:endParaRPr lang="uk-UA" dirty="0"/>
          </a:p>
          <a:p>
            <a:r>
              <a:rPr lang="uk-UA" dirty="0"/>
              <a:t>Ще один німецький проект, введений в експлуатацію в кінці 2011 року, займає площу 133 га і має потужність 70 </a:t>
            </a:r>
            <a:r>
              <a:rPr lang="uk-UA" dirty="0" smtClean="0"/>
              <a:t>МВт. </a:t>
            </a:r>
            <a:r>
              <a:rPr lang="uk-UA" dirty="0"/>
              <a:t>Об'єкт обійшовся компанії </a:t>
            </a:r>
            <a:r>
              <a:rPr lang="en-US" dirty="0"/>
              <a:t>BELECTRIC, </a:t>
            </a:r>
            <a:r>
              <a:rPr lang="uk-UA" dirty="0"/>
              <a:t>яка займалась будівництвом, в 150 мільйонів євро. Представники компанії говорять, що стартова вартість електроенергії після запуску проекту склала 2,14 євро за ват, що включає не лише змінні витрати безпосередньо на виробництво, а й витрати, пов'язані з вкладеними інвестиціями. Це означає, що проект обіцяє бути </a:t>
            </a:r>
            <a:r>
              <a:rPr lang="uk-UA" dirty="0" err="1"/>
              <a:t>швидкоокупним</a:t>
            </a:r>
            <a:r>
              <a:rPr lang="uk-UA" dirty="0"/>
              <a:t>.</a:t>
            </a:r>
          </a:p>
          <a:p>
            <a:endParaRPr lang="uk-UA" dirty="0"/>
          </a:p>
        </p:txBody>
      </p:sp>
    </p:spTree>
    <p:extLst>
      <p:ext uri="{BB962C8B-B14F-4D97-AF65-F5344CB8AC3E}">
        <p14:creationId xmlns:p14="http://schemas.microsoft.com/office/powerpoint/2010/main" val="346833014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10000"/>
          </a:bodyPr>
          <a:lstStyle/>
          <a:p>
            <a:r>
              <a:rPr lang="uk-UA" dirty="0"/>
              <a:t>Це далеко не всі великі та перспективні проекти в області фотоелектричних станцій. </a:t>
            </a:r>
            <a:r>
              <a:rPr lang="uk-UA" dirty="0" smtClean="0"/>
              <a:t>В </a:t>
            </a:r>
            <a:r>
              <a:rPr lang="uk-UA" dirty="0"/>
              <a:t>цілому ж, приємно бачити, що перше місце в даному рейтингу зайняла Україна. Будемо сподіватись, що країна продовжить цей курс на озеленення енергетичного комплексу. Що стосується кількості проектів, то тут безперечним лідером є Німеччина. Загальна потужність найбільших фотоелектричних проектів країни становить 672 МВт. З великим відривом друге місце за потужністю займає Італія (316 МВт), ну а завершує трійку лідерів Іспанія (264 МВт).</a:t>
            </a:r>
          </a:p>
          <a:p>
            <a:endParaRPr lang="uk-UA" dirty="0"/>
          </a:p>
        </p:txBody>
      </p:sp>
    </p:spTree>
    <p:extLst>
      <p:ext uri="{BB962C8B-B14F-4D97-AF65-F5344CB8AC3E}">
        <p14:creationId xmlns:p14="http://schemas.microsoft.com/office/powerpoint/2010/main" val="342427842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7024744" cy="1143000"/>
          </a:xfrm>
        </p:spPr>
        <p:txBody>
          <a:bodyPr/>
          <a:lstStyle/>
          <a:p>
            <a:r>
              <a:rPr lang="en-US" dirty="0" err="1"/>
              <a:t>Perovo</a:t>
            </a:r>
            <a:r>
              <a:rPr lang="en-US" dirty="0"/>
              <a:t> Solar Park</a:t>
            </a:r>
            <a:endParaRPr lang="uk-UA" dirty="0"/>
          </a:p>
        </p:txBody>
      </p:sp>
      <p:pic>
        <p:nvPicPr>
          <p:cNvPr id="11" name="Объект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988840"/>
            <a:ext cx="8208912" cy="4558795"/>
          </a:xfrm>
        </p:spPr>
      </p:pic>
    </p:spTree>
    <p:extLst>
      <p:ext uri="{BB962C8B-B14F-4D97-AF65-F5344CB8AC3E}">
        <p14:creationId xmlns:p14="http://schemas.microsoft.com/office/powerpoint/2010/main" val="276417788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764704"/>
            <a:ext cx="7096634" cy="432048"/>
          </a:xfrm>
        </p:spPr>
        <p:txBody>
          <a:bodyPr>
            <a:normAutofit/>
          </a:bodyPr>
          <a:lstStyle/>
          <a:p>
            <a:r>
              <a:rPr lang="uk-UA" sz="1800" dirty="0" smtClean="0"/>
              <a:t>      </a:t>
            </a:r>
            <a:endParaRPr lang="uk-UA"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052736"/>
            <a:ext cx="381087" cy="279464"/>
          </a:xfrm>
        </p:spPr>
      </p:pic>
      <p:sp>
        <p:nvSpPr>
          <p:cNvPr id="5" name="TextBox 4"/>
          <p:cNvSpPr txBox="1"/>
          <p:nvPr/>
        </p:nvSpPr>
        <p:spPr>
          <a:xfrm>
            <a:off x="899592" y="980728"/>
            <a:ext cx="7272808" cy="5078313"/>
          </a:xfrm>
          <a:prstGeom prst="rect">
            <a:avLst/>
          </a:prstGeom>
          <a:noFill/>
        </p:spPr>
        <p:txBody>
          <a:bodyPr wrap="square" rtlCol="0">
            <a:spAutoFit/>
          </a:bodyPr>
          <a:lstStyle/>
          <a:p>
            <a:r>
              <a:rPr lang="uk-UA" dirty="0" smtClean="0"/>
              <a:t>      </a:t>
            </a:r>
            <a:r>
              <a:rPr lang="uk-UA" dirty="0" err="1" smtClean="0"/>
              <a:t>-Україна</a:t>
            </a:r>
            <a:endParaRPr lang="uk-UA" dirty="0" smtClean="0"/>
          </a:p>
          <a:p>
            <a:endParaRPr lang="uk-UA" dirty="0" smtClean="0"/>
          </a:p>
          <a:p>
            <a:r>
              <a:rPr lang="uk-UA" dirty="0"/>
              <a:t>М</a:t>
            </a:r>
            <a:r>
              <a:rPr lang="uk-UA" dirty="0" smtClean="0"/>
              <a:t>ісце </a:t>
            </a:r>
            <a:r>
              <a:rPr lang="uk-UA" dirty="0"/>
              <a:t>в рейтингу: 1</a:t>
            </a:r>
          </a:p>
          <a:p>
            <a:endParaRPr lang="uk-UA" dirty="0"/>
          </a:p>
          <a:p>
            <a:r>
              <a:rPr lang="uk-UA" dirty="0"/>
              <a:t>Потужність: 100 МВт</a:t>
            </a:r>
          </a:p>
          <a:p>
            <a:r>
              <a:rPr lang="uk-UA" dirty="0"/>
              <a:t>Побудовано: 2011 р.</a:t>
            </a:r>
          </a:p>
          <a:p>
            <a:endParaRPr lang="uk-UA" dirty="0"/>
          </a:p>
          <a:p>
            <a:r>
              <a:rPr lang="uk-UA" dirty="0"/>
              <a:t>К</a:t>
            </a:r>
            <a:r>
              <a:rPr lang="uk-UA" dirty="0" smtClean="0"/>
              <a:t>омпанія </a:t>
            </a:r>
            <a:r>
              <a:rPr lang="en-US" dirty="0" err="1"/>
              <a:t>Activ</a:t>
            </a:r>
            <a:r>
              <a:rPr lang="en-US" dirty="0"/>
              <a:t> Solar </a:t>
            </a:r>
            <a:r>
              <a:rPr lang="uk-UA" dirty="0" smtClean="0"/>
              <a:t>збудувала великий проект </a:t>
            </a:r>
            <a:r>
              <a:rPr lang="uk-UA" dirty="0"/>
              <a:t>потужністю 100 МВт в Україні неподалік від села </a:t>
            </a:r>
            <a:r>
              <a:rPr lang="uk-UA" dirty="0" err="1"/>
              <a:t>Перово</a:t>
            </a:r>
            <a:r>
              <a:rPr lang="uk-UA" dirty="0"/>
              <a:t>, Крим. Будівництво було завершено 28 грудня 2011 року, що зробило Україну володаркою найбільшої в світі фотоелектричної електростанції. Будівельні роботи почалися в липні 2011 року, а зараз готова електростанція, розташована на площі в 200 гектар, здатна потенційно генерувати близько 132500 </a:t>
            </a:r>
            <a:r>
              <a:rPr lang="uk-UA" dirty="0" err="1"/>
              <a:t>МВт∙год</a:t>
            </a:r>
            <a:r>
              <a:rPr lang="uk-UA" dirty="0"/>
              <a:t> електроенергії на рік. Крім того, проект забезпечить робочі місця більш ніж 800 кримчанам. Загальна вартість проекту склала 300 мільйонів євро.</a:t>
            </a:r>
          </a:p>
        </p:txBody>
      </p:sp>
    </p:spTree>
    <p:extLst>
      <p:ext uri="{BB962C8B-B14F-4D97-AF65-F5344CB8AC3E}">
        <p14:creationId xmlns:p14="http://schemas.microsoft.com/office/powerpoint/2010/main" val="277579120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772816"/>
            <a:ext cx="7024744" cy="1143000"/>
          </a:xfrm>
        </p:spPr>
        <p:txBody>
          <a:bodyPr>
            <a:normAutofit fontScale="90000"/>
          </a:bodyPr>
          <a:lstStyle/>
          <a:p>
            <a:r>
              <a:rPr lang="en-US" dirty="0"/>
              <a:t>Sarnia Photovoltaic Power Plant</a:t>
            </a:r>
            <a:br>
              <a:rPr lang="en-US" dirty="0"/>
            </a:br>
            <a:r>
              <a:rPr lang="en-US" dirty="0"/>
              <a:t/>
            </a:r>
            <a:br>
              <a:rPr lang="en-US" dirty="0"/>
            </a:br>
            <a:endParaRPr lang="uk-UA"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844824"/>
            <a:ext cx="7813176" cy="4470097"/>
          </a:xfrm>
        </p:spPr>
      </p:pic>
    </p:spTree>
    <p:extLst>
      <p:ext uri="{BB962C8B-B14F-4D97-AF65-F5344CB8AC3E}">
        <p14:creationId xmlns:p14="http://schemas.microsoft.com/office/powerpoint/2010/main" val="276518218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7024744" cy="1143000"/>
          </a:xfrm>
        </p:spPr>
        <p:txBody>
          <a:bodyPr>
            <a:normAutofit/>
          </a:bodyPr>
          <a:lstStyle/>
          <a:p>
            <a:r>
              <a:rPr lang="uk-UA" sz="2000" dirty="0" smtClean="0"/>
              <a:t/>
            </a:r>
            <a:br>
              <a:rPr lang="uk-UA" sz="2000" dirty="0" smtClean="0"/>
            </a:br>
            <a:endParaRPr lang="uk-UA"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052736"/>
            <a:ext cx="381087" cy="279464"/>
          </a:xfrm>
        </p:spPr>
      </p:pic>
      <p:sp>
        <p:nvSpPr>
          <p:cNvPr id="5" name="TextBox 4"/>
          <p:cNvSpPr txBox="1"/>
          <p:nvPr/>
        </p:nvSpPr>
        <p:spPr>
          <a:xfrm>
            <a:off x="960714" y="995941"/>
            <a:ext cx="7200800" cy="5632311"/>
          </a:xfrm>
          <a:prstGeom prst="rect">
            <a:avLst/>
          </a:prstGeom>
          <a:noFill/>
        </p:spPr>
        <p:txBody>
          <a:bodyPr wrap="square" rtlCol="0">
            <a:spAutoFit/>
          </a:bodyPr>
          <a:lstStyle/>
          <a:p>
            <a:r>
              <a:rPr lang="uk-UA" dirty="0" smtClean="0"/>
              <a:t>       - Канада </a:t>
            </a:r>
          </a:p>
          <a:p>
            <a:endParaRPr lang="uk-UA" dirty="0" smtClean="0"/>
          </a:p>
          <a:p>
            <a:r>
              <a:rPr lang="uk-UA" dirty="0" smtClean="0"/>
              <a:t>Місце </a:t>
            </a:r>
            <a:r>
              <a:rPr lang="uk-UA" dirty="0"/>
              <a:t>в рейтингу: 2</a:t>
            </a:r>
          </a:p>
          <a:p>
            <a:endParaRPr lang="uk-UA" dirty="0"/>
          </a:p>
          <a:p>
            <a:r>
              <a:rPr lang="uk-UA" dirty="0"/>
              <a:t>Потужність: 97 МВт</a:t>
            </a:r>
          </a:p>
          <a:p>
            <a:r>
              <a:rPr lang="uk-UA" dirty="0"/>
              <a:t>Побудовано: 2010 р.</a:t>
            </a:r>
          </a:p>
          <a:p>
            <a:endParaRPr lang="uk-UA" dirty="0"/>
          </a:p>
          <a:p>
            <a:r>
              <a:rPr lang="uk-UA" dirty="0" smtClean="0"/>
              <a:t> </a:t>
            </a:r>
            <a:r>
              <a:rPr lang="uk-UA" dirty="0"/>
              <a:t>Проект, розроблений і впроваджений компанією </a:t>
            </a:r>
            <a:r>
              <a:rPr lang="en-US" dirty="0"/>
              <a:t>First Solar, </a:t>
            </a:r>
            <a:r>
              <a:rPr lang="uk-UA" dirty="0"/>
              <a:t>має загальну потужність 97 МВт і був побудований у вересні 2010 року. Електростанція працює за пільговою програмою, запровадженою канадським урядом для стимулювання пропозиції альтернативної енергії. Згідно з цією програмою, уряд дотує проекти сонячної енергетики з метою підвищення цін на вироблену ними енергію без шкоди для попиту. Електростанція займає площу в 380 гектар і складається більш ніж з 1,3 мільйона гнучких сонячних панелей. Річний вихід електроенергії від роботи проекту становить 120 000 </a:t>
            </a:r>
            <a:r>
              <a:rPr lang="uk-UA" dirty="0" err="1"/>
              <a:t>МВт∙год</a:t>
            </a:r>
            <a:r>
              <a:rPr lang="uk-UA" dirty="0"/>
              <a:t>, а економія викидів оксиду вуглецю - 39 000 тонн на рік</a:t>
            </a:r>
            <a:endParaRPr lang="en-US" dirty="0"/>
          </a:p>
          <a:p>
            <a:endParaRPr lang="uk-UA" dirty="0"/>
          </a:p>
        </p:txBody>
      </p:sp>
    </p:spTree>
    <p:extLst>
      <p:ext uri="{BB962C8B-B14F-4D97-AF65-F5344CB8AC3E}">
        <p14:creationId xmlns:p14="http://schemas.microsoft.com/office/powerpoint/2010/main" val="95276252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024744" cy="1143000"/>
          </a:xfrm>
        </p:spPr>
        <p:txBody>
          <a:bodyPr>
            <a:normAutofit fontScale="90000"/>
          </a:bodyPr>
          <a:lstStyle/>
          <a:p>
            <a:r>
              <a:rPr lang="it-IT" dirty="0"/>
              <a:t>Montalto di Castro Photovoltaic Power Station</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772816"/>
            <a:ext cx="7776864" cy="4608512"/>
          </a:xfrm>
        </p:spPr>
      </p:pic>
    </p:spTree>
    <p:extLst>
      <p:ext uri="{BB962C8B-B14F-4D97-AF65-F5344CB8AC3E}">
        <p14:creationId xmlns:p14="http://schemas.microsoft.com/office/powerpoint/2010/main" val="23016862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124744"/>
            <a:ext cx="381087" cy="279464"/>
          </a:xfrm>
        </p:spPr>
      </p:pic>
      <p:sp>
        <p:nvSpPr>
          <p:cNvPr id="5" name="TextBox 4"/>
          <p:cNvSpPr txBox="1"/>
          <p:nvPr/>
        </p:nvSpPr>
        <p:spPr>
          <a:xfrm>
            <a:off x="755576" y="1052736"/>
            <a:ext cx="7560840" cy="4247317"/>
          </a:xfrm>
          <a:prstGeom prst="rect">
            <a:avLst/>
          </a:prstGeom>
          <a:noFill/>
        </p:spPr>
        <p:txBody>
          <a:bodyPr wrap="square" rtlCol="0">
            <a:spAutoFit/>
          </a:bodyPr>
          <a:lstStyle/>
          <a:p>
            <a:r>
              <a:rPr lang="uk-UA" dirty="0" smtClean="0"/>
              <a:t>       - Італія</a:t>
            </a:r>
          </a:p>
          <a:p>
            <a:endParaRPr lang="uk-UA" dirty="0" smtClean="0"/>
          </a:p>
          <a:p>
            <a:r>
              <a:rPr lang="uk-UA" dirty="0" smtClean="0"/>
              <a:t>Місце </a:t>
            </a:r>
            <a:r>
              <a:rPr lang="uk-UA" dirty="0"/>
              <a:t>в рейтингу: 3</a:t>
            </a:r>
          </a:p>
          <a:p>
            <a:endParaRPr lang="uk-UA" dirty="0"/>
          </a:p>
          <a:p>
            <a:r>
              <a:rPr lang="uk-UA" dirty="0"/>
              <a:t>Потужність: 84,2 МВт</a:t>
            </a:r>
          </a:p>
          <a:p>
            <a:r>
              <a:rPr lang="uk-UA" dirty="0"/>
              <a:t>Побудовано: 2010 р.</a:t>
            </a:r>
          </a:p>
          <a:p>
            <a:endParaRPr lang="uk-UA" dirty="0"/>
          </a:p>
          <a:p>
            <a:r>
              <a:rPr lang="uk-UA" dirty="0"/>
              <a:t>Електростанція розташована неподалік від </a:t>
            </a:r>
            <a:r>
              <a:rPr lang="uk-UA" dirty="0" err="1"/>
              <a:t>Вітербо</a:t>
            </a:r>
            <a:r>
              <a:rPr lang="uk-UA" dirty="0"/>
              <a:t> і є найбільшою фотоелектричною станцією в країні. Проект був розроблений в кілька етапів, починаючи з 2009 року, незалежною компанією </a:t>
            </a:r>
            <a:r>
              <a:rPr lang="en-US" dirty="0" err="1"/>
              <a:t>SunRay</a:t>
            </a:r>
            <a:r>
              <a:rPr lang="en-US" dirty="0"/>
              <a:t>, </a:t>
            </a:r>
            <a:r>
              <a:rPr lang="uk-UA" dirty="0"/>
              <a:t>але потім був викуплений гігантом </a:t>
            </a:r>
            <a:r>
              <a:rPr lang="en-US" dirty="0" err="1"/>
              <a:t>SunPower</a:t>
            </a:r>
            <a:r>
              <a:rPr lang="en-US" dirty="0"/>
              <a:t>. </a:t>
            </a:r>
            <a:r>
              <a:rPr lang="uk-UA" dirty="0"/>
              <a:t>На той момент загальна потужність електростанції становила 44 МВт, зараз же цей показник виріс до 84,2 МВт, що дозволило </a:t>
            </a:r>
            <a:r>
              <a:rPr lang="en-US" dirty="0" err="1"/>
              <a:t>Montalto</a:t>
            </a:r>
            <a:r>
              <a:rPr lang="en-US" dirty="0"/>
              <a:t> di Castro </a:t>
            </a:r>
            <a:r>
              <a:rPr lang="uk-UA" dirty="0"/>
              <a:t>зайняти почесне третє місце в рейтингу.</a:t>
            </a:r>
          </a:p>
        </p:txBody>
      </p:sp>
    </p:spTree>
    <p:extLst>
      <p:ext uri="{BB962C8B-B14F-4D97-AF65-F5344CB8AC3E}">
        <p14:creationId xmlns:p14="http://schemas.microsoft.com/office/powerpoint/2010/main" val="301476215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7024744" cy="1143000"/>
          </a:xfrm>
        </p:spPr>
        <p:txBody>
          <a:bodyPr/>
          <a:lstStyle/>
          <a:p>
            <a:r>
              <a:rPr lang="en-US" dirty="0" err="1"/>
              <a:t>Solarpark</a:t>
            </a:r>
            <a:r>
              <a:rPr lang="en-US" dirty="0"/>
              <a:t> </a:t>
            </a:r>
            <a:r>
              <a:rPr lang="en-US" dirty="0" err="1"/>
              <a:t>Senftenberg</a:t>
            </a:r>
            <a:endParaRPr lang="uk-UA"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732354"/>
            <a:ext cx="6984776" cy="4648632"/>
          </a:xfrm>
        </p:spPr>
      </p:pic>
    </p:spTree>
    <p:extLst>
      <p:ext uri="{BB962C8B-B14F-4D97-AF65-F5344CB8AC3E}">
        <p14:creationId xmlns:p14="http://schemas.microsoft.com/office/powerpoint/2010/main" val="199864307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38</TotalTime>
  <Words>1258</Words>
  <Application>Microsoft Office PowerPoint</Application>
  <PresentationFormat>Экран (4:3)</PresentationFormat>
  <Paragraphs>95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Остин</vt:lpstr>
      <vt:lpstr>Топ-10 найбільших електростанцій світу</vt:lpstr>
      <vt:lpstr>Презентация PowerPoint</vt:lpstr>
      <vt:lpstr>Perovo Solar Park</vt:lpstr>
      <vt:lpstr>      </vt:lpstr>
      <vt:lpstr>Sarnia Photovoltaic Power Plant  </vt:lpstr>
      <vt:lpstr> </vt:lpstr>
      <vt:lpstr>Montalto di Castro Photovoltaic Power Station</vt:lpstr>
      <vt:lpstr>Презентация PowerPoint</vt:lpstr>
      <vt:lpstr>Solarpark Senftenberg</vt:lpstr>
      <vt:lpstr>Презентация PowerPoint</vt:lpstr>
      <vt:lpstr>Finsterwalde Solar Park</vt:lpstr>
      <vt:lpstr>Презентация PowerPoint</vt:lpstr>
      <vt:lpstr>Okhotnykovo Solar Park</vt:lpstr>
      <vt:lpstr>Презентация PowerPoint</vt:lpstr>
      <vt:lpstr>Lopburi Solar Farm</vt:lpstr>
      <vt:lpstr>Презентация PowerPoint</vt:lpstr>
      <vt:lpstr>Lieberose Photovoltaic Park</vt:lpstr>
      <vt:lpstr>Презентация PowerPoint</vt:lpstr>
      <vt:lpstr>San Bellino Photovoltaic Power Plant  </vt:lpstr>
      <vt:lpstr>Презентация PowerPoint</vt:lpstr>
      <vt:lpstr>Solarpark Alt Daber</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Топ-10 найбільших електростанцій світу</dc:title>
  <dc:creator>Дмитро Судома</dc:creator>
  <cp:lastModifiedBy>Администратор</cp:lastModifiedBy>
  <cp:revision>6</cp:revision>
  <dcterms:created xsi:type="dcterms:W3CDTF">2014-01-27T17:17:40Z</dcterms:created>
  <dcterms:modified xsi:type="dcterms:W3CDTF">2014-01-27T18:07:58Z</dcterms:modified>
</cp:coreProperties>
</file>