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6" r:id="rId2"/>
    <p:sldId id="267" r:id="rId3"/>
    <p:sldId id="268" r:id="rId4"/>
    <p:sldId id="269" r:id="rId5"/>
    <p:sldId id="270" r:id="rId6"/>
    <p:sldId id="272" r:id="rId7"/>
    <p:sldId id="274" r:id="rId8"/>
    <p:sldId id="275" r:id="rId9"/>
    <p:sldId id="276" r:id="rId10"/>
    <p:sldId id="273" r:id="rId11"/>
    <p:sldId id="279" r:id="rId12"/>
    <p:sldId id="280" r:id="rId13"/>
    <p:sldId id="281" r:id="rId14"/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396B3-4425-4E99-8D27-9F0BBAB03A3F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0642695-417E-47AF-BBAC-EE3C07D43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4804D-0C58-498A-9E7C-E7C91D7FADEF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2127-1AFB-4B03-96E3-F54B63FC7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1439-91FB-4F02-8927-41FE3C75F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3146-1F0D-461C-A9BF-A83EC21DDA7D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825B-067C-4C75-AB3C-D379E508B225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8501F-0F04-49BB-9C84-524FF9726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2E29-B6CC-409E-A3DF-EDD715D09AED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349D611-D319-4E0A-86EF-4162CF37F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D2829-5573-438B-9DB8-BFE110523CFD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69B7C-3F84-45D2-9EAE-B4F69B562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B70D-86F1-470C-92E7-C146764AE4E3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04A603A-F4B1-48BE-B918-095FBEB8C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1C05-A017-4D0A-BCA3-8BF34EB9D3F0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3146-2C0F-4FCF-ACF5-753FD3A6C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3CFE5-9275-407A-AE4D-211C261712DA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F3F266-F6E4-400A-9157-20A06066F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E3A187F-8996-467C-9EAC-2F260EB85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2F66-09E9-4082-AB61-9FEEE761BE9F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A77A1-A874-4219-84DA-08536A99C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E64E9-D538-47DC-9854-C38FC130B451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6A97A6-0504-445A-8EE3-C4B1CE66F781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97FABE-1F4B-4DD6-834D-876A2ABC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6;&#1079;&#1088;&#1086;&#1078;&#1076;&#1077;&#1085;&#1080;&#1077;/&#1056;&#1072;&#1092;&#1072;&#1101;&#1083;&#1100;.pp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74;&#1086;&#1079;&#1088;&#1086;&#1078;&#1076;&#1077;&#1085;&#1080;&#1077;/&#1051;&#1077;&#1086;&#1085;&#1072;&#1088;&#1076;&#1086;%20&#1076;&#1072;%20&#1042;&#1080;&#1085;&#1095;&#1080;.pps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6;&#1079;&#1088;&#1086;&#1078;&#1076;&#1077;&#1085;&#1080;&#1077;/&#1050;&#1072;&#1092;&#1077;&#1076;&#1088;&#1072;&#1083;&#1100;&#1085;&#1099;&#1081;%20&#1089;&#1086;&#1073;&#1086;&#1088;%20&#1057;&#1072;&#1085;&#1090;&#1072;-&#1052;&#1072;&#1088;&#1080;&#1103;-&#1076;&#1077;&#1083;&#1100;-&#1060;&#1100;&#1086;&#1088;&#1077;%20&#1074;&#1086;%20&#1060;&#1083;&#1086;&#1088;&#1077;&#1085;&#1094;&#1080;&#1080;.pps" TargetMode="External"/><Relationship Id="rId2" Type="http://schemas.openxmlformats.org/officeDocument/2006/relationships/hyperlink" Target="&#1074;&#1086;&#1079;&#1088;&#1086;&#1078;&#1076;&#1077;&#1085;&#1080;&#1077;/&#1057;&#1086;&#1073;&#1086;&#769;&#1088;%20&#1057;&#1074;&#1103;&#1090;&#1086;&#769;&#1075;&#1086;%20&#1052;&#1072;&#769;&#1088;&#1082;&#1072;.pps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&#1074;&#1086;&#1079;&#1088;&#1086;&#1078;&#1076;&#1077;&#1085;&#1080;&#1077;/&#1084;&#1080;&#1082;&#1077;&#1083;&#1072;&#1085;&#1076;&#1078;&#1077;&#1083;&#1086;%20&#1073;&#1091;&#1086;&#1085;&#1072;&#1088;&#1088;&#1086;&#1090;&#1080;.pp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6;&#1079;&#1088;&#1086;&#1078;&#1076;&#1077;&#1085;&#1080;&#1077;/&#1056;&#1072;&#1092;&#1072;&#1101;&#1083;&#1100;%20&#1057;&#1072;&#1085;&#1090;&#1080;.pps" TargetMode="External"/><Relationship Id="rId2" Type="http://schemas.openxmlformats.org/officeDocument/2006/relationships/hyperlink" Target="&#1074;&#1086;&#1079;&#1088;&#1086;&#1078;&#1076;&#1077;&#1085;&#1080;&#1077;/&#1084;&#1080;&#1082;&#1077;&#1083;&#1072;&#1085;&#1076;&#1078;&#1077;&#1083;&#1086;%20&#1073;&#1091;&#1086;&#1085;&#1072;&#1088;&#1088;&#1086;&#1090;&#1080;.pps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ozzipalacehotel.es/musei-ru.phtml" TargetMode="External"/><Relationship Id="rId2" Type="http://schemas.openxmlformats.org/officeDocument/2006/relationships/hyperlink" Target="http://yandex.ru/yandsearch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50" y="2743200"/>
            <a:ext cx="8643938" cy="3471863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Автор:  </a:t>
            </a:r>
            <a:r>
              <a:rPr lang="ru-RU" dirty="0" smtClean="0"/>
              <a:t>Кулеш Наталья Леонидовна,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муниципальное бюджетное общеобразовательное учреждение «средняя  общеобразовательная школа №4»,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учитель истории и обществознания.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Предмет:   история.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Класс:</a:t>
            </a:r>
            <a:r>
              <a:rPr lang="ru-RU" dirty="0" smtClean="0"/>
              <a:t>  6 класс.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Межпредметные связи: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обществознание, МХК, литература.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Форма проведения урока:</a:t>
            </a:r>
            <a:r>
              <a:rPr lang="ru-RU" dirty="0" smtClean="0"/>
              <a:t> проблемный урок.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Тип урока:</a:t>
            </a:r>
            <a:r>
              <a:rPr lang="ru-RU" dirty="0" smtClean="0"/>
              <a:t> урок новых знаний.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331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«Возрождение».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36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Воспевание красоты природы,  изображение людей на фоне пейзажа.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Античная, нехристианская культура осуждалась церковью.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627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Воспевание красоты природы,  изображение людей на фоне пейзажа.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Античная, нехристианская культура осуждалась церковью.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Возрождение античной культуры, ее изучение и использование ее в качестве образцов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67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Воспевание красоты природы,  изображение людей на фоне пейзажа.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Античная, нехристианская культура осуждалась церковью.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Возрождение античной культуры, ее изучение и использование ее в качестве образцов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Христианство, церковь играли первостепенную роль в жизни людей.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894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Воспевание красоты природы,  изображение людей на фоне пейзажа.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Античная, нехристианская культура осуждалась церковью.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Возрождение античной культуры, ее изучение и использование ее в качестве образцов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Христианство, церковь играли первостепенную роль в жизни людей.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 отвергали</a:t>
                      </a:r>
                      <a:r>
                        <a:rPr lang="ru-RU" sz="1400" baseline="0" dirty="0" smtClean="0"/>
                        <a:t> христианство, античные образцы часто использовались в церковных жанрах и формах.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71500" y="2786063"/>
            <a:ext cx="8143875" cy="3114675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эпоху Возрождения (Ренессанса)главной ценностью стала личность, а не коллектив. «открытие человека» было открытие личности. ЕЕ предназначением было провозглашено самосовершенствование. Человек- центр Вселенной, связанный с Божественным и земным мирами. Идеалом человека Возрождения стал человек- творец своей судьбы. Достоинством человека определялось не богатством, знатностью рода, а  первую очередь стремлением к совершенствованию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Возрождение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>
                    <a:shade val="75000"/>
                  </a:schemeClr>
                </a:solidFill>
              </a:rPr>
              <a:t>Как человек Возрождения относился к античной культуре?</a:t>
            </a:r>
            <a:endParaRPr lang="ru-RU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27650" name="Содержимое 6" descr="99990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000250"/>
            <a:ext cx="4357687" cy="40005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Рассмотрите картину </a:t>
            </a:r>
            <a:r>
              <a:rPr lang="ru-RU" dirty="0" smtClean="0">
                <a:hlinkClick r:id="rId3" action="ppaction://hlinkpres?slideindex=1&amp;slidetitle="/>
              </a:rPr>
              <a:t>Рафаэля </a:t>
            </a:r>
            <a:r>
              <a:rPr lang="ru-RU" dirty="0" smtClean="0"/>
              <a:t>«Афинская школа» (1509-1511г.г., на которой изображена Древняя Греция. В центре великие ученые: с книгой в руке- Аристотель и рядом с ним- Платон.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Чем взгляд на человека в эпоху Возрождения отличался от средневекового?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ru-RU" sz="1600" smtClean="0"/>
              <a:t>Посмотрите на автопортрет </a:t>
            </a:r>
            <a:r>
              <a:rPr lang="ru-RU" sz="1600" smtClean="0">
                <a:hlinkClick r:id="rId2" action="ppaction://hlinkpres?slideindex=1&amp;slidetitle="/>
              </a:rPr>
              <a:t>Леонардо да Винчи </a:t>
            </a:r>
            <a:r>
              <a:rPr lang="ru-RU" sz="1600" smtClean="0"/>
              <a:t>и его рисунки. Какие черты человека Возрождения отразились в этих произведениях?</a:t>
            </a:r>
          </a:p>
        </p:txBody>
      </p:sp>
      <p:pic>
        <p:nvPicPr>
          <p:cNvPr id="28674" name="Содержимое 5" descr="170002769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56200" y="1371600"/>
            <a:ext cx="3327400" cy="4681538"/>
          </a:xfrm>
        </p:spPr>
      </p:pic>
      <p:pic>
        <p:nvPicPr>
          <p:cNvPr id="28675" name="Содержимое 7" descr="31b1b91f7870.jpg"/>
          <p:cNvPicPr>
            <a:picLocks noGrp="1" noChangeAspect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96888" y="1371600"/>
            <a:ext cx="3648075" cy="4681538"/>
          </a:xfrm>
        </p:spPr>
      </p:pic>
      <p:pic>
        <p:nvPicPr>
          <p:cNvPr id="28676" name="Содержимое 7" descr="31b1b91f787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341438"/>
            <a:ext cx="3648075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Содержимое 7" descr="31b1b91f7870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341438"/>
            <a:ext cx="3648075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57250" y="3286125"/>
            <a:ext cx="7786688" cy="192881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Ренессансная архитектура резко отличалась от средневековой.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Средневековые готические соборы устремлялись к небу. Их главное направление- вертикальное.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Архитектура Ренессанса подчеркивала </a:t>
            </a:r>
            <a:r>
              <a:rPr lang="ru-RU" dirty="0" err="1" smtClean="0"/>
              <a:t>горизон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69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Архитектура Ренессанса.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>
                <a:hlinkClick r:id="rId2" action="ppaction://hlinkpres?slideindex=1&amp;slidetitle="/>
              </a:rPr>
              <a:t>Собор св. </a:t>
            </a:r>
            <a:r>
              <a:rPr lang="ru-RU" sz="1800" err="1">
                <a:hlinkClick r:id="rId2" action="ppaction://hlinkpres?slideindex=1&amp;slidetitle="/>
              </a:rPr>
              <a:t>Марака</a:t>
            </a:r>
            <a:r>
              <a:rPr lang="ru-RU" sz="1800">
                <a:hlinkClick r:id="rId2" action="ppaction://hlinkpres?slideindex=1&amp;slidetitle="/>
              </a:rPr>
              <a:t> в Венеции</a:t>
            </a:r>
            <a:endParaRPr lang="ru-RU" sz="180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hlinkClick r:id="rId3" action="ppaction://hlinkpres?slideindex=1&amp;slidetitle="/>
              </a:rPr>
              <a:t>Кафедральный собор Санта Мария во Флоренции</a:t>
            </a:r>
            <a:endParaRPr lang="ru-RU" sz="1800" dirty="0"/>
          </a:p>
        </p:txBody>
      </p:sp>
      <p:pic>
        <p:nvPicPr>
          <p:cNvPr id="30723" name="Содержимое 8" descr="48189956_Grubacs_Carlo_Basilica_Di_San_Marco.jpg"/>
          <p:cNvPicPr>
            <a:picLocks noGrp="1" noChangeAspect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57188" y="2357438"/>
            <a:ext cx="3929062" cy="3786187"/>
          </a:xfrm>
        </p:spPr>
      </p:pic>
      <p:pic>
        <p:nvPicPr>
          <p:cNvPr id="30724" name="Содержимое 9" descr="firenze2-2682_w990h700.jpg"/>
          <p:cNvPicPr>
            <a:picLocks noGrp="1" noChangeAspect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4786313" y="2357438"/>
            <a:ext cx="4071937" cy="393541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>
                    <a:shade val="75000"/>
                  </a:schemeClr>
                </a:solidFill>
              </a:rPr>
              <a:t>Как отразились в архитектуре взгляды человека на мир и на себя?</a:t>
            </a:r>
            <a:endParaRPr lang="ru-RU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063" y="3571875"/>
            <a:ext cx="8215312" cy="22860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Конец</a:t>
            </a:r>
            <a:r>
              <a:rPr lang="en-US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XV- 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 </a:t>
            </a:r>
            <a:r>
              <a:rPr lang="en-US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XVI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в.в. в Италии- период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Высокого Возрождения. Он связан с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именами величайших мыслителей, ученых,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деятелей искусства- Леонардо да </a:t>
            </a:r>
            <a:r>
              <a:rPr lang="ru-RU" sz="2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винчи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pres?slideindex=1&amp;slidetitle="/>
              </a:rPr>
              <a:t>микеланджело </a:t>
            </a:r>
            <a:r>
              <a:rPr lang="ru-RU" sz="2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pres?slideindex=1&amp;slidetitle="/>
              </a:rPr>
              <a:t>буонарроти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pres?slideindex=1&amp;slidetitle="/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рафаэля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санти</a:t>
            </a:r>
            <a:r>
              <a:rPr lang="ru-RU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6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Период Высокого Возрождения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00063" y="2743200"/>
            <a:ext cx="8143875" cy="332898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Образовательные: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подвести учащихся к пониманию причин подъема культуры в Италии в </a:t>
            </a:r>
            <a:r>
              <a:rPr lang="en-US" dirty="0" smtClean="0"/>
              <a:t>XIV</a:t>
            </a:r>
            <a:r>
              <a:rPr lang="ru-RU" dirty="0" smtClean="0"/>
              <a:t> в.,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обеспечить усвоение учащимися понятия «Культура Возрождения»;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Развивающие: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формирование умений анализировать, делать выводы, составлять связный и четкий рассказ;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Воспитательные: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формирование уважения к культурным традициям народов мира.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433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/>
              <a:t>Цели урока: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>
                <a:hlinkClick r:id="rId2" action="ppaction://hlinkpres?slideindex=1&amp;slidetitle="/>
              </a:rPr>
              <a:t> ???</a:t>
            </a:r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hlinkClick r:id="rId3" action="ppaction://hlinkpres?slideindex=1&amp;slidetitle="/>
              </a:rPr>
              <a:t> ???</a:t>
            </a:r>
            <a:endParaRPr lang="ru-RU" dirty="0"/>
          </a:p>
        </p:txBody>
      </p:sp>
      <p:pic>
        <p:nvPicPr>
          <p:cNvPr id="32771" name="Содержимое 8" descr="David.jpg"/>
          <p:cNvPicPr>
            <a:picLocks noGrp="1" noChangeAspect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1085850" y="2471738"/>
            <a:ext cx="2473325" cy="3817937"/>
          </a:xfrm>
        </p:spPr>
      </p:pic>
      <p:pic>
        <p:nvPicPr>
          <p:cNvPr id="32772" name="Содержимое 9" descr="89894.jpeg"/>
          <p:cNvPicPr>
            <a:picLocks noGrp="1" noChangeAspect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5430838" y="2471738"/>
            <a:ext cx="2778125" cy="382111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shade val="75000"/>
                  </a:schemeClr>
                </a:solidFill>
              </a:rPr>
              <a:t>Кому принадлежат эти произведения, как они называются?</a:t>
            </a:r>
            <a:endParaRPr lang="ru-RU" sz="24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357188" y="2743200"/>
            <a:ext cx="8429625" cy="3328988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/>
              <a:t>А) Италия была наследницей античного Рима;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/>
              <a:t>Б) В независимых городах- республиках Италии было    развито самоуправление;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/>
              <a:t>В)В итальянских городах- республиках для достижения власти было необходимо богатство и поддержка народа. Поэтому к власти приходили люди активные, предприимчивые. Это ускоряло ход экономического развития;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/>
              <a:t>Г) Италия была раздробленной страной. Соперничество и борьба между государствами способствовали экономическому развитию, возникновению культурных ценностей.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smtClean="0"/>
              <a:t>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0" dirty="0"/>
          </a:p>
        </p:txBody>
      </p:sp>
      <p:sp>
        <p:nvSpPr>
          <p:cNvPr id="33794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Почему культура Ренессанса зародилась в Италии? Отметьте аргументы, которые вы считаете правильными.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/>
              <a:t>Современный  вид Флоренции.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Старинная гравюра.</a:t>
            </a:r>
            <a:endParaRPr lang="ru-RU" sz="1800" dirty="0"/>
          </a:p>
        </p:txBody>
      </p:sp>
      <p:pic>
        <p:nvPicPr>
          <p:cNvPr id="34819" name="Содержимое 8" descr="a5660e03270ab8ef2383c2e8bc612cd0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01625" y="2357438"/>
            <a:ext cx="4041775" cy="3538537"/>
          </a:xfrm>
        </p:spPr>
      </p:pic>
      <p:pic>
        <p:nvPicPr>
          <p:cNvPr id="34820" name="Содержимое 9" descr="m-15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786313" y="2500313"/>
            <a:ext cx="4000500" cy="3500437"/>
          </a:xfrm>
        </p:spPr>
      </p:pic>
      <p:sp>
        <p:nvSpPr>
          <p:cNvPr id="34821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ru-RU" sz="1800" smtClean="0"/>
              <a:t>Самым процветающим городом была республика Флоренция, где нашли покровителей многие великие художники, архитекторы, ученые. Флоренция стала центром культуры итальянского Возрождения.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57188" y="2743200"/>
            <a:ext cx="8501062" cy="347186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1.Несмелова м.л. Конспект уроков по истории средних веков: 6-7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.: метод. Пособие: в 2ч.- м.: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изд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во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Владос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пресс,2001.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2.Книга для чтения по истории средних веков. Под ред. А.а.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сванидзе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М., 1996.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3.Рассказы по истории средних веков: 6 класс. Под ред. А.а.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сванидзе.м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., 1996.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4.Энциклопедия для детей: т.1 Всеобщая история. м., 1997.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5.Энциклопедия для детей: т.7. искусство. м., 1997.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http://yandex.ru/yandsearch</a:t>
            </a: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http://ru.wikipedia.org/wiki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http://www.strozzipalacehotel.es/musei-ru.phtml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http://bibliotekar.ru/kRafael/index.htm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Список литературы.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625" y="2743200"/>
            <a:ext cx="8215313" cy="33289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u="sng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Причины: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u="sng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1.Расцвет итальянских городов, развитие в городах образования.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2.Деятельность и предприимчивость горожан.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3.Осознание ценности времени.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4. Стремление горожан получить как можно больше радостей в земной, а не в «загробной жизни».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Культура раннего Возрождения.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42938" y="2743200"/>
            <a:ext cx="7858125" cy="332898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Изучение наследия античности, соединение античной культуры с христианской.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Интерес к человеку и его делам.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Воспевание красоты природы.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литературы на национальных языках.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Характерные черты культуры Возрождения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379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379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388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36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Заполните сравнительную таблицу.</a:t>
            </a:r>
            <a:br>
              <a:rPr lang="ru-RU" sz="2400" dirty="0" smtClean="0"/>
            </a:br>
            <a:r>
              <a:rPr lang="ru-RU" sz="2400" dirty="0" smtClean="0"/>
              <a:t>Культура средних веков и культура Возрождения.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56625" cy="436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219"/>
                <a:gridCol w="2852219"/>
                <a:gridCol w="2852219"/>
              </a:tblGrid>
              <a:tr h="687380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Средние 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Эпоха возрождения</a:t>
                      </a:r>
                      <a:endParaRPr lang="ru-RU" dirty="0"/>
                    </a:p>
                  </a:txBody>
                  <a:tcPr/>
                </a:tc>
              </a:tr>
              <a:tr h="1071570">
                <a:tc>
                  <a:txBody>
                    <a:bodyPr/>
                    <a:lstStyle/>
                    <a:p>
                      <a:r>
                        <a:rPr lang="ru-RU" dirty="0" smtClean="0"/>
                        <a:t>К человеку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Человек- греховное существо по своей природе, он не достоин внимания.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Интерес к человеку и его делам, воспевание чувств. Изображение реалистических черт; цель жизни- в труде на пользу людям.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природе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Природа лишь творение Бога, условие жизни. К природе относились потребительски, как к источнику необходимых для жизни вещей.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Воспевание красоты природы,  изображение людей на фоне пейзажа.</a:t>
                      </a:r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античной культуре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678432">
                <a:tc>
                  <a:txBody>
                    <a:bodyPr/>
                    <a:lstStyle/>
                    <a:p>
                      <a:r>
                        <a:rPr lang="ru-RU" dirty="0" smtClean="0"/>
                        <a:t>К богу и церкви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</TotalTime>
  <Words>1147</Words>
  <Application>Microsoft Office PowerPoint</Application>
  <PresentationFormat>Экран (4:3)</PresentationFormat>
  <Paragraphs>190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23</vt:i4>
      </vt:variant>
    </vt:vector>
  </HeadingPairs>
  <TitlesOfParts>
    <vt:vector size="41" baseType="lpstr">
      <vt:lpstr>Arial</vt:lpstr>
      <vt:lpstr>Georgia</vt:lpstr>
      <vt:lpstr>Wingdings 2</vt:lpstr>
      <vt:lpstr>Wingdings</vt:lpstr>
      <vt:lpstr>Calibri</vt:lpstr>
      <vt:lpstr>Times New Roman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«Возрождение». </vt:lpstr>
      <vt:lpstr>Цели урока: </vt:lpstr>
      <vt:lpstr>Культура раннего Возрождения.</vt:lpstr>
      <vt:lpstr>Характерные черты культуры Возрождения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Заполните сравнительную таблицу. Культура средних веков и культура Возрождения.</vt:lpstr>
      <vt:lpstr>Возрождение</vt:lpstr>
      <vt:lpstr>Как человек Возрождения относился к античной культуре?</vt:lpstr>
      <vt:lpstr>Посмотрите на автопортрет Леонардо да Винчи и его рисунки. Какие черты человека Возрождения отразились в этих произведениях?</vt:lpstr>
      <vt:lpstr>Архитектура Ренессанса.</vt:lpstr>
      <vt:lpstr>Как отразились в архитектуре взгляды человека на мир и на себя?</vt:lpstr>
      <vt:lpstr>Период Высокого Возрождения</vt:lpstr>
      <vt:lpstr>Кому принадлежат эти произведения, как они называются?</vt:lpstr>
      <vt:lpstr>Почему культура Ренессанса зародилась в Италии? Отметьте аргументы, которые вы считаете правильными.</vt:lpstr>
      <vt:lpstr>Самым процветающим городом была республика Флоренция, где нашли покровителей многие великие художники, архитекторы, ученые. Флоренция стала центром культуры итальянского Возрождения.</vt:lpstr>
      <vt:lpstr>Список литературы.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Возрождение</dc:title>
  <dc:creator>1</dc:creator>
  <cp:lastModifiedBy>User</cp:lastModifiedBy>
  <cp:revision>41</cp:revision>
  <dcterms:created xsi:type="dcterms:W3CDTF">2011-09-30T13:20:33Z</dcterms:created>
  <dcterms:modified xsi:type="dcterms:W3CDTF">2013-11-26T17:42:11Z</dcterms:modified>
</cp:coreProperties>
</file>