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7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06" r:id="rId3"/>
    <p:sldId id="258" r:id="rId4"/>
    <p:sldId id="259" r:id="rId5"/>
    <p:sldId id="260" r:id="rId6"/>
    <p:sldId id="262" r:id="rId7"/>
    <p:sldId id="304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5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94508" autoAdjust="0"/>
  </p:normalViewPr>
  <p:slideViewPr>
    <p:cSldViewPr>
      <p:cViewPr>
        <p:scale>
          <a:sx n="59" d="100"/>
          <a:sy n="59" d="100"/>
        </p:scale>
        <p:origin x="-918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Relationship Id="rId4" Type="http://schemas.openxmlformats.org/officeDocument/2006/relationships/audio" Target="../media/audio1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Relationship Id="rId4" Type="http://schemas.openxmlformats.org/officeDocument/2006/relationships/audio" Target="../media/audio1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Relationship Id="rId4" Type="http://schemas.openxmlformats.org/officeDocument/2006/relationships/audio" Target="../media/audio1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Relationship Id="rId4" Type="http://schemas.openxmlformats.org/officeDocument/2006/relationships/audio" Target="../media/audio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Relationship Id="rId4" Type="http://schemas.openxmlformats.org/officeDocument/2006/relationships/audio" Target="../media/audio1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Relationship Id="rId4" Type="http://schemas.openxmlformats.org/officeDocument/2006/relationships/audio" Target="../media/audio1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1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1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6 Rockabilly Roadhouse.mp3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1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6 Rockabilly Roadhouse.mp3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1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1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1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1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1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1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6 Rockabilly Roadhouse.mp3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1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6 Rockabilly Roadhouse.mp3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1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6 Rockabilly Roadhouse.mp3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13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15" name="06 Rockabilly Roadhouse.mp3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bin"/><Relationship Id="rId5" Type="http://schemas.openxmlformats.org/officeDocument/2006/relationships/image" Target="../media/image4.png"/><Relationship Id="rId4" Type="http://schemas.openxmlformats.org/officeDocument/2006/relationships/audio" Target="../media/audio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bin"/><Relationship Id="rId5" Type="http://schemas.openxmlformats.org/officeDocument/2006/relationships/slide" Target="slide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bin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bin"/><Relationship Id="rId5" Type="http://schemas.openxmlformats.org/officeDocument/2006/relationships/slide" Target="slide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bin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bin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bin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bin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bin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audio" Target="../media/audio1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0.xml"/><Relationship Id="rId6" Type="http://schemas.openxmlformats.org/officeDocument/2006/relationships/slide" Target="slide27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bin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bin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bin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bin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bin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%D0%BE%D0%B3%D0%BB%D0%B0%D0%B2%D0%BB%D0%B5%D0%BD%D0%B8%D0%B5#%D0%BE%D0%B3%D0%BB%D0%B0%D0%B2%D0%BB%D0%B5%D0%BD%D0%B8%D0%B5" TargetMode="Externa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bin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bin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Gabriola" pitchFamily="82" charset="0"/>
              </a:rPr>
              <a:t>Ренессанс</a:t>
            </a:r>
            <a:endParaRPr lang="ru-RU" b="1" dirty="0"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The Piano Guys - Lord of The Rings (Howard Shore Cover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645024" y="-1899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4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6" name="06 Rockabilly Roadhouse.mp3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auseEvt time="2390" objId="4"/>
        <p14:seekEvt time="2390" objId="4" seek="2390"/>
        <p14:resumeEvt time="239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2896"/>
            <a:ext cx="3236168" cy="30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1052736"/>
            <a:ext cx="6400800" cy="1152128"/>
          </a:xfrm>
        </p:spPr>
        <p:txBody>
          <a:bodyPr>
            <a:noAutofit/>
          </a:bodyPr>
          <a:lstStyle/>
          <a:p>
            <a:r>
              <a:rPr lang="ru-RU" sz="2400" dirty="0"/>
              <a:t>Джованни Пизано. Кафедра церкви </a:t>
            </a:r>
            <a:r>
              <a:rPr lang="ru-RU" sz="2400" dirty="0" err="1"/>
              <a:t>Сант-Андреа</a:t>
            </a:r>
            <a:r>
              <a:rPr lang="ru-RU" sz="2400" dirty="0"/>
              <a:t> в </a:t>
            </a:r>
            <a:r>
              <a:rPr lang="ru-RU" sz="2400" dirty="0" err="1"/>
              <a:t>Пистойе</a:t>
            </a:r>
            <a:r>
              <a:rPr lang="ru-RU" sz="2400" dirty="0"/>
              <a:t> (1297—1301)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76872"/>
            <a:ext cx="252028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ердце 6">
            <a:hlinkClick r:id="rId5" action="ppaction://hlinksldjump"/>
          </p:cNvPr>
          <p:cNvSpPr/>
          <p:nvPr/>
        </p:nvSpPr>
        <p:spPr>
          <a:xfrm>
            <a:off x="1187624" y="1556792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7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6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2809671" cy="429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2832315" cy="424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ердце 3"/>
          <p:cNvSpPr/>
          <p:nvPr/>
        </p:nvSpPr>
        <p:spPr>
          <a:xfrm>
            <a:off x="7524328" y="4653136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7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2289269"/>
            <a:ext cx="2664296" cy="3376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архитектура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04864"/>
            <a:ext cx="2099833" cy="3527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ердце 6">
            <a:hlinkClick r:id="rId5" action="ppaction://hlinksldjump"/>
          </p:cNvPr>
          <p:cNvSpPr/>
          <p:nvPr/>
        </p:nvSpPr>
        <p:spPr>
          <a:xfrm>
            <a:off x="7452320" y="4581128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83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6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живопись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44824"/>
            <a:ext cx="5688632" cy="3792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ердце 2">
            <a:hlinkClick r:id="rId4" action="ppaction://hlinksldjump"/>
          </p:cNvPr>
          <p:cNvSpPr/>
          <p:nvPr/>
        </p:nvSpPr>
        <p:spPr>
          <a:xfrm>
            <a:off x="7452320" y="4653136"/>
            <a:ext cx="914400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4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Раннее возрождение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sz="2000" dirty="0"/>
              <a:t>Период так называемого «Раннего Возрождения» охватывает собой в Италии время с 1420 по 1500 года. В течение этих восьмидесяти лет искусство ещё не вполне отрешается от преданий недавнего прошлого, но пробует примешивать к ним элементы, заимствованные из классической древности. </a:t>
            </a:r>
          </a:p>
        </p:txBody>
      </p:sp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7308304" y="4653136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7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32856"/>
            <a:ext cx="2132119" cy="354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90946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Филиппо</a:t>
            </a:r>
            <a:r>
              <a:rPr lang="ru-RU" dirty="0"/>
              <a:t> </a:t>
            </a:r>
            <a:r>
              <a:rPr lang="ru-RU" dirty="0" smtClean="0"/>
              <a:t>Брунеллески.</a:t>
            </a:r>
            <a:br>
              <a:rPr lang="ru-RU" dirty="0" smtClean="0"/>
            </a:br>
            <a:r>
              <a:rPr lang="ru-RU" dirty="0" smtClean="0"/>
              <a:t>архитектура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564904"/>
            <a:ext cx="38448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ердце 6"/>
          <p:cNvSpPr/>
          <p:nvPr/>
        </p:nvSpPr>
        <p:spPr>
          <a:xfrm>
            <a:off x="6804248" y="1700808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11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20888"/>
            <a:ext cx="234315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83745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Донато</a:t>
            </a:r>
            <a:r>
              <a:rPr lang="ru-RU" dirty="0"/>
              <a:t> </a:t>
            </a: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Никколо</a:t>
            </a:r>
            <a:r>
              <a:rPr lang="ru-RU" dirty="0"/>
              <a:t> </a:t>
            </a: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Бетто</a:t>
            </a:r>
            <a:r>
              <a:rPr lang="ru-RU" dirty="0"/>
              <a:t> </a:t>
            </a:r>
            <a:r>
              <a:rPr lang="ru-RU" dirty="0" err="1"/>
              <a:t>Барди</a:t>
            </a:r>
            <a:endParaRPr lang="ru-RU" dirty="0"/>
          </a:p>
        </p:txBody>
      </p:sp>
      <p:sp>
        <p:nvSpPr>
          <p:cNvPr id="4" name="Сердце 3"/>
          <p:cNvSpPr/>
          <p:nvPr/>
        </p:nvSpPr>
        <p:spPr>
          <a:xfrm>
            <a:off x="6300192" y="4437112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5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Скульптура </a:t>
            </a:r>
            <a:r>
              <a:rPr lang="ru-RU" dirty="0" err="1" smtClean="0"/>
              <a:t>св.георгия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78" y="2239516"/>
            <a:ext cx="1936118" cy="3323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04864"/>
            <a:ext cx="2542834" cy="3357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ердце 4"/>
          <p:cNvSpPr/>
          <p:nvPr/>
        </p:nvSpPr>
        <p:spPr>
          <a:xfrm>
            <a:off x="7236296" y="4581128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3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90" y="2333204"/>
            <a:ext cx="2475870" cy="32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«амур-</a:t>
            </a:r>
            <a:r>
              <a:rPr lang="ru-RU" dirty="0" err="1" smtClean="0"/>
              <a:t>атис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77" y="2348880"/>
            <a:ext cx="2329947" cy="321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00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2348880"/>
            <a:ext cx="2346665" cy="3192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9094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«мадонна </a:t>
            </a:r>
            <a:r>
              <a:rPr lang="ru-RU" dirty="0" err="1" smtClean="0"/>
              <a:t>падуанского</a:t>
            </a:r>
            <a:r>
              <a:rPr lang="ru-RU" dirty="0" smtClean="0"/>
              <a:t> алтаря»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76872"/>
            <a:ext cx="280700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45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Оглавление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 rot="16200000">
            <a:off x="3059835" y="116632"/>
            <a:ext cx="3240361" cy="7272809"/>
          </a:xfrm>
        </p:spPr>
        <p:txBody>
          <a:bodyPr/>
          <a:lstStyle/>
          <a:p>
            <a:r>
              <a:rPr lang="ru-RU" dirty="0" smtClean="0">
                <a:hlinkClick r:id="" action="ppaction://hlinkshowjump?jump=nextslide"/>
              </a:rPr>
              <a:t>История ренессанса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Проторенессанс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Живопись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Раннее возрождение</a:t>
            </a: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Леонардо Да Винчи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57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7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8374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Живопись.</a:t>
            </a:r>
            <a:br>
              <a:rPr lang="ru-RU" dirty="0" smtClean="0"/>
            </a:br>
            <a:r>
              <a:rPr lang="ru-RU" dirty="0" err="1" smtClean="0"/>
              <a:t>мазаччо</a:t>
            </a:r>
            <a:r>
              <a:rPr lang="ru-RU" dirty="0" smtClean="0"/>
              <a:t> </a:t>
            </a:r>
            <a:r>
              <a:rPr lang="ru-RU" dirty="0" err="1" smtClean="0"/>
              <a:t>гвиди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76872"/>
            <a:ext cx="3240360" cy="3318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08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837456"/>
          </a:xfrm>
        </p:spPr>
        <p:txBody>
          <a:bodyPr>
            <a:noAutofit/>
          </a:bodyPr>
          <a:lstStyle/>
          <a:p>
            <a:r>
              <a:rPr lang="ru-RU" sz="2400" dirty="0"/>
              <a:t>Санта-Мария </a:t>
            </a:r>
            <a:r>
              <a:rPr lang="ru-RU" sz="2400" dirty="0" err="1"/>
              <a:t>дель</a:t>
            </a:r>
            <a:r>
              <a:rPr lang="ru-RU" sz="2400" dirty="0"/>
              <a:t> </a:t>
            </a:r>
            <a:r>
              <a:rPr lang="ru-RU" sz="2400" dirty="0" smtClean="0"/>
              <a:t>Кармине.</a:t>
            </a:r>
            <a:br>
              <a:rPr lang="ru-RU" sz="2400" dirty="0" smtClean="0"/>
            </a:br>
            <a:r>
              <a:rPr lang="ru-RU" sz="2400" dirty="0" smtClean="0"/>
              <a:t> роспись церкви </a:t>
            </a:r>
            <a:endParaRPr lang="ru-RU" sz="24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48880"/>
            <a:ext cx="4014287" cy="324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822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56" y="2221003"/>
            <a:ext cx="1724264" cy="3341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«изгнание из рая»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76872"/>
            <a:ext cx="2435698" cy="3264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111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17610"/>
            <a:ext cx="6995980" cy="312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“Чудо со </a:t>
            </a:r>
            <a:r>
              <a:rPr lang="ru-RU" dirty="0" err="1"/>
              <a:t>статиром</a:t>
            </a:r>
            <a:r>
              <a:rPr lang="ru-RU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88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 “</a:t>
            </a:r>
            <a:r>
              <a:rPr lang="ru-RU" sz="2700" dirty="0"/>
              <a:t>Святой Петр, исцеляющий больных своей тенью”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76872"/>
            <a:ext cx="4259653" cy="331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5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8374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Искусство высокого возрождения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988840"/>
            <a:ext cx="6400800" cy="349756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pPr algn="ctr"/>
            <a:r>
              <a:rPr lang="ru-RU" sz="7200" dirty="0"/>
              <a:t>В центре этого искусства, обобщённого по художественному языку, - образ идеально прекрасного человека, совершенного физически и духовно, образ человека-героя, сумевшего подняться над уровнем повседневности. В основе такого искусства лежит всепоглощающая вера в безграничные возможности человека по самоусовершенствованию, самоутверждению, вера в разумное устройство мира, в торжество прогресса. На первый план выдвинулись проблемы </a:t>
            </a:r>
            <a:r>
              <a:rPr lang="ru-RU" sz="7200" dirty="0" smtClean="0"/>
              <a:t>гражданского </a:t>
            </a:r>
            <a:r>
              <a:rPr lang="ru-RU" sz="7200" dirty="0"/>
              <a:t>долга, высоких моральных качеств, подвига</a:t>
            </a:r>
            <a:r>
              <a:rPr lang="ru-RU" dirty="0" smtClean="0"/>
              <a:t>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6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492896"/>
            <a:ext cx="6400800" cy="2952328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Творчество трех великих итальянских мастеров знаменует собой вершину Ренессанса, это — Леонардо да Винчи (1452 - 1519), Микеланджело </a:t>
            </a:r>
            <a:r>
              <a:rPr lang="ru-RU" sz="2400" dirty="0" err="1" smtClean="0">
                <a:latin typeface="+mn-lt"/>
              </a:rPr>
              <a:t>Бунаротти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(1475 - 1564) и Рафаэль Санти (1483 - 1520).</a:t>
            </a:r>
          </a:p>
        </p:txBody>
      </p:sp>
    </p:spTree>
    <p:extLst>
      <p:ext uri="{BB962C8B-B14F-4D97-AF65-F5344CB8AC3E}">
        <p14:creationId xmlns:p14="http://schemas.microsoft.com/office/powerpoint/2010/main" val="31201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Леонардо да Винчи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04864"/>
            <a:ext cx="256610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ердце 4">
            <a:hlinkClick r:id="rId4" action="ppaction://hlinksldjump"/>
          </p:cNvPr>
          <p:cNvSpPr/>
          <p:nvPr/>
        </p:nvSpPr>
        <p:spPr>
          <a:xfrm>
            <a:off x="6660232" y="4149080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2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76872"/>
            <a:ext cx="2261678" cy="334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9094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Джаконда</a:t>
            </a:r>
            <a:r>
              <a:rPr lang="ru-RU" dirty="0" smtClean="0"/>
              <a:t>»;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мона</a:t>
            </a:r>
            <a:r>
              <a:rPr lang="ru-RU" dirty="0" smtClean="0"/>
              <a:t> </a:t>
            </a:r>
            <a:r>
              <a:rPr lang="ru-RU" dirty="0" err="1" smtClean="0"/>
              <a:t>лиза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4" y="2348880"/>
            <a:ext cx="2231571" cy="321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4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90" y="2261471"/>
            <a:ext cx="2426470" cy="330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«дама с горностаем»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35" y="2438400"/>
            <a:ext cx="2579929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061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340768"/>
            <a:ext cx="6400800" cy="3960440"/>
          </a:xfrm>
        </p:spPr>
        <p:txBody>
          <a:bodyPr>
            <a:normAutofit/>
          </a:bodyPr>
          <a:lstStyle/>
          <a:p>
            <a:r>
              <a:rPr lang="ru-RU" sz="2200" b="1" dirty="0">
                <a:ea typeface="Arial Unicode MS" pitchFamily="34" charset="-128"/>
                <a:cs typeface="Arial Unicode MS" pitchFamily="34" charset="-128"/>
              </a:rPr>
              <a:t>ВОЗРОЖДЕНИЕ, Ренессанс— </a:t>
            </a:r>
            <a:r>
              <a:rPr lang="ru-RU" sz="2200" dirty="0"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200" dirty="0">
                <a:ea typeface="Arial Unicode MS" pitchFamily="34" charset="-128"/>
                <a:cs typeface="Arial Unicode MS" pitchFamily="34" charset="-128"/>
              </a:rPr>
            </a:br>
            <a:r>
              <a:rPr lang="ru-RU" sz="2200" dirty="0"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200" dirty="0">
                <a:ea typeface="Arial Unicode MS" pitchFamily="34" charset="-128"/>
                <a:cs typeface="Arial Unicode MS" pitchFamily="34" charset="-128"/>
              </a:rPr>
            </a:br>
            <a:r>
              <a:rPr lang="ru-RU" sz="2200" dirty="0">
                <a:ea typeface="Arial Unicode MS" pitchFamily="34" charset="-128"/>
                <a:cs typeface="Arial Unicode MS" pitchFamily="34" charset="-128"/>
              </a:rPr>
              <a:t>эпоха в культурном и идейном развитии ряда стран Западной и Центральной Европы, а также некоторых стран Восточной Европы.</a:t>
            </a:r>
            <a:r>
              <a:rPr lang="ru-RU" sz="2200" dirty="0">
                <a:cs typeface="Andalus" pitchFamily="18" charset="-78"/>
              </a:rPr>
              <a:t> </a:t>
            </a:r>
            <a:r>
              <a:rPr lang="ru-RU" dirty="0">
                <a:cs typeface="Andalus" pitchFamily="18" charset="-78"/>
              </a:rPr>
              <a:t/>
            </a:r>
            <a:br>
              <a:rPr lang="ru-RU" dirty="0">
                <a:cs typeface="Andalus" pitchFamily="18" charset="-78"/>
              </a:rPr>
            </a:br>
            <a:endParaRPr lang="ru-RU" dirty="0">
              <a:cs typeface="Andalus" pitchFamily="18" charset="-78"/>
            </a:endParaRPr>
          </a:p>
        </p:txBody>
      </p:sp>
      <p:sp>
        <p:nvSpPr>
          <p:cNvPr id="3" name="Сердце 2">
            <a:hlinkClick r:id="rId3" action="ppaction://hlinksldjump"/>
          </p:cNvPr>
          <p:cNvSpPr/>
          <p:nvPr/>
        </p:nvSpPr>
        <p:spPr>
          <a:xfrm>
            <a:off x="6300192" y="4437112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2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60914"/>
            <a:ext cx="6408712" cy="3481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«тайная вечеря»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5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8374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Микеланджело </a:t>
            </a:r>
            <a:r>
              <a:rPr lang="ru-RU" dirty="0" err="1" smtClean="0"/>
              <a:t>буонарроти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76872"/>
            <a:ext cx="2628946" cy="3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5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6656784" cy="3015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«сотворение </a:t>
            </a:r>
            <a:r>
              <a:rPr lang="ru-RU" dirty="0" err="1" smtClean="0"/>
              <a:t>адама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17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03" y="2438400"/>
            <a:ext cx="2814594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фрески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2896"/>
            <a:ext cx="298769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136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Рафаэль </a:t>
            </a:r>
            <a:r>
              <a:rPr lang="ru-RU" dirty="0" err="1" smtClean="0"/>
              <a:t>санти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04864"/>
            <a:ext cx="2664296" cy="343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1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76872"/>
            <a:ext cx="2527156" cy="3364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8374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«Малая </a:t>
            </a:r>
            <a:r>
              <a:rPr lang="ru-RU" dirty="0"/>
              <a:t>Мадонна </a:t>
            </a:r>
            <a:r>
              <a:rPr lang="ru-RU" dirty="0" smtClean="0"/>
              <a:t>Каупера», 1505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1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340768"/>
            <a:ext cx="64008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«Дама </a:t>
            </a:r>
            <a:r>
              <a:rPr lang="ru-RU" dirty="0"/>
              <a:t>с </a:t>
            </a:r>
            <a:r>
              <a:rPr lang="ru-RU" dirty="0" smtClean="0"/>
              <a:t>единорогом», </a:t>
            </a:r>
            <a:r>
              <a:rPr lang="ru-RU" dirty="0"/>
              <a:t>1505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132856"/>
            <a:ext cx="2693740" cy="352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90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340768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«Святая Катерина», </a:t>
            </a:r>
            <a:r>
              <a:rPr lang="ru-RU" dirty="0"/>
              <a:t>1507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76872"/>
            <a:ext cx="2592288" cy="3442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92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76872"/>
            <a:ext cx="2538314" cy="326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765448"/>
          </a:xfrm>
        </p:spPr>
        <p:txBody>
          <a:bodyPr>
            <a:noAutofit/>
          </a:bodyPr>
          <a:lstStyle/>
          <a:p>
            <a:r>
              <a:rPr lang="ru-RU" sz="2800" dirty="0" smtClean="0"/>
              <a:t>Возлюбленная и модель </a:t>
            </a:r>
            <a:r>
              <a:rPr lang="ru-RU" sz="2800" dirty="0" err="1" smtClean="0"/>
              <a:t>рафаэля</a:t>
            </a:r>
            <a:r>
              <a:rPr lang="ru-RU" sz="2800" dirty="0" smtClean="0"/>
              <a:t> - </a:t>
            </a:r>
            <a:r>
              <a:rPr lang="ru-RU" sz="2800" dirty="0" err="1" smtClean="0"/>
              <a:t>форнарина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942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Позднее возрождение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Позднее Возрождение в Италии охватывает период с 1530-х по 1590—1620-е годы. Некоторые исследователи причисляют к Позднему Возрождению и 1630-е, но эта позиция вызывает споры среди искусствоведов и историков. Искусство и культура этого времени настолько разнообразны по своим проявлениям, что сводить их к одному знаменателю можно только с большой долей условности.</a:t>
            </a:r>
          </a:p>
        </p:txBody>
      </p:sp>
    </p:spTree>
    <p:extLst>
      <p:ext uri="{BB962C8B-B14F-4D97-AF65-F5344CB8AC3E}">
        <p14:creationId xmlns:p14="http://schemas.microsoft.com/office/powerpoint/2010/main" val="17583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Основные черты культуры возрождения: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94421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</a:t>
            </a:r>
            <a:r>
              <a:rPr lang="ru-RU" dirty="0" smtClean="0"/>
              <a:t>ветский </a:t>
            </a:r>
            <a:r>
              <a:rPr lang="ru-RU" dirty="0"/>
              <a:t>характер, </a:t>
            </a:r>
            <a:endParaRPr lang="ru-RU" dirty="0" smtClean="0"/>
          </a:p>
          <a:p>
            <a:r>
              <a:rPr lang="ru-RU" dirty="0"/>
              <a:t>Г</a:t>
            </a:r>
            <a:r>
              <a:rPr lang="ru-RU" dirty="0" smtClean="0"/>
              <a:t>уманистическое </a:t>
            </a:r>
            <a:r>
              <a:rPr lang="ru-RU" dirty="0"/>
              <a:t>мировоззрение</a:t>
            </a:r>
            <a:r>
              <a:rPr lang="ru-RU" dirty="0" smtClean="0"/>
              <a:t>,</a:t>
            </a:r>
          </a:p>
          <a:p>
            <a:r>
              <a:rPr lang="ru-RU" dirty="0" smtClean="0"/>
              <a:t> Обращение </a:t>
            </a:r>
            <a:r>
              <a:rPr lang="ru-RU" dirty="0"/>
              <a:t>к античному культурному наследию, его своего рода «возрождение» (отсюда и название).</a:t>
            </a:r>
          </a:p>
        </p:txBody>
      </p:sp>
      <p:sp>
        <p:nvSpPr>
          <p:cNvPr id="4" name="Сердце 3">
            <a:hlinkClick r:id="rId3" action="ppaction://hlinkfile"/>
          </p:cNvPr>
          <p:cNvSpPr/>
          <p:nvPr/>
        </p:nvSpPr>
        <p:spPr>
          <a:xfrm>
            <a:off x="7308304" y="4869160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7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88840"/>
            <a:ext cx="2611418" cy="3430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Антонио да </a:t>
            </a:r>
            <a:r>
              <a:rPr lang="ru-RU" dirty="0" err="1"/>
              <a:t>Корреджо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2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8374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«Рождество Христово», </a:t>
            </a:r>
            <a:r>
              <a:rPr lang="ru-RU" dirty="0"/>
              <a:t>1530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76872"/>
            <a:ext cx="2362944" cy="337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1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Тициано</a:t>
            </a:r>
            <a:r>
              <a:rPr lang="ru-RU" dirty="0"/>
              <a:t> </a:t>
            </a:r>
            <a:r>
              <a:rPr lang="ru-RU" dirty="0" err="1"/>
              <a:t>Вечеллио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04864"/>
            <a:ext cx="2655168" cy="354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72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76872"/>
            <a:ext cx="2736304" cy="3420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Кающаяся Мария Магдалина</a:t>
            </a:r>
            <a:br>
              <a:rPr lang="ru-RU" sz="2400" dirty="0"/>
            </a:br>
            <a:r>
              <a:rPr lang="ru-RU" sz="2400" dirty="0"/>
              <a:t>1560-е</a:t>
            </a:r>
          </a:p>
        </p:txBody>
      </p:sp>
    </p:spTree>
    <p:extLst>
      <p:ext uri="{BB962C8B-B14F-4D97-AF65-F5344CB8AC3E}">
        <p14:creationId xmlns:p14="http://schemas.microsoft.com/office/powerpoint/2010/main" val="8370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«Мадонна </a:t>
            </a:r>
            <a:r>
              <a:rPr lang="ru-RU" sz="2800" dirty="0"/>
              <a:t>семейства </a:t>
            </a:r>
            <a:r>
              <a:rPr lang="ru-RU" sz="2800" dirty="0" err="1" smtClean="0"/>
              <a:t>Пезаро</a:t>
            </a:r>
            <a:r>
              <a:rPr lang="ru-RU" sz="2800" dirty="0" smtClean="0"/>
              <a:t>», </a:t>
            </a:r>
            <a:r>
              <a:rPr lang="ru-RU" sz="2800" dirty="0"/>
              <a:t>1519-1526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204864"/>
            <a:ext cx="361927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04864"/>
            <a:ext cx="3096344" cy="3483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«Аллегория времени»,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1565</a:t>
            </a:r>
          </a:p>
        </p:txBody>
      </p:sp>
    </p:spTree>
    <p:extLst>
      <p:ext uri="{BB962C8B-B14F-4D97-AF65-F5344CB8AC3E}">
        <p14:creationId xmlns:p14="http://schemas.microsoft.com/office/powerpoint/2010/main" val="22015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85293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просмотр!</a:t>
            </a:r>
            <a:endParaRPr lang="ru-RU" dirty="0"/>
          </a:p>
        </p:txBody>
      </p:sp>
      <p:sp>
        <p:nvSpPr>
          <p:cNvPr id="3" name="Сердце 2">
            <a:hlinkClick r:id="rId3" action="ppaction://hlinksldjump"/>
          </p:cNvPr>
          <p:cNvSpPr/>
          <p:nvPr/>
        </p:nvSpPr>
        <p:spPr>
          <a:xfrm>
            <a:off x="6588224" y="4149080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556792"/>
            <a:ext cx="6248400" cy="14563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Эпоху возрождения разделяют на четыре периода: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5656" y="3645024"/>
            <a:ext cx="6248400" cy="2088232"/>
          </a:xfrm>
        </p:spPr>
        <p:txBody>
          <a:bodyPr>
            <a:noAutofit/>
          </a:bodyPr>
          <a:lstStyle/>
          <a:p>
            <a:r>
              <a:rPr lang="ru-RU" dirty="0" smtClean="0"/>
              <a:t>Проторенессанс </a:t>
            </a:r>
            <a:r>
              <a:rPr lang="de-DE" dirty="0"/>
              <a:t>(XIII </a:t>
            </a:r>
            <a:r>
              <a:rPr lang="ru-RU" dirty="0"/>
              <a:t>в.)</a:t>
            </a:r>
            <a:endParaRPr lang="ru-RU" dirty="0" smtClean="0"/>
          </a:p>
          <a:p>
            <a:r>
              <a:rPr lang="ru-RU" dirty="0" smtClean="0"/>
              <a:t>Раннее </a:t>
            </a:r>
            <a:r>
              <a:rPr lang="ru-RU" dirty="0"/>
              <a:t>Возрождение (XV в.), </a:t>
            </a:r>
          </a:p>
          <a:p>
            <a:r>
              <a:rPr lang="ru-RU" dirty="0"/>
              <a:t>Высокое Возрождение (конец XV — первая четверть XVI в.) </a:t>
            </a:r>
            <a:r>
              <a:rPr lang="ru-RU" dirty="0" smtClean="0"/>
              <a:t>, </a:t>
            </a:r>
            <a:endParaRPr lang="ru-RU" dirty="0"/>
          </a:p>
          <a:p>
            <a:r>
              <a:rPr lang="ru-RU" dirty="0"/>
              <a:t>Позднее Возрождение (XVI в.). </a:t>
            </a:r>
          </a:p>
        </p:txBody>
      </p:sp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7164288" y="4797152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9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Проторенессанс тесно связан со средневековьем, с </a:t>
            </a:r>
            <a:r>
              <a:rPr lang="ru-RU" dirty="0" smtClean="0"/>
              <a:t>романскими и </a:t>
            </a:r>
            <a:r>
              <a:rPr lang="ru-RU" dirty="0"/>
              <a:t>готическими традициями, этот период явился подготовкой </a:t>
            </a:r>
            <a:r>
              <a:rPr lang="ru-RU" dirty="0" smtClean="0"/>
              <a:t>для эпохи Возрождения</a:t>
            </a:r>
            <a:r>
              <a:rPr lang="ru-RU" dirty="0"/>
              <a:t>. </a:t>
            </a:r>
            <a:r>
              <a:rPr lang="ru-RU" dirty="0" smtClean="0"/>
              <a:t>Он делится </a:t>
            </a:r>
            <a:r>
              <a:rPr lang="ru-RU" dirty="0"/>
              <a:t>на два </a:t>
            </a:r>
            <a:r>
              <a:rPr lang="ru-RU" dirty="0" err="1"/>
              <a:t>подпериода</a:t>
            </a:r>
            <a:r>
              <a:rPr lang="ru-RU" dirty="0"/>
              <a:t>: до смерти </a:t>
            </a:r>
            <a:r>
              <a:rPr lang="ru-RU" dirty="0" err="1"/>
              <a:t>Джотто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ди</a:t>
            </a:r>
            <a:r>
              <a:rPr lang="ru-RU" dirty="0" smtClean="0"/>
              <a:t> </a:t>
            </a:r>
            <a:r>
              <a:rPr lang="ru-RU" dirty="0" err="1"/>
              <a:t>Бондоне</a:t>
            </a:r>
            <a:r>
              <a:rPr lang="ru-RU" dirty="0"/>
              <a:t> и после (1337 год)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проторенессанс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2896"/>
            <a:ext cx="3048857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ердце 6"/>
          <p:cNvSpPr/>
          <p:nvPr/>
        </p:nvSpPr>
        <p:spPr>
          <a:xfrm>
            <a:off x="1115616" y="1196752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0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268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Джотто</a:t>
            </a:r>
            <a:r>
              <a:rPr lang="ru-RU" dirty="0"/>
              <a:t> </a:t>
            </a: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Бондоне</a:t>
            </a:r>
            <a:r>
              <a:rPr lang="ru-RU" dirty="0"/>
              <a:t> (</a:t>
            </a:r>
            <a:r>
              <a:rPr lang="ru-RU" dirty="0" err="1"/>
              <a:t>Giotto</a:t>
            </a:r>
            <a:r>
              <a:rPr lang="ru-RU" dirty="0"/>
              <a:t> </a:t>
            </a:r>
            <a:r>
              <a:rPr lang="ru-RU" dirty="0" err="1"/>
              <a:t>di</a:t>
            </a:r>
            <a:r>
              <a:rPr lang="ru-RU" dirty="0"/>
              <a:t> </a:t>
            </a:r>
            <a:r>
              <a:rPr lang="ru-RU" dirty="0" err="1"/>
              <a:t>Bondone</a:t>
            </a:r>
            <a:r>
              <a:rPr lang="ru-RU" dirty="0"/>
              <a:t>) (1266 или 1267-1337), флорентийский художник, величайший живописец и архитектор периода </a:t>
            </a:r>
            <a:r>
              <a:rPr lang="ru-RU" dirty="0" err="1"/>
              <a:t>Предвозрождения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4904"/>
            <a:ext cx="381635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42" y="2552204"/>
            <a:ext cx="3024187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ердце 4">
            <a:hlinkClick r:id="rId5" action="ppaction://hlinksldjump"/>
          </p:cNvPr>
          <p:cNvSpPr/>
          <p:nvPr/>
        </p:nvSpPr>
        <p:spPr>
          <a:xfrm>
            <a:off x="1187624" y="1412776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6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115616" y="1772816"/>
            <a:ext cx="3124200" cy="3501752"/>
          </a:xfrm>
        </p:spPr>
        <p:txBody>
          <a:bodyPr>
            <a:noAutofit/>
          </a:bodyPr>
          <a:lstStyle/>
          <a:p>
            <a:r>
              <a:rPr lang="ru-RU" sz="1400" dirty="0"/>
              <a:t> Второй </a:t>
            </a:r>
            <a:r>
              <a:rPr lang="ru-RU" sz="1400" dirty="0" smtClean="0"/>
              <a:t>отрезок времени </a:t>
            </a:r>
            <a:r>
              <a:rPr lang="ru-RU" sz="1400" dirty="0"/>
              <a:t>связан с эпидемией чумы, обрушившейся на Италию. Все открытия совершались на интуитивном уровне. В конце XIII века во Флоренции возводится главное храмовое сооружение — собор Санта Мария </a:t>
            </a:r>
            <a:r>
              <a:rPr lang="ru-RU" sz="1400" dirty="0" err="1"/>
              <a:t>дель</a:t>
            </a:r>
            <a:r>
              <a:rPr lang="ru-RU" sz="1400" dirty="0"/>
              <a:t> </a:t>
            </a:r>
            <a:r>
              <a:rPr lang="ru-RU" sz="1400" dirty="0" err="1"/>
              <a:t>Фьоре</a:t>
            </a:r>
            <a:r>
              <a:rPr lang="ru-RU" sz="1400" dirty="0"/>
              <a:t>, автором был </a:t>
            </a:r>
            <a:r>
              <a:rPr lang="ru-RU" sz="1400" dirty="0" err="1"/>
              <a:t>Арнольфо</a:t>
            </a:r>
            <a:r>
              <a:rPr lang="ru-RU" sz="1400" dirty="0"/>
              <a:t> </a:t>
            </a:r>
            <a:r>
              <a:rPr lang="ru-RU" sz="1400" dirty="0" err="1"/>
              <a:t>ди</a:t>
            </a:r>
            <a:r>
              <a:rPr lang="ru-RU" sz="1400" dirty="0"/>
              <a:t> Камбио, затем работу продолжил </a:t>
            </a:r>
            <a:r>
              <a:rPr lang="ru-RU" sz="1400" dirty="0" err="1"/>
              <a:t>Джотто</a:t>
            </a:r>
            <a:r>
              <a:rPr lang="ru-RU" sz="1400" dirty="0"/>
              <a:t>, спроектировавший </a:t>
            </a:r>
            <a:r>
              <a:rPr lang="ru-RU" sz="1400" dirty="0" err="1"/>
              <a:t>кампанилу</a:t>
            </a:r>
            <a:r>
              <a:rPr lang="ru-RU" sz="1400" dirty="0"/>
              <a:t> Флорентийского собора.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92896"/>
            <a:ext cx="367240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ердце 3">
            <a:hlinkClick r:id="rId4" action="ppaction://hlinksldjump"/>
          </p:cNvPr>
          <p:cNvSpPr/>
          <p:nvPr/>
        </p:nvSpPr>
        <p:spPr>
          <a:xfrm>
            <a:off x="6444208" y="1124744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42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765448"/>
          </a:xfrm>
        </p:spPr>
        <p:txBody>
          <a:bodyPr>
            <a:noAutofit/>
          </a:bodyPr>
          <a:lstStyle/>
          <a:p>
            <a:r>
              <a:rPr lang="ru-RU" sz="2800" dirty="0" smtClean="0"/>
              <a:t>искусство проторенессанса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/>
              <a:t>Ранее всего искусство проторенессанса проявилось в скульптуре (</a:t>
            </a:r>
            <a:r>
              <a:rPr lang="ru-RU" sz="2000" dirty="0" err="1"/>
              <a:t>Никколо</a:t>
            </a:r>
            <a:r>
              <a:rPr lang="ru-RU" sz="2000" dirty="0"/>
              <a:t> и Джованни Пизано, </a:t>
            </a:r>
            <a:r>
              <a:rPr lang="ru-RU" sz="2000" dirty="0" err="1"/>
              <a:t>Арнольфо</a:t>
            </a:r>
            <a:r>
              <a:rPr lang="ru-RU" sz="2000" dirty="0"/>
              <a:t> </a:t>
            </a:r>
            <a:r>
              <a:rPr lang="ru-RU" sz="2000" dirty="0" err="1"/>
              <a:t>ди</a:t>
            </a:r>
            <a:r>
              <a:rPr lang="ru-RU" sz="2000" dirty="0"/>
              <a:t> Камбио, </a:t>
            </a:r>
            <a:r>
              <a:rPr lang="ru-RU" sz="2000" dirty="0" err="1"/>
              <a:t>Андреа</a:t>
            </a:r>
            <a:r>
              <a:rPr lang="ru-RU" sz="2000" dirty="0"/>
              <a:t> Пизано). Живопись представлена двумя художественными школами: Флоренции (</a:t>
            </a:r>
            <a:r>
              <a:rPr lang="ru-RU" sz="2000" dirty="0" err="1"/>
              <a:t>Чимабуэ</a:t>
            </a:r>
            <a:r>
              <a:rPr lang="ru-RU" sz="2000" dirty="0"/>
              <a:t>, </a:t>
            </a:r>
            <a:r>
              <a:rPr lang="ru-RU" sz="2000" dirty="0" err="1"/>
              <a:t>Джотто</a:t>
            </a:r>
            <a:r>
              <a:rPr lang="ru-RU" sz="2000" dirty="0"/>
              <a:t>) и Сиены (</a:t>
            </a:r>
            <a:r>
              <a:rPr lang="ru-RU" sz="2000" dirty="0" err="1"/>
              <a:t>Дуччо</a:t>
            </a:r>
            <a:r>
              <a:rPr lang="ru-RU" sz="2000" dirty="0"/>
              <a:t>, Симоне Мартини).</a:t>
            </a:r>
          </a:p>
        </p:txBody>
      </p:sp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6732240" y="1052736"/>
            <a:ext cx="1058416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  <p:sndAc>
          <p:stSnd>
            <p:snd r:embed="rId2" name="06 Rockabilly Roadhouse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6 Rockabilly Roadhouse.mp3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406</TotalTime>
  <Words>580</Words>
  <Application>Microsoft Office PowerPoint</Application>
  <PresentationFormat>Экран (4:3)</PresentationFormat>
  <Paragraphs>64</Paragraphs>
  <Slides>46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Кутюр</vt:lpstr>
      <vt:lpstr>Ренессанс</vt:lpstr>
      <vt:lpstr>Оглавление</vt:lpstr>
      <vt:lpstr>ВОЗРОЖДЕНИЕ, Ренессанс—   эпоха в культурном и идейном развитии ряда стран Западной и Центральной Европы, а также некоторых стран Восточной Европы.  </vt:lpstr>
      <vt:lpstr>Основные черты культуры возрождения:</vt:lpstr>
      <vt:lpstr>Эпоху возрождения разделяют на четыре периода:</vt:lpstr>
      <vt:lpstr>проторенессанс</vt:lpstr>
      <vt:lpstr>Презентация PowerPoint</vt:lpstr>
      <vt:lpstr>Презентация PowerPoint</vt:lpstr>
      <vt:lpstr>искусство проторенессанса</vt:lpstr>
      <vt:lpstr>Джованни Пизано. Кафедра церкви Сант-Андреа в Пистойе (1297—1301)</vt:lpstr>
      <vt:lpstr>Презентация PowerPoint</vt:lpstr>
      <vt:lpstr>архитектура</vt:lpstr>
      <vt:lpstr>живопись</vt:lpstr>
      <vt:lpstr>Раннее возрождение </vt:lpstr>
      <vt:lpstr>Филиппо Брунеллески. архитектура</vt:lpstr>
      <vt:lpstr>Донато ди Никколо ди Бетто Барди</vt:lpstr>
      <vt:lpstr>Скульптура св.георгия</vt:lpstr>
      <vt:lpstr>«амур-атис»</vt:lpstr>
      <vt:lpstr>«мадонна падуанского алтаря»</vt:lpstr>
      <vt:lpstr>Живопись. мазаччо гвиди</vt:lpstr>
      <vt:lpstr>Санта-Мария дель Кармине.  роспись церкви </vt:lpstr>
      <vt:lpstr>«изгнание из рая»</vt:lpstr>
      <vt:lpstr>“Чудо со статиром”</vt:lpstr>
      <vt:lpstr> “Святой Петр, исцеляющий больных своей тенью”</vt:lpstr>
      <vt:lpstr>Искусство высокого возрождения</vt:lpstr>
      <vt:lpstr>Творчество трех великих итальянских мастеров знаменует собой вершину Ренессанса, это — Леонардо да Винчи (1452 - 1519), Микеланджело Бунаротти (1475 - 1564) и Рафаэль Санти (1483 - 1520).</vt:lpstr>
      <vt:lpstr>Леонардо да Винчи </vt:lpstr>
      <vt:lpstr>«Джаконда»;  «мона лиза»</vt:lpstr>
      <vt:lpstr>«дама с горностаем»</vt:lpstr>
      <vt:lpstr>«тайная вечеря»</vt:lpstr>
      <vt:lpstr>Микеланджело буонарроти</vt:lpstr>
      <vt:lpstr>«сотворение адама»</vt:lpstr>
      <vt:lpstr>фрески</vt:lpstr>
      <vt:lpstr>Рафаэль санти</vt:lpstr>
      <vt:lpstr>«Малая Мадонна Каупера», 1505</vt:lpstr>
      <vt:lpstr>«Дама с единорогом», 1505</vt:lpstr>
      <vt:lpstr>«Святая Катерина», 1507</vt:lpstr>
      <vt:lpstr>Возлюбленная и модель рафаэля - форнарина</vt:lpstr>
      <vt:lpstr>Позднее возрождение</vt:lpstr>
      <vt:lpstr>Антонио да Корреджо </vt:lpstr>
      <vt:lpstr>«Рождество Христово», 1530</vt:lpstr>
      <vt:lpstr>Тициано Вечеллио</vt:lpstr>
      <vt:lpstr>Кающаяся Мария Магдалина 1560-е</vt:lpstr>
      <vt:lpstr>«Мадонна семейства Пезаро», 1519-1526</vt:lpstr>
      <vt:lpstr>«Аллегория времени», 1565</vt:lpstr>
      <vt:lpstr>Спасибо за просмотр!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Лада</dc:creator>
  <cp:lastModifiedBy>user</cp:lastModifiedBy>
  <cp:revision>37</cp:revision>
  <dcterms:created xsi:type="dcterms:W3CDTF">2013-02-10T11:29:36Z</dcterms:created>
  <dcterms:modified xsi:type="dcterms:W3CDTF">2015-02-02T17:09:15Z</dcterms:modified>
</cp:coreProperties>
</file>