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396ADBF1-DDC6-42CA-83CF-E78C377F99EE}" type="datetimeFigureOut">
              <a:rPr lang="uk-UA" smtClean="0"/>
              <a:pPr/>
              <a:t>30.10.2012</a:t>
            </a:fld>
            <a:endParaRPr lang="uk-UA"/>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uk-UA"/>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51E13D4F-C3F1-4D4C-A6A6-18652FB62945}"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96ADBF1-DDC6-42CA-83CF-E78C377F99EE}" type="datetimeFigureOut">
              <a:rPr lang="uk-UA" smtClean="0"/>
              <a:pPr/>
              <a:t>30.10.2012</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51E13D4F-C3F1-4D4C-A6A6-18652FB62945}"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96ADBF1-DDC6-42CA-83CF-E78C377F99EE}" type="datetimeFigureOut">
              <a:rPr lang="uk-UA" smtClean="0"/>
              <a:pPr/>
              <a:t>30.10.2012</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51E13D4F-C3F1-4D4C-A6A6-18652FB62945}"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96ADBF1-DDC6-42CA-83CF-E78C377F99EE}" type="datetimeFigureOut">
              <a:rPr lang="uk-UA" smtClean="0"/>
              <a:pPr/>
              <a:t>30.10.2012</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51E13D4F-C3F1-4D4C-A6A6-18652FB62945}" type="slidenum">
              <a:rPr lang="uk-UA" smtClean="0"/>
              <a:pPr/>
              <a:t>‹#›</a:t>
            </a:fld>
            <a:endParaRPr lang="uk-UA"/>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396ADBF1-DDC6-42CA-83CF-E78C377F99EE}" type="datetimeFigureOut">
              <a:rPr lang="uk-UA" smtClean="0"/>
              <a:pPr/>
              <a:t>30.10.2012</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51E13D4F-C3F1-4D4C-A6A6-18652FB62945}" type="slidenum">
              <a:rPr lang="uk-UA" smtClean="0"/>
              <a:pPr/>
              <a:t>‹#›</a:t>
            </a:fld>
            <a:endParaRPr lang="uk-UA"/>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96ADBF1-DDC6-42CA-83CF-E78C377F99EE}" type="datetimeFigureOut">
              <a:rPr lang="uk-UA" smtClean="0"/>
              <a:pPr/>
              <a:t>30.10.2012</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51E13D4F-C3F1-4D4C-A6A6-18652FB62945}" type="slidenum">
              <a:rPr lang="uk-UA" smtClean="0"/>
              <a:pPr/>
              <a:t>‹#›</a:t>
            </a:fld>
            <a:endParaRPr lang="uk-UA"/>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396ADBF1-DDC6-42CA-83CF-E78C377F99EE}" type="datetimeFigureOut">
              <a:rPr lang="uk-UA" smtClean="0"/>
              <a:pPr/>
              <a:t>30.10.2012</a:t>
            </a:fld>
            <a:endParaRPr lang="uk-UA"/>
          </a:p>
        </p:txBody>
      </p:sp>
      <p:sp>
        <p:nvSpPr>
          <p:cNvPr id="8" name="Нижний колонтитул 7"/>
          <p:cNvSpPr>
            <a:spLocks noGrp="1"/>
          </p:cNvSpPr>
          <p:nvPr>
            <p:ph type="ftr" sz="quarter" idx="11"/>
          </p:nvPr>
        </p:nvSpPr>
        <p:spPr/>
        <p:txBody>
          <a:bodyPr/>
          <a:lstStyle>
            <a:extLst/>
          </a:lstStyle>
          <a:p>
            <a:endParaRPr lang="uk-UA"/>
          </a:p>
        </p:txBody>
      </p:sp>
      <p:sp>
        <p:nvSpPr>
          <p:cNvPr id="9" name="Номер слайда 8"/>
          <p:cNvSpPr>
            <a:spLocks noGrp="1"/>
          </p:cNvSpPr>
          <p:nvPr>
            <p:ph type="sldNum" sz="quarter" idx="12"/>
          </p:nvPr>
        </p:nvSpPr>
        <p:spPr/>
        <p:txBody>
          <a:bodyPr/>
          <a:lstStyle>
            <a:extLst/>
          </a:lstStyle>
          <a:p>
            <a:fld id="{51E13D4F-C3F1-4D4C-A6A6-18652FB62945}" type="slidenum">
              <a:rPr lang="uk-UA" smtClean="0"/>
              <a:pPr/>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396ADBF1-DDC6-42CA-83CF-E78C377F99EE}" type="datetimeFigureOut">
              <a:rPr lang="uk-UA" smtClean="0"/>
              <a:pPr/>
              <a:t>30.10.2012</a:t>
            </a:fld>
            <a:endParaRPr lang="uk-UA"/>
          </a:p>
        </p:txBody>
      </p:sp>
      <p:sp>
        <p:nvSpPr>
          <p:cNvPr id="4" name="Нижний колонтитул 3"/>
          <p:cNvSpPr>
            <a:spLocks noGrp="1"/>
          </p:cNvSpPr>
          <p:nvPr>
            <p:ph type="ftr" sz="quarter" idx="11"/>
          </p:nvPr>
        </p:nvSpPr>
        <p:spPr/>
        <p:txBody>
          <a:bodyPr/>
          <a:lstStyle>
            <a:extLst/>
          </a:lstStyle>
          <a:p>
            <a:endParaRPr lang="uk-UA"/>
          </a:p>
        </p:txBody>
      </p:sp>
      <p:sp>
        <p:nvSpPr>
          <p:cNvPr id="5" name="Номер слайда 4"/>
          <p:cNvSpPr>
            <a:spLocks noGrp="1"/>
          </p:cNvSpPr>
          <p:nvPr>
            <p:ph type="sldNum" sz="quarter" idx="12"/>
          </p:nvPr>
        </p:nvSpPr>
        <p:spPr/>
        <p:txBody>
          <a:bodyPr/>
          <a:lstStyle>
            <a:extLst/>
          </a:lstStyle>
          <a:p>
            <a:fld id="{51E13D4F-C3F1-4D4C-A6A6-18652FB62945}" type="slidenum">
              <a:rPr lang="uk-UA" smtClean="0"/>
              <a:pPr/>
              <a:t>‹#›</a:t>
            </a:fld>
            <a:endParaRPr lang="uk-UA"/>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396ADBF1-DDC6-42CA-83CF-E78C377F99EE}" type="datetimeFigureOut">
              <a:rPr lang="uk-UA" smtClean="0"/>
              <a:pPr/>
              <a:t>30.10.2012</a:t>
            </a:fld>
            <a:endParaRPr lang="uk-UA"/>
          </a:p>
        </p:txBody>
      </p:sp>
      <p:sp>
        <p:nvSpPr>
          <p:cNvPr id="3" name="Нижний колонтитул 2"/>
          <p:cNvSpPr>
            <a:spLocks noGrp="1"/>
          </p:cNvSpPr>
          <p:nvPr>
            <p:ph type="ftr" sz="quarter" idx="11"/>
          </p:nvPr>
        </p:nvSpPr>
        <p:spPr/>
        <p:txBody>
          <a:bodyPr/>
          <a:lstStyle>
            <a:extLst/>
          </a:lstStyle>
          <a:p>
            <a:endParaRPr lang="uk-UA"/>
          </a:p>
        </p:txBody>
      </p:sp>
      <p:sp>
        <p:nvSpPr>
          <p:cNvPr id="4" name="Номер слайда 3"/>
          <p:cNvSpPr>
            <a:spLocks noGrp="1"/>
          </p:cNvSpPr>
          <p:nvPr>
            <p:ph type="sldNum" sz="quarter" idx="12"/>
          </p:nvPr>
        </p:nvSpPr>
        <p:spPr/>
        <p:txBody>
          <a:bodyPr/>
          <a:lstStyle>
            <a:extLst/>
          </a:lstStyle>
          <a:p>
            <a:fld id="{51E13D4F-C3F1-4D4C-A6A6-18652FB62945}"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396ADBF1-DDC6-42CA-83CF-E78C377F99EE}" type="datetimeFigureOut">
              <a:rPr lang="uk-UA" smtClean="0"/>
              <a:pPr/>
              <a:t>30.10.2012</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51E13D4F-C3F1-4D4C-A6A6-18652FB62945}" type="slidenum">
              <a:rPr lang="uk-UA" smtClean="0"/>
              <a:pPr/>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396ADBF1-DDC6-42CA-83CF-E78C377F99EE}" type="datetimeFigureOut">
              <a:rPr lang="uk-UA" smtClean="0"/>
              <a:pPr/>
              <a:t>30.10.2012</a:t>
            </a:fld>
            <a:endParaRPr lang="uk-UA"/>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uk-UA"/>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51E13D4F-C3F1-4D4C-A6A6-18652FB62945}" type="slidenum">
              <a:rPr lang="uk-UA" smtClean="0"/>
              <a:pPr/>
              <a:t>‹#›</a:t>
            </a:fld>
            <a:endParaRPr lang="uk-UA"/>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96ADBF1-DDC6-42CA-83CF-E78C377F99EE}" type="datetimeFigureOut">
              <a:rPr lang="uk-UA" smtClean="0"/>
              <a:pPr/>
              <a:t>30.10.2012</a:t>
            </a:fld>
            <a:endParaRPr lang="uk-UA"/>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uk-UA"/>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1E13D4F-C3F1-4D4C-A6A6-18652FB62945}"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uk.wikipedia.org/wiki/%D0%A6%D0%B8%D0%B3%D0%B0%D0%BD%D0%B8" TargetMode="External"/><Relationship Id="rId2" Type="http://schemas.openxmlformats.org/officeDocument/2006/relationships/hyperlink" Target="http://uk.wikipedia.org/wiki/%D0%84%D0%B2%D1%80%D0%B5%D1%97" TargetMode="External"/><Relationship Id="rId1" Type="http://schemas.openxmlformats.org/officeDocument/2006/relationships/slideLayout" Target="../slideLayouts/slideLayout1.xml"/><Relationship Id="rId4" Type="http://schemas.openxmlformats.org/officeDocument/2006/relationships/hyperlink" Target="http://uk.wikipedia.org/wiki/%D0%9C%D0%B5%D0%BD%D1%88%D0%B8%D0%BD%D0%B8_(%D1%81%D0%BE%D1%86%D1%96%D0%BE%D0%BB%D0%BE%D0%B3%D1%96%D1%8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gi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1.xml"/><Relationship Id="rId1" Type="http://schemas.openxmlformats.org/officeDocument/2006/relationships/video" Target="file:///C:\Users\Anni\Desktop\2.%20&#1053;&#1077;%20&#1087;&#1086;&#1076;&#1074;&#1077;&#1088;&#1075;&#1072;&#1081;&#1090;&#1077;%20&#1076;&#1080;&#1089;&#1082;&#1088;&#1080;&#1084;&#1080;&#1085;&#1072;&#1094;&#1080;&#1080;%20&#1076;&#1088;&#1091;&#1075;&#1080;&#1093;..mp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nni\Desktop\employment-discrimination.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ctrTitle"/>
          </p:nvPr>
        </p:nvSpPr>
        <p:spPr>
          <a:xfrm>
            <a:off x="0" y="142852"/>
            <a:ext cx="9144000" cy="4071966"/>
          </a:xfrm>
        </p:spPr>
        <p:txBody>
          <a:bodyPr>
            <a:normAutofit/>
          </a:bodyPr>
          <a:lstStyle/>
          <a:p>
            <a:pPr algn="l"/>
            <a:r>
              <a:rPr lang="uk-UA" sz="3600" b="1" u="sng" dirty="0" smtClean="0">
                <a:solidFill>
                  <a:schemeClr val="tx1"/>
                </a:solidFill>
              </a:rPr>
              <a:t>Дискримінація</a:t>
            </a:r>
            <a:r>
              <a:rPr lang="uk-UA" sz="3600" u="sng" dirty="0" smtClean="0">
                <a:solidFill>
                  <a:schemeClr val="tx1"/>
                </a:solidFill>
              </a:rPr>
              <a:t> </a:t>
            </a:r>
            <a:r>
              <a:rPr lang="uk-UA" sz="3600" dirty="0" smtClean="0"/>
              <a:t>– </a:t>
            </a:r>
            <a:r>
              <a:rPr lang="uk-UA" sz="3600" dirty="0" smtClean="0">
                <a:solidFill>
                  <a:srgbClr val="FF0000"/>
                </a:solidFill>
              </a:rPr>
              <a:t>будь-яка відмінність, виключення, обмеження або перевага, що заперечує або зменшує рівне здійснення прав. Поняття охоплює виключення або обмеження можливостей  для  членів певної групи відносно можливостей інших груп</a:t>
            </a:r>
            <a:endParaRPr lang="uk-UA" sz="3600" dirty="0">
              <a:solidFill>
                <a:srgbClr val="FF0000"/>
              </a:solidFill>
            </a:endParaRPr>
          </a:p>
        </p:txBody>
      </p:sp>
      <p:pic>
        <p:nvPicPr>
          <p:cNvPr id="1027" name="Picture 3" descr="C:\Users\Anni\Desktop\1338545833.jpg"/>
          <p:cNvPicPr>
            <a:picLocks noChangeAspect="1" noChangeArrowheads="1"/>
          </p:cNvPicPr>
          <p:nvPr/>
        </p:nvPicPr>
        <p:blipFill>
          <a:blip r:embed="rId3" cstate="print"/>
          <a:srcRect/>
          <a:stretch>
            <a:fillRect/>
          </a:stretch>
        </p:blipFill>
        <p:spPr bwMode="auto">
          <a:xfrm>
            <a:off x="2071670" y="4130823"/>
            <a:ext cx="2857520" cy="2727177"/>
          </a:xfrm>
          <a:prstGeom prst="rect">
            <a:avLst/>
          </a:prstGeom>
          <a:ln>
            <a:noFill/>
          </a:ln>
          <a:effectLst>
            <a:outerShdw blurRad="190500" algn="tl" rotWithShape="0">
              <a:srgbClr val="000000">
                <a:alpha val="70000"/>
              </a:srgbClr>
            </a:outerShdw>
          </a:effectLst>
        </p:spPr>
      </p:pic>
      <p:pic>
        <p:nvPicPr>
          <p:cNvPr id="1028" name="Picture 4" descr="C:\Users\Anni\Desktop\diskriminaciya.jpg"/>
          <p:cNvPicPr>
            <a:picLocks noChangeAspect="1" noChangeArrowheads="1"/>
          </p:cNvPicPr>
          <p:nvPr/>
        </p:nvPicPr>
        <p:blipFill>
          <a:blip r:embed="rId4" cstate="print"/>
          <a:srcRect/>
          <a:stretch>
            <a:fillRect/>
          </a:stretch>
        </p:blipFill>
        <p:spPr bwMode="auto">
          <a:xfrm>
            <a:off x="6429388" y="4143388"/>
            <a:ext cx="2714612" cy="271461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142852"/>
            <a:ext cx="7958166" cy="3643338"/>
          </a:xfrm>
        </p:spPr>
        <p:txBody>
          <a:bodyPr>
            <a:normAutofit fontScale="90000"/>
          </a:bodyPr>
          <a:lstStyle/>
          <a:p>
            <a:pPr algn="l"/>
            <a:r>
              <a:rPr lang="uk-UA" dirty="0" smtClean="0">
                <a:solidFill>
                  <a:schemeClr val="tx1"/>
                </a:solidFill>
              </a:rPr>
              <a:t> </a:t>
            </a:r>
            <a:r>
              <a:rPr lang="uk-UA" dirty="0" smtClean="0">
                <a:solidFill>
                  <a:schemeClr val="tx1"/>
                </a:solidFill>
              </a:rPr>
              <a:t> </a:t>
            </a:r>
            <a:r>
              <a:rPr lang="uk-UA" dirty="0" smtClean="0">
                <a:solidFill>
                  <a:schemeClr val="tx1"/>
                </a:solidFill>
              </a:rPr>
              <a:t>Форми </a:t>
            </a:r>
            <a:r>
              <a:rPr lang="uk-UA" dirty="0" smtClean="0">
                <a:solidFill>
                  <a:schemeClr val="tx1"/>
                </a:solidFill>
              </a:rPr>
              <a:t>дискримінації</a:t>
            </a:r>
            <a:r>
              <a:rPr lang="uk-UA" b="0" dirty="0" smtClean="0">
                <a:solidFill>
                  <a:schemeClr val="tx1"/>
                </a:solidFill>
              </a:rPr>
              <a:t/>
            </a:r>
            <a:br>
              <a:rPr lang="uk-UA" b="0" dirty="0" smtClean="0">
                <a:solidFill>
                  <a:schemeClr val="tx1"/>
                </a:solidFill>
              </a:rPr>
            </a:br>
            <a:r>
              <a:rPr lang="uk-UA" sz="2200" i="1" u="sng" dirty="0" smtClean="0">
                <a:solidFill>
                  <a:schemeClr val="tx1"/>
                </a:solidFill>
              </a:rPr>
              <a:t>Дискримінація</a:t>
            </a:r>
            <a:r>
              <a:rPr lang="uk-UA" sz="2200" b="0" dirty="0" smtClean="0">
                <a:solidFill>
                  <a:schemeClr val="tx1"/>
                </a:solidFill>
              </a:rPr>
              <a:t>  має дві основні форми:</a:t>
            </a:r>
            <a:br>
              <a:rPr lang="uk-UA" sz="2200" b="0" dirty="0" smtClean="0">
                <a:solidFill>
                  <a:schemeClr val="tx1"/>
                </a:solidFill>
              </a:rPr>
            </a:br>
            <a:r>
              <a:rPr lang="uk-UA" sz="2200" b="0" dirty="0" smtClean="0">
                <a:solidFill>
                  <a:schemeClr val="tx1"/>
                </a:solidFill>
              </a:rPr>
              <a:t>- правова,яка </a:t>
            </a:r>
            <a:r>
              <a:rPr lang="uk-UA" sz="2200" b="0" dirty="0" smtClean="0">
                <a:solidFill>
                  <a:schemeClr val="tx1"/>
                </a:solidFill>
              </a:rPr>
              <a:t>закріплена в законах;</a:t>
            </a:r>
            <a:br>
              <a:rPr lang="uk-UA" sz="2200" b="0" dirty="0" smtClean="0">
                <a:solidFill>
                  <a:schemeClr val="tx1"/>
                </a:solidFill>
              </a:rPr>
            </a:br>
            <a:r>
              <a:rPr lang="uk-UA" sz="2200" u="sng" dirty="0" smtClean="0">
                <a:solidFill>
                  <a:schemeClr val="tx1"/>
                </a:solidFill>
              </a:rPr>
              <a:t>- неофіційна</a:t>
            </a:r>
            <a:r>
              <a:rPr lang="uk-UA" sz="2200" b="0" dirty="0" smtClean="0">
                <a:solidFill>
                  <a:schemeClr val="tx1"/>
                </a:solidFill>
              </a:rPr>
              <a:t>, </a:t>
            </a:r>
            <a:r>
              <a:rPr lang="uk-UA" sz="2200" b="0" dirty="0" smtClean="0">
                <a:solidFill>
                  <a:schemeClr val="tx1"/>
                </a:solidFill>
              </a:rPr>
              <a:t>що укоренилася в соціальних звичаях.</a:t>
            </a:r>
            <a:br>
              <a:rPr lang="uk-UA" sz="2200" b="0" dirty="0" smtClean="0">
                <a:solidFill>
                  <a:schemeClr val="tx1"/>
                </a:solidFill>
              </a:rPr>
            </a:br>
            <a:r>
              <a:rPr lang="uk-UA" sz="2200" b="0" dirty="0" smtClean="0">
                <a:solidFill>
                  <a:schemeClr val="tx1"/>
                </a:solidFill>
              </a:rPr>
              <a:t>Дискримінація неофіційна </a:t>
            </a:r>
            <a:r>
              <a:rPr lang="en-US" sz="2200" b="0" dirty="0" smtClean="0">
                <a:solidFill>
                  <a:schemeClr val="tx1"/>
                </a:solidFill>
              </a:rPr>
              <a:t> </a:t>
            </a:r>
            <a:r>
              <a:rPr lang="uk-UA" sz="2200" b="0" dirty="0" smtClean="0">
                <a:solidFill>
                  <a:schemeClr val="tx1"/>
                </a:solidFill>
              </a:rPr>
              <a:t>має місце в ситуаціях, де домінує група людей, що користується перевагами стосовно меншості. На відміну від дискримінації правової</a:t>
            </a:r>
            <a:r>
              <a:rPr lang="en-US" sz="2200" b="0" dirty="0" smtClean="0">
                <a:solidFill>
                  <a:schemeClr val="tx1"/>
                </a:solidFill>
              </a:rPr>
              <a:t>, </a:t>
            </a:r>
            <a:r>
              <a:rPr lang="uk-UA" sz="2200" b="0" dirty="0" smtClean="0">
                <a:solidFill>
                  <a:schemeClr val="tx1"/>
                </a:solidFill>
              </a:rPr>
              <a:t>що може бути знищена шляхом зміни законів, дискримінацію неофіційну знищити не просто. Дискримінація неофіційна</a:t>
            </a:r>
            <a:r>
              <a:rPr lang="en-US" sz="2200" b="0" dirty="0" smtClean="0">
                <a:solidFill>
                  <a:schemeClr val="tx1"/>
                </a:solidFill>
              </a:rPr>
              <a:t> </a:t>
            </a:r>
            <a:r>
              <a:rPr lang="uk-UA" sz="2200" b="0" dirty="0" smtClean="0">
                <a:solidFill>
                  <a:schemeClr val="tx1"/>
                </a:solidFill>
              </a:rPr>
              <a:t>звичайно існує тривалий час, тому що вона міцно пускає коріння у звичаї. </a:t>
            </a:r>
            <a:endParaRPr lang="uk-UA" dirty="0">
              <a:solidFill>
                <a:schemeClr val="tx1"/>
              </a:solidFill>
            </a:endParaRPr>
          </a:p>
        </p:txBody>
      </p:sp>
      <p:pic>
        <p:nvPicPr>
          <p:cNvPr id="2050" name="Picture 2" descr="C:\Users\Anni\Desktop\relizB4_06_03_12.jpg"/>
          <p:cNvPicPr>
            <a:picLocks noChangeAspect="1" noChangeArrowheads="1"/>
          </p:cNvPicPr>
          <p:nvPr/>
        </p:nvPicPr>
        <p:blipFill>
          <a:blip r:embed="rId2" cstate="print"/>
          <a:srcRect/>
          <a:stretch>
            <a:fillRect/>
          </a:stretch>
        </p:blipFill>
        <p:spPr bwMode="auto">
          <a:xfrm>
            <a:off x="0" y="4572008"/>
            <a:ext cx="3097295" cy="2285992"/>
          </a:xfrm>
          <a:prstGeom prst="rect">
            <a:avLst/>
          </a:prstGeom>
          <a:ln>
            <a:noFill/>
          </a:ln>
          <a:effectLst>
            <a:softEdge rad="112500"/>
          </a:effectLst>
        </p:spPr>
      </p:pic>
      <p:pic>
        <p:nvPicPr>
          <p:cNvPr id="2051" name="Picture 3" descr="C:\Users\Anni\Desktop\s640x480nt.jpg"/>
          <p:cNvPicPr>
            <a:picLocks noChangeAspect="1" noChangeArrowheads="1"/>
          </p:cNvPicPr>
          <p:nvPr/>
        </p:nvPicPr>
        <p:blipFill>
          <a:blip r:embed="rId3" cstate="print"/>
          <a:srcRect/>
          <a:stretch>
            <a:fillRect/>
          </a:stretch>
        </p:blipFill>
        <p:spPr bwMode="auto">
          <a:xfrm>
            <a:off x="3071802" y="3786190"/>
            <a:ext cx="2942422" cy="2197621"/>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pic>
        <p:nvPicPr>
          <p:cNvPr id="2052" name="Picture 4" descr="C:\Users\Anni\Desktop\images444.jpeg"/>
          <p:cNvPicPr>
            <a:picLocks noChangeAspect="1" noChangeArrowheads="1"/>
          </p:cNvPicPr>
          <p:nvPr/>
        </p:nvPicPr>
        <p:blipFill>
          <a:blip r:embed="rId4" cstate="print"/>
          <a:srcRect/>
          <a:stretch>
            <a:fillRect/>
          </a:stretch>
        </p:blipFill>
        <p:spPr bwMode="auto">
          <a:xfrm>
            <a:off x="5901304" y="4429108"/>
            <a:ext cx="3242696" cy="2428892"/>
          </a:xfrm>
          <a:prstGeom prst="rect">
            <a:avLst/>
          </a:prstGeom>
          <a:noFill/>
        </p:spPr>
      </p:pic>
    </p:spTree>
  </p:cSld>
  <p:clrMapOvr>
    <a:masterClrMapping/>
  </p:clrMapOvr>
  <p:transition>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nni\Desktop\genderdiscriminationinthework.jpg"/>
          <p:cNvPicPr>
            <a:picLocks noChangeAspect="1" noChangeArrowheads="1"/>
          </p:cNvPicPr>
          <p:nvPr/>
        </p:nvPicPr>
        <p:blipFill>
          <a:blip r:embed="rId2" cstate="print"/>
          <a:srcRect/>
          <a:stretch>
            <a:fillRect/>
          </a:stretch>
        </p:blipFill>
        <p:spPr bwMode="auto">
          <a:xfrm>
            <a:off x="0" y="142852"/>
            <a:ext cx="9144000" cy="6894039"/>
          </a:xfrm>
          <a:prstGeom prst="rect">
            <a:avLst/>
          </a:prstGeom>
          <a:noFill/>
        </p:spPr>
      </p:pic>
      <p:sp>
        <p:nvSpPr>
          <p:cNvPr id="4" name="Подзаголовок 2"/>
          <p:cNvSpPr>
            <a:spLocks noGrp="1"/>
          </p:cNvSpPr>
          <p:nvPr>
            <p:ph type="ctrTitle"/>
          </p:nvPr>
        </p:nvSpPr>
        <p:spPr>
          <a:xfrm>
            <a:off x="214313" y="214313"/>
            <a:ext cx="8715375" cy="5072075"/>
          </a:xfrm>
        </p:spPr>
        <p:txBody>
          <a:bodyPr>
            <a:normAutofit/>
          </a:bodyPr>
          <a:lstStyle/>
          <a:p>
            <a:pPr algn="l"/>
            <a:r>
              <a:rPr lang="uk-UA" sz="3600" i="1" dirty="0" smtClean="0">
                <a:solidFill>
                  <a:schemeClr val="tx1"/>
                </a:solidFill>
              </a:rPr>
              <a:t>         </a:t>
            </a:r>
            <a:r>
              <a:rPr lang="uk-UA" sz="3600" i="1" u="sng" dirty="0" smtClean="0">
                <a:solidFill>
                  <a:schemeClr val="tx1"/>
                </a:solidFill>
              </a:rPr>
              <a:t>Позитивна дискримінація</a:t>
            </a:r>
            <a:r>
              <a:rPr lang="uk-UA" sz="2000" dirty="0" smtClean="0">
                <a:solidFill>
                  <a:schemeClr val="tx1"/>
                </a:solidFill>
              </a:rPr>
              <a:t/>
            </a:r>
            <a:br>
              <a:rPr lang="uk-UA" sz="2000" dirty="0" smtClean="0">
                <a:solidFill>
                  <a:schemeClr val="tx1"/>
                </a:solidFill>
              </a:rPr>
            </a:br>
            <a:r>
              <a:rPr lang="uk-UA" sz="2000" dirty="0" smtClean="0">
                <a:solidFill>
                  <a:schemeClr val="accent2"/>
                </a:solidFill>
              </a:rPr>
              <a:t>Протилежний випадок становить позитивна дискримінація, під якою розуміються політичні заходи, спрямовані на врахування статі, раси або етнічної </a:t>
            </a:r>
            <a:r>
              <a:rPr lang="uk-UA" sz="2200" dirty="0" smtClean="0">
                <a:solidFill>
                  <a:schemeClr val="accent2"/>
                </a:solidFill>
              </a:rPr>
              <a:t>приналежності суб’єкта з метою забезпечення рівності можливостей для представників груп населення, які піддаються або піддавалися раніше дискримінації. Важливим чинником подолання </a:t>
            </a:r>
            <a:r>
              <a:rPr lang="uk-UA" sz="2200" dirty="0" err="1" smtClean="0">
                <a:solidFill>
                  <a:schemeClr val="accent2"/>
                </a:solidFill>
              </a:rPr>
              <a:t>ґендерної</a:t>
            </a:r>
            <a:r>
              <a:rPr lang="uk-UA" sz="2200" dirty="0" smtClean="0">
                <a:solidFill>
                  <a:schemeClr val="accent2"/>
                </a:solidFill>
              </a:rPr>
              <a:t> нерівності, орієнтована на збільшення представленості жінок у сфері зайнятості, освіти і бізнесу, з яких вони були історично виключені. Аналогічна позитивна дискримінація з тих же причин здійснюється у відношенні до національних меншин, наприклад, циган.</a:t>
            </a:r>
            <a:r>
              <a:rPr lang="uk-UA" b="0" dirty="0" smtClean="0"/>
              <a:t/>
            </a:r>
            <a:br>
              <a:rPr lang="uk-UA" b="0" dirty="0" smtClean="0"/>
            </a:br>
            <a:endParaRPr lang="uk-UA" dirty="0"/>
          </a:p>
        </p:txBody>
      </p:sp>
      <p:pic>
        <p:nvPicPr>
          <p:cNvPr id="2050" name="Picture 2" descr="C:\Users\Anni\Desktop\a1b02cef7ba16a45c5946e65805034b6.jpg"/>
          <p:cNvPicPr>
            <a:picLocks noChangeAspect="1" noChangeArrowheads="1"/>
          </p:cNvPicPr>
          <p:nvPr/>
        </p:nvPicPr>
        <p:blipFill>
          <a:blip r:embed="rId3" cstate="print"/>
          <a:srcRect/>
          <a:stretch>
            <a:fillRect/>
          </a:stretch>
        </p:blipFill>
        <p:spPr bwMode="auto">
          <a:xfrm>
            <a:off x="6000760" y="4214794"/>
            <a:ext cx="2643206" cy="2643206"/>
          </a:xfrm>
          <a:prstGeom prst="rect">
            <a:avLst/>
          </a:prstGeom>
          <a:noFill/>
        </p:spPr>
      </p:pic>
    </p:spTree>
  </p:cSld>
  <p:clrMapOvr>
    <a:masterClrMapping/>
  </p:clrMapOvr>
  <p:transition>
    <p:strips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85720" y="142852"/>
            <a:ext cx="8572560" cy="6429419"/>
          </a:xfrm>
        </p:spPr>
        <p:txBody>
          <a:bodyPr>
            <a:normAutofit fontScale="77500" lnSpcReduction="20000"/>
          </a:bodyPr>
          <a:lstStyle/>
          <a:p>
            <a:pPr algn="l"/>
            <a:r>
              <a:rPr lang="uk-UA" sz="4500" b="1" dirty="0" smtClean="0">
                <a:solidFill>
                  <a:schemeClr val="tx1"/>
                </a:solidFill>
                <a:effectLst>
                  <a:outerShdw blurRad="38100" dist="38100" dir="2700000" algn="tl">
                    <a:srgbClr val="000000">
                      <a:alpha val="43137"/>
                    </a:srgbClr>
                  </a:outerShdw>
                </a:effectLst>
              </a:rPr>
              <a:t>           </a:t>
            </a:r>
            <a:r>
              <a:rPr lang="uk-UA" sz="4500" b="1" u="sng" dirty="0" smtClean="0">
                <a:solidFill>
                  <a:schemeClr val="tx1"/>
                </a:solidFill>
                <a:effectLst>
                  <a:outerShdw blurRad="38100" dist="38100" dir="2700000" algn="tl">
                    <a:srgbClr val="000000">
                      <a:alpha val="43137"/>
                    </a:srgbClr>
                  </a:outerShdw>
                </a:effectLst>
              </a:rPr>
              <a:t>Види дискримінації</a:t>
            </a:r>
          </a:p>
          <a:p>
            <a:pPr algn="l"/>
            <a:r>
              <a:rPr lang="uk-UA" dirty="0" smtClean="0">
                <a:solidFill>
                  <a:schemeClr val="tx1"/>
                </a:solidFill>
              </a:rPr>
              <a:t>Розрізняють </a:t>
            </a:r>
            <a:r>
              <a:rPr lang="uk-UA" b="1" u="sng" dirty="0" smtClean="0">
                <a:solidFill>
                  <a:schemeClr val="tx1"/>
                </a:solidFill>
              </a:rPr>
              <a:t>пряму і непряму </a:t>
            </a:r>
            <a:r>
              <a:rPr lang="uk-UA" dirty="0" smtClean="0">
                <a:solidFill>
                  <a:schemeClr val="tx1"/>
                </a:solidFill>
              </a:rPr>
              <a:t>дискримінацію.</a:t>
            </a:r>
          </a:p>
          <a:p>
            <a:pPr algn="l"/>
            <a:r>
              <a:rPr lang="uk-UA" b="1" dirty="0" smtClean="0">
                <a:solidFill>
                  <a:schemeClr val="tx1"/>
                </a:solidFill>
              </a:rPr>
              <a:t>Пряма дискримінація</a:t>
            </a:r>
            <a:r>
              <a:rPr lang="uk-UA" dirty="0" smtClean="0">
                <a:solidFill>
                  <a:schemeClr val="tx1"/>
                </a:solidFill>
              </a:rPr>
              <a:t> характеризується як намір дискримінувати особу чи групу, наприклад, бюро з працевлаштування відкидає претендента певної національної ознаки (</a:t>
            </a:r>
            <a:r>
              <a:rPr lang="uk-UA" dirty="0" smtClean="0">
                <a:solidFill>
                  <a:schemeClr val="tx1"/>
                </a:solidFill>
                <a:hlinkClick r:id="rId2" tooltip="Євреї"/>
              </a:rPr>
              <a:t>єврея</a:t>
            </a:r>
            <a:r>
              <a:rPr lang="uk-UA" dirty="0" smtClean="0">
                <a:solidFill>
                  <a:schemeClr val="tx1"/>
                </a:solidFill>
              </a:rPr>
              <a:t>, </a:t>
            </a:r>
            <a:r>
              <a:rPr lang="uk-UA" dirty="0" smtClean="0">
                <a:solidFill>
                  <a:schemeClr val="tx1"/>
                </a:solidFill>
                <a:hlinkClick r:id="rId3" tooltip="Цигани"/>
              </a:rPr>
              <a:t>цигана</a:t>
            </a:r>
            <a:r>
              <a:rPr lang="uk-UA" dirty="0" smtClean="0">
                <a:solidFill>
                  <a:schemeClr val="tx1"/>
                </a:solidFill>
              </a:rPr>
              <a:t> та ін.) або житлова компанія не продає квартири для осіб «кавказької національності».</a:t>
            </a:r>
          </a:p>
          <a:p>
            <a:pPr algn="l"/>
            <a:r>
              <a:rPr lang="uk-UA" b="1" dirty="0" smtClean="0">
                <a:solidFill>
                  <a:schemeClr val="tx1"/>
                </a:solidFill>
              </a:rPr>
              <a:t>Непряма дискримінація</a:t>
            </a:r>
            <a:r>
              <a:rPr lang="uk-UA" dirty="0" smtClean="0">
                <a:solidFill>
                  <a:schemeClr val="tx1"/>
                </a:solidFill>
              </a:rPr>
              <a:t> зумовлена впливом політики або конкретних заходів: це відбувається тоді, коли формально нейтральні правила, критерії або практика ставлять особу або осіб певної </a:t>
            </a:r>
            <a:r>
              <a:rPr lang="uk-UA" dirty="0" smtClean="0">
                <a:solidFill>
                  <a:schemeClr val="tx1"/>
                </a:solidFill>
                <a:hlinkClick r:id="rId4" tooltip="Меншини (соціологія)"/>
              </a:rPr>
              <a:t>меншини</a:t>
            </a:r>
            <a:r>
              <a:rPr lang="uk-UA" dirty="0" smtClean="0">
                <a:solidFill>
                  <a:schemeClr val="tx1"/>
                </a:solidFill>
              </a:rPr>
              <a:t> у невигідне становище у порівнянні з іншими. Прикладами можуть бути: мінімальний критерій росту для певної професії (завдяки чому серед заявників може бути виключено набагато більше жінок, ніж чоловіків); або ж не наймати людей з певним іміджем – жінок з довгими спідницями (під що підпадають мусульманки), чоловіків із довгим волоссям або із сережками у вухах (під що підпадають чоловіки із певним особистим смаком), і т. ін. </a:t>
            </a:r>
            <a:r>
              <a:rPr lang="uk-UA" dirty="0" smtClean="0">
                <a:solidFill>
                  <a:srgbClr val="FF0000"/>
                </a:solidFill>
              </a:rPr>
              <a:t>Формально, ці правила є нейтральними щодо, наприклад, етнічної або релігійної приналежності, але, фактично, ставлять у нерівноправне положення різних членів суспільства, а деякою мірою – і представників етнічних та релігійних груп.</a:t>
            </a:r>
          </a:p>
          <a:p>
            <a:endParaRPr lang="uk-UA" dirty="0"/>
          </a:p>
        </p:txBody>
      </p:sp>
    </p:spTree>
  </p:cSld>
  <p:clrMapOvr>
    <a:masterClrMapping/>
  </p:clrMapOvr>
  <p:transition>
    <p:whee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0"/>
            <a:ext cx="8172480" cy="2786058"/>
          </a:xfrm>
        </p:spPr>
        <p:txBody>
          <a:bodyPr>
            <a:noAutofit/>
          </a:bodyPr>
          <a:lstStyle/>
          <a:p>
            <a:pPr algn="l"/>
            <a:r>
              <a:rPr lang="uk-UA" sz="2000" b="0" dirty="0" smtClean="0">
                <a:solidFill>
                  <a:schemeClr val="tx1"/>
                </a:solidFill>
              </a:rPr>
              <a:t>Визначено також дії, які не вважаються дискримінацією: спеціальний захист з боку держави окремих категорій осіб, які потребують такого захисту; здійснення заходів, спрямованих на збереження ідентичності окремих груп осіб, якщо такі заходи є необхідними; надання пільг окремим категоріям осіб у випадках, передбачених законом; особливі вимоги, передбачені законом, щодо реалізації окремих прав осіб.</a:t>
            </a:r>
            <a:endParaRPr lang="uk-UA" sz="2000" dirty="0">
              <a:solidFill>
                <a:schemeClr val="tx1"/>
              </a:solidFill>
            </a:endParaRPr>
          </a:p>
        </p:txBody>
      </p:sp>
      <p:pic>
        <p:nvPicPr>
          <p:cNvPr id="4098" name="Picture 2" descr="C:\Users\Anni\Desktop\1314092097.gif"/>
          <p:cNvPicPr>
            <a:picLocks noChangeAspect="1" noChangeArrowheads="1"/>
          </p:cNvPicPr>
          <p:nvPr/>
        </p:nvPicPr>
        <p:blipFill>
          <a:blip r:embed="rId2" cstate="print"/>
          <a:srcRect/>
          <a:stretch>
            <a:fillRect/>
          </a:stretch>
        </p:blipFill>
        <p:spPr bwMode="auto">
          <a:xfrm>
            <a:off x="428596" y="2857496"/>
            <a:ext cx="3233941" cy="4000504"/>
          </a:xfrm>
          <a:prstGeom prst="rect">
            <a:avLst/>
          </a:prstGeom>
          <a:noFill/>
        </p:spPr>
      </p:pic>
      <p:pic>
        <p:nvPicPr>
          <p:cNvPr id="4099" name="Picture 3" descr="C:\Users\Anni\Desktop\yak-otrimati-zhitlo-veteranu-boyovih-diy.jpg"/>
          <p:cNvPicPr>
            <a:picLocks noChangeAspect="1" noChangeArrowheads="1"/>
          </p:cNvPicPr>
          <p:nvPr/>
        </p:nvPicPr>
        <p:blipFill>
          <a:blip r:embed="rId3" cstate="print"/>
          <a:srcRect/>
          <a:stretch>
            <a:fillRect/>
          </a:stretch>
        </p:blipFill>
        <p:spPr bwMode="auto">
          <a:xfrm>
            <a:off x="4000496" y="2786058"/>
            <a:ext cx="3937003" cy="2952752"/>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rot="10800000" flipV="1">
            <a:off x="642910" y="285728"/>
            <a:ext cx="7772400" cy="357190"/>
          </a:xfrm>
        </p:spPr>
        <p:txBody>
          <a:bodyPr>
            <a:noAutofit/>
          </a:bodyPr>
          <a:lstStyle/>
          <a:p>
            <a:pPr algn="l"/>
            <a:r>
              <a:rPr lang="uk-UA" sz="2800" dirty="0" smtClean="0">
                <a:solidFill>
                  <a:srgbClr val="FF0000"/>
                </a:solidFill>
              </a:rPr>
              <a:t>   Не наражай на дискримінацію інших!</a:t>
            </a:r>
            <a:endParaRPr lang="uk-UA" sz="2800" dirty="0">
              <a:solidFill>
                <a:srgbClr val="FF0000"/>
              </a:solidFill>
            </a:endParaRPr>
          </a:p>
        </p:txBody>
      </p:sp>
      <p:sp>
        <p:nvSpPr>
          <p:cNvPr id="3" name="Подзаголовок 2"/>
          <p:cNvSpPr>
            <a:spLocks noGrp="1"/>
          </p:cNvSpPr>
          <p:nvPr>
            <p:ph type="subTitle" idx="1"/>
          </p:nvPr>
        </p:nvSpPr>
        <p:spPr/>
        <p:txBody>
          <a:bodyPr/>
          <a:lstStyle/>
          <a:p>
            <a:endParaRPr lang="uk-UA"/>
          </a:p>
        </p:txBody>
      </p:sp>
      <p:pic>
        <p:nvPicPr>
          <p:cNvPr id="5" name="2. Не подвергайте дискриминации других..mp4">
            <a:hlinkClick r:id="" action="ppaction://media"/>
          </p:cNvPr>
          <p:cNvPicPr>
            <a:picLocks noRot="1" noChangeAspect="1"/>
          </p:cNvPicPr>
          <p:nvPr>
            <a:videoFile r:link="rId1"/>
          </p:nvPr>
        </p:nvPicPr>
        <p:blipFill>
          <a:blip r:embed="rId3" cstate="print"/>
          <a:stretch>
            <a:fillRect/>
          </a:stretch>
        </p:blipFill>
        <p:spPr>
          <a:xfrm>
            <a:off x="1000100" y="714356"/>
            <a:ext cx="7072362" cy="530427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endCondLst>
                    <p:cond evt="onNext" delay="0">
                      <p:tgtEl>
                        <p:sldTgt/>
                      </p:tgtEl>
                    </p:cond>
                    <p:cond evt="onPrev" delay="0">
                      <p:tgtEl>
                        <p:sldTgt/>
                      </p:tgtEl>
                    </p:cond>
                  </p:end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174</TotalTime>
  <Words>88</Words>
  <Application>Microsoft Office PowerPoint</Application>
  <PresentationFormat>Экран (4:3)</PresentationFormat>
  <Paragraphs>9</Paragraphs>
  <Slides>6</Slides>
  <Notes>0</Notes>
  <HiddenSlides>0</HiddenSlides>
  <MMClips>1</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Открытая</vt:lpstr>
      <vt:lpstr>Дискримінація – будь-яка відмінність, виключення, обмеження або перевага, що заперечує або зменшує рівне здійснення прав. Поняття охоплює виключення або обмеження можливостей  для  членів певної групи відносно можливостей інших груп</vt:lpstr>
      <vt:lpstr>  Форми дискримінації Дискримінація  має дві основні форми: - правова,яка закріплена в законах; - неофіційна, що укоренилася в соціальних звичаях. Дискримінація неофіційна  має місце в ситуаціях, де домінує група людей, що користується перевагами стосовно меншості. На відміну від дискримінації правової, що може бути знищена шляхом зміни законів, дискримінацію неофіційну знищити не просто. Дискримінація неофіційна звичайно існує тривалий час, тому що вона міцно пускає коріння у звичаї. </vt:lpstr>
      <vt:lpstr>         Позитивна дискримінація Протилежний випадок становить позитивна дискримінація, під якою розуміються політичні заходи, спрямовані на врахування статі, раси або етнічної приналежності суб’єкта з метою забезпечення рівності можливостей для представників груп населення, які піддаються або піддавалися раніше дискримінації. Важливим чинником подолання ґендерної нерівності, орієнтована на збільшення представленості жінок у сфері зайнятості, освіти і бізнесу, з яких вони були історично виключені. Аналогічна позитивна дискримінація з тих же причин здійснюється у відношенні до національних меншин, наприклад, циган. </vt:lpstr>
      <vt:lpstr>Слайд 4</vt:lpstr>
      <vt:lpstr>Визначено також дії, які не вважаються дискримінацією: спеціальний захист з боку держави окремих категорій осіб, які потребують такого захисту; здійснення заходів, спрямованих на збереження ідентичності окремих груп осіб, якщо такі заходи є необхідними; надання пільг окремим категоріям осіб у випадках, передбачених законом; особливі вимоги, передбачені законом, щодо реалізації окремих прав осіб.</vt:lpstr>
      <vt:lpstr>   Не наражай на дискримінацію інших!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Дискримінація – будь-яка відмінність, виключення, обмеження або перевага, що заперечує або зменшує рівне здійснення прав. Поняття охоплює виключення або обмеження можливостей  для  членів певної групи відносно можливостей інших груп</dc:title>
  <dc:creator>Anni</dc:creator>
  <cp:lastModifiedBy>Anni</cp:lastModifiedBy>
  <cp:revision>18</cp:revision>
  <dcterms:created xsi:type="dcterms:W3CDTF">2012-10-30T12:58:06Z</dcterms:created>
  <dcterms:modified xsi:type="dcterms:W3CDTF">2012-10-30T18:23:32Z</dcterms:modified>
</cp:coreProperties>
</file>