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55DD382-0F8C-4C5F-997B-6CD779059FEB}" type="datetimeFigureOut">
              <a:rPr lang="ru-RU" smtClean="0"/>
              <a:t>16.03.2014</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032144F-DDA1-45A5-84D7-B8609CA0E24A}"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55DD382-0F8C-4C5F-997B-6CD779059FEB}" type="datetimeFigureOut">
              <a:rPr lang="ru-RU" smtClean="0"/>
              <a:t>16.03.2014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55DD382-0F8C-4C5F-997B-6CD779059FEB}" type="datetimeFigureOut">
              <a:rPr lang="ru-RU" smtClean="0"/>
              <a:t>16.03.2014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5DD382-0F8C-4C5F-997B-6CD779059FEB}" type="datetimeFigureOut">
              <a:rPr lang="ru-RU" smtClean="0"/>
              <a:t>16.03.2014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5DD382-0F8C-4C5F-997B-6CD779059FEB}" type="datetimeFigureOut">
              <a:rPr lang="ru-RU" smtClean="0"/>
              <a:t>16.03.2014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955DD382-0F8C-4C5F-997B-6CD779059FEB}" type="datetimeFigureOut">
              <a:rPr lang="ru-RU" smtClean="0"/>
              <a:t>16.03.2014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032144F-DDA1-45A5-84D7-B8609CA0E24A}"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5DD382-0F8C-4C5F-997B-6CD779059FEB}" type="datetimeFigureOut">
              <a:rPr lang="ru-RU" smtClean="0"/>
              <a:t>16.03.2014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955DD382-0F8C-4C5F-997B-6CD779059FEB}" type="datetimeFigureOut">
              <a:rPr lang="ru-RU" smtClean="0"/>
              <a:t>16.03.2014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5DD382-0F8C-4C5F-997B-6CD779059FEB}" type="datetimeFigureOut">
              <a:rPr lang="ru-RU" smtClean="0"/>
              <a:t>16.03.2014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55DD382-0F8C-4C5F-997B-6CD779059FEB}" type="datetimeFigureOut">
              <a:rPr lang="ru-RU" smtClean="0"/>
              <a:t>16.03.2014</a:t>
            </a:fld>
            <a:endParaRPr lang="ru-RU"/>
          </a:p>
        </p:txBody>
      </p:sp>
      <p:sp>
        <p:nvSpPr>
          <p:cNvPr id="7" name="Slide Number Placeholder 6"/>
          <p:cNvSpPr>
            <a:spLocks noGrp="1"/>
          </p:cNvSpPr>
          <p:nvPr>
            <p:ph type="sldNum" sz="quarter" idx="12"/>
          </p:nvPr>
        </p:nvSpPr>
        <p:spPr/>
        <p:txBody>
          <a:bodyPr/>
          <a:lstStyle/>
          <a:p>
            <a:fld id="{7032144F-DDA1-45A5-84D7-B8609CA0E24A}"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5DD382-0F8C-4C5F-997B-6CD779059FEB}" type="datetimeFigureOut">
              <a:rPr lang="ru-RU" smtClean="0"/>
              <a:t>16.03.2014</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7032144F-DDA1-45A5-84D7-B8609CA0E24A}"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55DD382-0F8C-4C5F-997B-6CD779059FEB}" type="datetimeFigureOut">
              <a:rPr lang="ru-RU" smtClean="0"/>
              <a:t>16.03.2014</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032144F-DDA1-45A5-84D7-B8609CA0E24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Greenpeace</a:t>
            </a:r>
            <a:endParaRPr lang="ru-RU" dirty="0"/>
          </a:p>
        </p:txBody>
      </p:sp>
    </p:spTree>
    <p:extLst>
      <p:ext uri="{BB962C8B-B14F-4D97-AF65-F5344CB8AC3E}">
        <p14:creationId xmlns:p14="http://schemas.microsoft.com/office/powerpoint/2010/main" val="162223775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476672"/>
            <a:ext cx="6840760" cy="864096"/>
          </a:xfrm>
        </p:spPr>
        <p:txBody>
          <a:bodyPr/>
          <a:lstStyle/>
          <a:p>
            <a:r>
              <a:rPr lang="en-US" dirty="0"/>
              <a:t>principles of activity</a:t>
            </a:r>
            <a:endParaRPr lang="ru-RU" dirty="0"/>
          </a:p>
        </p:txBody>
      </p:sp>
      <p:sp>
        <p:nvSpPr>
          <p:cNvPr id="3" name="Объект 2"/>
          <p:cNvSpPr>
            <a:spLocks noGrp="1"/>
          </p:cNvSpPr>
          <p:nvPr>
            <p:ph idx="1"/>
          </p:nvPr>
        </p:nvSpPr>
        <p:spPr>
          <a:xfrm>
            <a:off x="1043492" y="1340768"/>
            <a:ext cx="7200916" cy="4824536"/>
          </a:xfrm>
        </p:spPr>
        <p:txBody>
          <a:bodyPr>
            <a:normAutofit fontScale="92500"/>
          </a:bodyPr>
          <a:lstStyle/>
          <a:p>
            <a:r>
              <a:rPr lang="en-US" dirty="0"/>
              <a:t>Greenpeace uses direct action ( action and protests ) , lobbying and research to achieve its goals . Greenpeace is guided by the principles articulated by its founders . </a:t>
            </a:r>
          </a:p>
          <a:p>
            <a:r>
              <a:rPr lang="en-US" dirty="0"/>
              <a:t>Greenpeace exists only on donations from individuals and private charities , not taking money from the public , businesses and political parties</a:t>
            </a:r>
            <a:r>
              <a:rPr lang="en-US"/>
              <a:t>. </a:t>
            </a:r>
            <a:endParaRPr lang="en-US" dirty="0"/>
          </a:p>
          <a:p>
            <a:r>
              <a:rPr lang="en-US" dirty="0"/>
              <a:t>Greenpeace is responsible for the efficient use of allocated funds and spending them only for environmental projects . Greenpeace financially supports more than 3 million people and charities around the world.</a:t>
            </a:r>
            <a:endParaRPr lang="ru-RU" dirty="0"/>
          </a:p>
        </p:txBody>
      </p:sp>
    </p:spTree>
    <p:extLst>
      <p:ext uri="{BB962C8B-B14F-4D97-AF65-F5344CB8AC3E}">
        <p14:creationId xmlns:p14="http://schemas.microsoft.com/office/powerpoint/2010/main" val="1746189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76672"/>
            <a:ext cx="7200800" cy="5694850"/>
          </a:xfrm>
          <a:prstGeom prst="rect">
            <a:avLst/>
          </a:prstGeom>
        </p:spPr>
      </p:pic>
      <p:sp>
        <p:nvSpPr>
          <p:cNvPr id="3" name="Объект 2"/>
          <p:cNvSpPr>
            <a:spLocks noGrp="1"/>
          </p:cNvSpPr>
          <p:nvPr>
            <p:ph idx="1"/>
          </p:nvPr>
        </p:nvSpPr>
        <p:spPr>
          <a:xfrm>
            <a:off x="1043492" y="980728"/>
            <a:ext cx="6777317" cy="4851901"/>
          </a:xfrm>
        </p:spPr>
        <p:txBody>
          <a:bodyPr/>
          <a:lstStyle/>
          <a:p>
            <a:r>
              <a:rPr lang="en-US" dirty="0"/>
              <a:t>Greenpeace - international independent non-governmental environmental organization, which consists of Greenpeace International (GPI), headquartered in Amsterdam and 30 regional offices in 47 countries.</a:t>
            </a:r>
            <a:endParaRPr lang="ru-RU" dirty="0"/>
          </a:p>
        </p:txBody>
      </p:sp>
    </p:spTree>
    <p:extLst>
      <p:ext uri="{BB962C8B-B14F-4D97-AF65-F5344CB8AC3E}">
        <p14:creationId xmlns:p14="http://schemas.microsoft.com/office/powerpoint/2010/main" val="202324344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332656"/>
            <a:ext cx="8640960" cy="6192688"/>
          </a:xfrm>
          <a:prstGeom prst="rect">
            <a:avLst/>
          </a:prstGeom>
          <a:ln>
            <a:noFill/>
          </a:ln>
          <a:effectLst>
            <a:softEdge rad="112500"/>
          </a:effectLst>
        </p:spPr>
      </p:pic>
      <p:sp>
        <p:nvSpPr>
          <p:cNvPr id="3" name="Объект 2"/>
          <p:cNvSpPr>
            <a:spLocks noGrp="1"/>
          </p:cNvSpPr>
          <p:nvPr>
            <p:ph idx="1"/>
          </p:nvPr>
        </p:nvSpPr>
        <p:spPr>
          <a:xfrm>
            <a:off x="1043492" y="836712"/>
            <a:ext cx="6777317" cy="4995917"/>
          </a:xfrm>
        </p:spPr>
        <p:txBody>
          <a:bodyPr/>
          <a:lstStyle/>
          <a:p>
            <a:r>
              <a:rPr lang="en-US" dirty="0">
                <a:solidFill>
                  <a:schemeClr val="tx1"/>
                </a:solidFill>
              </a:rPr>
              <a:t>Current director of GPI </a:t>
            </a:r>
            <a:r>
              <a:rPr lang="en-US" dirty="0" smtClean="0">
                <a:solidFill>
                  <a:schemeClr val="tx1"/>
                </a:solidFill>
              </a:rPr>
              <a:t>–</a:t>
            </a:r>
            <a:endParaRPr lang="ru-RU" dirty="0" smtClean="0">
              <a:solidFill>
                <a:schemeClr val="tx1"/>
              </a:solidFill>
            </a:endParaRPr>
          </a:p>
          <a:p>
            <a:pPr marL="68580" indent="0">
              <a:buNone/>
            </a:pPr>
            <a:r>
              <a:rPr lang="en-US" dirty="0" err="1" smtClean="0">
                <a:solidFill>
                  <a:schemeClr val="tx1"/>
                </a:solidFill>
              </a:rPr>
              <a:t>Kumi</a:t>
            </a:r>
            <a:r>
              <a:rPr lang="en-US" dirty="0" smtClean="0">
                <a:solidFill>
                  <a:schemeClr val="tx1"/>
                </a:solidFill>
              </a:rPr>
              <a:t> </a:t>
            </a:r>
            <a:r>
              <a:rPr lang="en-US" dirty="0">
                <a:solidFill>
                  <a:schemeClr val="tx1"/>
                </a:solidFill>
              </a:rPr>
              <a:t>Naidoo </a:t>
            </a:r>
            <a:r>
              <a:rPr lang="en-US" dirty="0" smtClean="0">
                <a:solidFill>
                  <a:schemeClr val="tx1"/>
                </a:solidFill>
              </a:rPr>
              <a:t>–South African</a:t>
            </a:r>
            <a:r>
              <a:rPr lang="ru-RU" dirty="0" smtClean="0">
                <a:solidFill>
                  <a:schemeClr val="tx1"/>
                </a:solidFill>
              </a:rPr>
              <a:t/>
            </a:r>
            <a:br>
              <a:rPr lang="ru-RU" dirty="0" smtClean="0">
                <a:solidFill>
                  <a:schemeClr val="tx1"/>
                </a:solidFill>
              </a:rPr>
            </a:br>
            <a:r>
              <a:rPr lang="en-US" dirty="0" smtClean="0">
                <a:solidFill>
                  <a:schemeClr val="tx1"/>
                </a:solidFill>
              </a:rPr>
              <a:t>Public figure</a:t>
            </a:r>
            <a:r>
              <a:rPr lang="ru-RU" dirty="0" smtClean="0">
                <a:solidFill>
                  <a:schemeClr val="tx1"/>
                </a:solidFill>
              </a:rPr>
              <a:t> </a:t>
            </a:r>
            <a:r>
              <a:rPr lang="en-US" dirty="0" smtClean="0">
                <a:solidFill>
                  <a:schemeClr val="tx1"/>
                </a:solidFill>
              </a:rPr>
              <a:t>and </a:t>
            </a:r>
            <a:r>
              <a:rPr lang="en-US" dirty="0">
                <a:solidFill>
                  <a:schemeClr val="tx1"/>
                </a:solidFill>
              </a:rPr>
              <a:t>a fighter against apartheid.</a:t>
            </a:r>
            <a:endParaRPr lang="ru-RU" dirty="0">
              <a:solidFill>
                <a:schemeClr val="tx1"/>
              </a:solidFill>
            </a:endParaRPr>
          </a:p>
        </p:txBody>
      </p:sp>
    </p:spTree>
    <p:extLst>
      <p:ext uri="{BB962C8B-B14F-4D97-AF65-F5344CB8AC3E}">
        <p14:creationId xmlns:p14="http://schemas.microsoft.com/office/powerpoint/2010/main" val="56476114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2132856"/>
            <a:ext cx="6336704" cy="4391483"/>
          </a:xfrm>
          <a:prstGeom prst="rect">
            <a:avLst/>
          </a:prstGeom>
          <a:ln>
            <a:noFill/>
          </a:ln>
          <a:effectLst>
            <a:softEdge rad="112500"/>
          </a:effectLst>
        </p:spPr>
      </p:pic>
      <p:sp>
        <p:nvSpPr>
          <p:cNvPr id="2" name="Заголовок 1"/>
          <p:cNvSpPr>
            <a:spLocks noGrp="1"/>
          </p:cNvSpPr>
          <p:nvPr>
            <p:ph type="title"/>
          </p:nvPr>
        </p:nvSpPr>
        <p:spPr>
          <a:xfrm>
            <a:off x="1043608" y="548680"/>
            <a:ext cx="7024744" cy="1143000"/>
          </a:xfrm>
        </p:spPr>
        <p:txBody>
          <a:bodyPr>
            <a:normAutofit/>
          </a:bodyPr>
          <a:lstStyle/>
          <a:p>
            <a:r>
              <a:rPr lang="en-US" dirty="0" err="1"/>
              <a:t>Organisational</a:t>
            </a:r>
            <a:r>
              <a:rPr lang="en-US" dirty="0"/>
              <a:t> structure</a:t>
            </a:r>
            <a:endParaRPr lang="ru-RU" dirty="0"/>
          </a:p>
        </p:txBody>
      </p:sp>
      <p:sp>
        <p:nvSpPr>
          <p:cNvPr id="3" name="Объект 2"/>
          <p:cNvSpPr>
            <a:spLocks noGrp="1"/>
          </p:cNvSpPr>
          <p:nvPr>
            <p:ph idx="1"/>
          </p:nvPr>
        </p:nvSpPr>
        <p:spPr>
          <a:xfrm>
            <a:off x="1043492" y="1844824"/>
            <a:ext cx="7272924" cy="4536504"/>
          </a:xfrm>
        </p:spPr>
        <p:txBody>
          <a:bodyPr>
            <a:normAutofit/>
          </a:bodyPr>
          <a:lstStyle/>
          <a:p>
            <a:pPr>
              <a:buFont typeface="Arial" pitchFamily="34" charset="0"/>
              <a:buChar char="•"/>
            </a:pPr>
            <a:r>
              <a:rPr lang="en-US" sz="2000" dirty="0">
                <a:solidFill>
                  <a:schemeClr val="tx1"/>
                </a:solidFill>
              </a:rPr>
              <a:t>Regional offices work largely autonomously under the guidance of GPI. Greenpeace has a staff of more than 2,500 employees and 14,500 volunteers around the world (Annual report 2012). </a:t>
            </a:r>
            <a:r>
              <a:rPr lang="ru-RU" sz="2000" dirty="0">
                <a:solidFill>
                  <a:schemeClr val="tx1"/>
                </a:solidFill>
              </a:rPr>
              <a:t/>
            </a:r>
            <a:br>
              <a:rPr lang="ru-RU" sz="2000" dirty="0">
                <a:solidFill>
                  <a:schemeClr val="tx1"/>
                </a:solidFill>
              </a:rPr>
            </a:br>
            <a:endParaRPr lang="en-US" sz="2000" dirty="0">
              <a:solidFill>
                <a:schemeClr val="tx1"/>
              </a:solidFill>
            </a:endParaRPr>
          </a:p>
          <a:p>
            <a:pPr>
              <a:buFont typeface="Arial" pitchFamily="34" charset="0"/>
              <a:buChar char="•"/>
            </a:pPr>
            <a:r>
              <a:rPr lang="en-US" sz="2000" dirty="0">
                <a:solidFill>
                  <a:schemeClr val="tx1"/>
                </a:solidFill>
              </a:rPr>
              <a:t>The main governing body is the Board of Greenpeace, consisting of representatives of all regional offices.</a:t>
            </a:r>
            <a:endParaRPr lang="ru-RU" sz="2000" dirty="0">
              <a:solidFill>
                <a:schemeClr val="tx1"/>
              </a:solidFill>
            </a:endParaRPr>
          </a:p>
        </p:txBody>
      </p:sp>
    </p:spTree>
    <p:extLst>
      <p:ext uri="{BB962C8B-B14F-4D97-AF65-F5344CB8AC3E}">
        <p14:creationId xmlns:p14="http://schemas.microsoft.com/office/powerpoint/2010/main" val="16863330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980728"/>
            <a:ext cx="4762500" cy="4762500"/>
          </a:xfrm>
          <a:prstGeom prst="rect">
            <a:avLst/>
          </a:prstGeom>
          <a:ln>
            <a:noFill/>
          </a:ln>
          <a:effectLst>
            <a:softEdge rad="112500"/>
          </a:effectLst>
        </p:spPr>
      </p:pic>
      <p:sp>
        <p:nvSpPr>
          <p:cNvPr id="2" name="Заголовок 1"/>
          <p:cNvSpPr>
            <a:spLocks noGrp="1"/>
          </p:cNvSpPr>
          <p:nvPr>
            <p:ph type="title"/>
          </p:nvPr>
        </p:nvSpPr>
        <p:spPr>
          <a:xfrm>
            <a:off x="971600" y="332656"/>
            <a:ext cx="7024744" cy="782960"/>
          </a:xfrm>
        </p:spPr>
        <p:txBody>
          <a:bodyPr/>
          <a:lstStyle/>
          <a:p>
            <a:r>
              <a:rPr lang="en-US" dirty="0"/>
              <a:t>mission</a:t>
            </a:r>
            <a:endParaRPr lang="ru-RU" dirty="0"/>
          </a:p>
        </p:txBody>
      </p:sp>
      <p:sp>
        <p:nvSpPr>
          <p:cNvPr id="3" name="Объект 2"/>
          <p:cNvSpPr>
            <a:spLocks noGrp="1"/>
          </p:cNvSpPr>
          <p:nvPr>
            <p:ph idx="1"/>
          </p:nvPr>
        </p:nvSpPr>
        <p:spPr>
          <a:xfrm>
            <a:off x="395536" y="1124744"/>
            <a:ext cx="4824536" cy="5040560"/>
          </a:xfrm>
        </p:spPr>
        <p:txBody>
          <a:bodyPr>
            <a:normAutofit fontScale="92500" lnSpcReduction="10000"/>
          </a:bodyPr>
          <a:lstStyle/>
          <a:p>
            <a:r>
              <a:rPr lang="en-US" dirty="0"/>
              <a:t>The objectives of Greenpeace - environmental protection, environmental education and promotion of eco-friendly lifestyle. </a:t>
            </a:r>
          </a:p>
          <a:p>
            <a:r>
              <a:rPr lang="en-US" dirty="0"/>
              <a:t>In the view of the organization are global environmental problems such as global climate change, loss of tropical and boreal forests, excessive commercial fishing, commercial whaling, the development of genetic engineering, radiation hazards and a new line of work - preserving Arctic.</a:t>
            </a:r>
            <a:endParaRPr lang="ru-RU" dirty="0"/>
          </a:p>
        </p:txBody>
      </p:sp>
    </p:spTree>
    <p:extLst>
      <p:ext uri="{BB962C8B-B14F-4D97-AF65-F5344CB8AC3E}">
        <p14:creationId xmlns:p14="http://schemas.microsoft.com/office/powerpoint/2010/main" val="36772335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620688"/>
            <a:ext cx="7024744" cy="720080"/>
          </a:xfrm>
        </p:spPr>
        <p:txBody>
          <a:bodyPr/>
          <a:lstStyle/>
          <a:p>
            <a:r>
              <a:rPr lang="en-US" dirty="0"/>
              <a:t>structure</a:t>
            </a:r>
            <a:endParaRPr lang="ru-RU" dirty="0"/>
          </a:p>
        </p:txBody>
      </p:sp>
      <p:sp>
        <p:nvSpPr>
          <p:cNvPr id="3" name="Объект 2"/>
          <p:cNvSpPr>
            <a:spLocks noGrp="1"/>
          </p:cNvSpPr>
          <p:nvPr>
            <p:ph idx="1"/>
          </p:nvPr>
        </p:nvSpPr>
        <p:spPr>
          <a:xfrm>
            <a:off x="1043492" y="1340768"/>
            <a:ext cx="6777317" cy="4896544"/>
          </a:xfrm>
        </p:spPr>
        <p:txBody>
          <a:bodyPr>
            <a:normAutofit/>
          </a:bodyPr>
          <a:lstStyle/>
          <a:p>
            <a:pPr marL="68580" indent="0">
              <a:buNone/>
            </a:pPr>
            <a:r>
              <a:rPr lang="en-US" b="1" dirty="0"/>
              <a:t>Regional offices combine several states: </a:t>
            </a:r>
          </a:p>
          <a:p>
            <a:r>
              <a:rPr lang="en-US" dirty="0"/>
              <a:t>Central and Eastern Europe (Austria, Hungary, Poland, Slovakia, Slovenia) </a:t>
            </a:r>
          </a:p>
          <a:p>
            <a:r>
              <a:rPr lang="en-US" dirty="0"/>
              <a:t>Scandinavia (Denmark, Finland, Norway, Sweden) </a:t>
            </a:r>
          </a:p>
          <a:p>
            <a:r>
              <a:rPr lang="en-US" dirty="0"/>
              <a:t>Mediterranean (Israel, Lebanon, Malta, Turkey) </a:t>
            </a:r>
          </a:p>
          <a:p>
            <a:r>
              <a:rPr lang="en-US" dirty="0"/>
              <a:t>Southeast Asia (Indonesia, Thailand, Philippines) </a:t>
            </a:r>
          </a:p>
          <a:p>
            <a:r>
              <a:rPr lang="en-US" dirty="0"/>
              <a:t>Australia and Oceania (Australia, Papua - New Guinea, Solomon Islands, Fiji)</a:t>
            </a:r>
            <a:endParaRPr lang="ru-RU" dirty="0"/>
          </a:p>
        </p:txBody>
      </p:sp>
    </p:spTree>
    <p:extLst>
      <p:ext uri="{BB962C8B-B14F-4D97-AF65-F5344CB8AC3E}">
        <p14:creationId xmlns:p14="http://schemas.microsoft.com/office/powerpoint/2010/main" val="12358179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476672"/>
            <a:ext cx="7024744" cy="1008112"/>
          </a:xfrm>
        </p:spPr>
        <p:txBody>
          <a:bodyPr/>
          <a:lstStyle/>
          <a:p>
            <a:r>
              <a:rPr lang="en-US" dirty="0"/>
              <a:t>national offices</a:t>
            </a:r>
            <a:endParaRPr lang="ru-RU" dirty="0"/>
          </a:p>
        </p:txBody>
      </p:sp>
      <p:sp>
        <p:nvSpPr>
          <p:cNvPr id="3" name="Объект 2"/>
          <p:cNvSpPr>
            <a:spLocks noGrp="1"/>
          </p:cNvSpPr>
          <p:nvPr>
            <p:ph idx="1"/>
          </p:nvPr>
        </p:nvSpPr>
        <p:spPr>
          <a:xfrm>
            <a:off x="1043492" y="1412776"/>
            <a:ext cx="6777317" cy="4824536"/>
          </a:xfrm>
        </p:spPr>
        <p:txBody>
          <a:bodyPr>
            <a:normAutofit/>
          </a:bodyPr>
          <a:lstStyle/>
          <a:p>
            <a:r>
              <a:rPr lang="en-US" dirty="0"/>
              <a:t>Europe: Belgium, United Kingdom, Germany, Greece, Ireland, Italy, Luxembourg, Netherlands, Portugal, Romania, Russia, France, Czech Republic, Switzerland </a:t>
            </a:r>
          </a:p>
          <a:p>
            <a:r>
              <a:rPr lang="en-US" dirty="0"/>
              <a:t>Asia: India, China, Japan </a:t>
            </a:r>
          </a:p>
          <a:p>
            <a:r>
              <a:rPr lang="en-US" dirty="0"/>
              <a:t>Africa: Congo, Senegal, South Africa </a:t>
            </a:r>
          </a:p>
          <a:p>
            <a:r>
              <a:rPr lang="en-US" dirty="0"/>
              <a:t>North America: Canada, Mexico, United States </a:t>
            </a:r>
          </a:p>
          <a:p>
            <a:r>
              <a:rPr lang="en-US" dirty="0"/>
              <a:t>South America: Argentina, Brazil, Chile </a:t>
            </a:r>
          </a:p>
          <a:p>
            <a:r>
              <a:rPr lang="en-US" dirty="0"/>
              <a:t>Australia and Oceania: New Zealand</a:t>
            </a:r>
          </a:p>
          <a:p>
            <a:pPr marL="68580" indent="0">
              <a:buNone/>
            </a:pPr>
            <a:endParaRPr lang="ru-RU" dirty="0"/>
          </a:p>
        </p:txBody>
      </p:sp>
    </p:spTree>
    <p:extLst>
      <p:ext uri="{BB962C8B-B14F-4D97-AF65-F5344CB8AC3E}">
        <p14:creationId xmlns:p14="http://schemas.microsoft.com/office/powerpoint/2010/main" val="35978599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490" y="476672"/>
            <a:ext cx="7024744" cy="792088"/>
          </a:xfrm>
        </p:spPr>
        <p:txBody>
          <a:bodyPr/>
          <a:lstStyle/>
          <a:p>
            <a:r>
              <a:rPr lang="en-US" dirty="0"/>
              <a:t>"Protecting the Arctic"</a:t>
            </a:r>
            <a:endParaRPr lang="ru-RU" dirty="0"/>
          </a:p>
        </p:txBody>
      </p:sp>
      <p:sp>
        <p:nvSpPr>
          <p:cNvPr id="3" name="Объект 2"/>
          <p:cNvSpPr>
            <a:spLocks noGrp="1"/>
          </p:cNvSpPr>
          <p:nvPr>
            <p:ph idx="1"/>
          </p:nvPr>
        </p:nvSpPr>
        <p:spPr>
          <a:xfrm>
            <a:off x="1043492" y="1340768"/>
            <a:ext cx="7344932" cy="4896544"/>
          </a:xfrm>
        </p:spPr>
        <p:txBody>
          <a:bodyPr>
            <a:normAutofit fontScale="92500" lnSpcReduction="10000"/>
          </a:bodyPr>
          <a:lstStyle/>
          <a:p>
            <a:r>
              <a:rPr lang="en-US" dirty="0">
                <a:solidFill>
                  <a:schemeClr val="tx1"/>
                </a:solidFill>
              </a:rPr>
              <a:t>In July 2012 , Greenpeace began to share «Save The Arctic» - « Protect the Arctic" , which aims to create a global reserve around the North Pole - a comprehensive ban of oil production, commercial fishing and wars in the region.</a:t>
            </a:r>
          </a:p>
          <a:p>
            <a:r>
              <a:rPr lang="en-US" dirty="0">
                <a:solidFill>
                  <a:schemeClr val="tx1"/>
                </a:solidFill>
              </a:rPr>
              <a:t>Greenpeace demands the creation of the world reserve shall be distributed to the entire territory of the Arctic, but only on the high-latitude region around the North Pole , a territory which does not belong to anyone now .</a:t>
            </a:r>
          </a:p>
          <a:p>
            <a:r>
              <a:rPr lang="en-US" dirty="0">
                <a:solidFill>
                  <a:schemeClr val="tx1"/>
                </a:solidFill>
              </a:rPr>
              <a:t>Less than a month after the start of the action has been collected over a million signatures by the end of September 2012 the number of signatures was about 2 million</a:t>
            </a:r>
            <a:endParaRPr lang="ru-RU" dirty="0">
              <a:solidFill>
                <a:schemeClr val="tx1"/>
              </a:solidFill>
            </a:endParaRPr>
          </a:p>
        </p:txBody>
      </p:sp>
    </p:spTree>
    <p:extLst>
      <p:ext uri="{BB962C8B-B14F-4D97-AF65-F5344CB8AC3E}">
        <p14:creationId xmlns:p14="http://schemas.microsoft.com/office/powerpoint/2010/main" val="2247951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2905"/>
            <a:ext cx="9144000" cy="6092190"/>
          </a:xfrm>
          <a:prstGeom prst="rect">
            <a:avLst/>
          </a:prstGeom>
          <a:ln>
            <a:noFill/>
          </a:ln>
          <a:effectLst>
            <a:softEdge rad="112500"/>
          </a:effectLst>
        </p:spPr>
      </p:pic>
    </p:spTree>
    <p:extLst>
      <p:ext uri="{BB962C8B-B14F-4D97-AF65-F5344CB8AC3E}">
        <p14:creationId xmlns:p14="http://schemas.microsoft.com/office/powerpoint/2010/main" val="298730930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32</TotalTime>
  <Words>484</Words>
  <Application>Microsoft Office PowerPoint</Application>
  <PresentationFormat>Экран (4:3)</PresentationFormat>
  <Paragraphs>32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Остин</vt:lpstr>
      <vt:lpstr>Greenpeace</vt:lpstr>
      <vt:lpstr>Презентация PowerPoint</vt:lpstr>
      <vt:lpstr>Презентация PowerPoint</vt:lpstr>
      <vt:lpstr>Organisational structure</vt:lpstr>
      <vt:lpstr>mission</vt:lpstr>
      <vt:lpstr>structure</vt:lpstr>
      <vt:lpstr>national offices</vt:lpstr>
      <vt:lpstr>"Protecting the Arctic"</vt:lpstr>
      <vt:lpstr>Презентация PowerPoint</vt:lpstr>
      <vt:lpstr>principles of activity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Greenpeace</dc:title>
  <dc:creator>Анастасия</dc:creator>
  <cp:lastModifiedBy>Анастасия</cp:lastModifiedBy>
  <cp:revision>4</cp:revision>
  <dcterms:created xsi:type="dcterms:W3CDTF">2014-03-02T22:33:42Z</dcterms:created>
  <dcterms:modified xsi:type="dcterms:W3CDTF">2014-03-16T21:18:44Z</dcterms:modified>
</cp:coreProperties>
</file>