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Режиссёры Голливуда</a:t>
            </a:r>
            <a:endParaRPr lang="pt-BR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61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6" y="821651"/>
            <a:ext cx="2481064" cy="384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29" y="188640"/>
            <a:ext cx="2860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«Головокруже́ние</a:t>
            </a:r>
            <a:r>
              <a:rPr lang="vi-VN" b="1" dirty="0" smtClean="0"/>
              <a:t>»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1958</a:t>
            </a: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29" y="4869160"/>
            <a:ext cx="3037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списке лучших детективов по версии Американского </a:t>
            </a:r>
            <a:r>
              <a:rPr lang="ru-RU" dirty="0" smtClean="0"/>
              <a:t>киноинститута.</a:t>
            </a:r>
            <a:endParaRPr lang="pt-BR" dirty="0"/>
          </a:p>
        </p:txBody>
      </p:sp>
      <p:pic>
        <p:nvPicPr>
          <p:cNvPr id="9220" name="Picture 4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67" y="1418199"/>
            <a:ext cx="2633903" cy="38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4932" y="843202"/>
            <a:ext cx="2363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«Окно во двор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1954</a:t>
            </a:r>
            <a:endParaRPr lang="pt-BR" dirty="0"/>
          </a:p>
        </p:txBody>
      </p:sp>
      <p:pic>
        <p:nvPicPr>
          <p:cNvPr id="9222" name="Picture 6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28" y="2439989"/>
            <a:ext cx="2409056" cy="42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23579" y="1489533"/>
            <a:ext cx="2473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«К северу через </a:t>
            </a:r>
            <a:endParaRPr lang="ru-RU" b="1" dirty="0" smtClean="0"/>
          </a:p>
          <a:p>
            <a:r>
              <a:rPr lang="ru-RU" b="1" dirty="0" smtClean="0"/>
              <a:t>северо-запад»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1959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468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dirty="0"/>
              <a:t>Квентин </a:t>
            </a:r>
            <a:r>
              <a:rPr lang="ru-RU" sz="3800" b="1" dirty="0" smtClean="0"/>
              <a:t>Тарантино (1963)</a:t>
            </a:r>
            <a:endParaRPr lang="pt-BR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340768"/>
            <a:ext cx="6408712" cy="551723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000" dirty="0" smtClean="0"/>
              <a:t>Один </a:t>
            </a:r>
            <a:r>
              <a:rPr lang="ru-RU" sz="2000" dirty="0"/>
              <a:t>из наиболее ярких представителей постмодернизма в кинематографе. Фильмы Тарантино отличаются нелинейной структурой повествования, переосмыслением культурно-исторического процесса, использованием готовых форм и </a:t>
            </a:r>
            <a:r>
              <a:rPr lang="ru-RU" sz="2000" dirty="0" err="1"/>
              <a:t>эстетизацией</a:t>
            </a:r>
            <a:r>
              <a:rPr lang="ru-RU" sz="2000" dirty="0"/>
              <a:t> насилия. Тарантино изучал своё ремесло самостоятельно, будучи клерком в видеосалоне. Его кинематографический вкус развивался под влиянием оригинального сплава поп-культуры и артхаусного кино. Почти во всех его фильмах </a:t>
            </a:r>
            <a:r>
              <a:rPr lang="ru-RU" sz="2000" dirty="0" smtClean="0"/>
              <a:t>содержится </a:t>
            </a:r>
            <a:r>
              <a:rPr lang="ru-RU" sz="2000" dirty="0"/>
              <a:t>«Мексиканский тупик», сцена, в которой трое или больше героев направляют оружие друг на друга одновременно. Шесть его фильмов входят в список «100 лучших фильмов всех времён и народов» по версии журнала «FHM</a:t>
            </a:r>
            <a:r>
              <a:rPr lang="ru-RU" sz="2000" dirty="0" smtClean="0"/>
              <a:t>».</a:t>
            </a:r>
            <a:endParaRPr lang="pt-BR" sz="2000" dirty="0"/>
          </a:p>
        </p:txBody>
      </p:sp>
      <p:pic>
        <p:nvPicPr>
          <p:cNvPr id="10242" name="Picture 2" descr="&amp;Fcy;&amp;ocy;&amp;t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546581" cy="38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7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4226"/>
            <a:ext cx="2592288" cy="377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832" y="1267895"/>
            <a:ext cx="2425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«Бешеные псы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1992</a:t>
            </a:r>
            <a:endParaRPr lang="pt-BR" dirty="0"/>
          </a:p>
        </p:txBody>
      </p:sp>
      <p:pic>
        <p:nvPicPr>
          <p:cNvPr id="11268" name="Picture 4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31" y="737053"/>
            <a:ext cx="2648722" cy="377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8309" y="43933"/>
            <a:ext cx="3398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«Кримина́льное чти́во</a:t>
            </a:r>
            <a:r>
              <a:rPr lang="vi-VN" b="1" dirty="0" smtClean="0"/>
              <a:t>»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1993</a:t>
            </a:r>
            <a:endParaRPr lang="pt-BR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57777" y="4508833"/>
            <a:ext cx="3249219" cy="2353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Картина также имела большой успех у публики и считается важной вехой в истории кинематографа, давшей ощутимый толчок развитию независимого американского кино.</a:t>
            </a:r>
            <a:endParaRPr lang="pt-BR" dirty="0"/>
          </a:p>
        </p:txBody>
      </p:sp>
      <p:pic>
        <p:nvPicPr>
          <p:cNvPr id="11270" name="Picture 6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96" y="1988840"/>
            <a:ext cx="2553072" cy="37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01958" y="1406394"/>
            <a:ext cx="2363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«Джеки Браун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1997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870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9" y="2127632"/>
            <a:ext cx="2664296" cy="35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681" y="1340768"/>
            <a:ext cx="2247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«Убить Билла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2003</a:t>
            </a:r>
            <a:endParaRPr lang="pt-BR" dirty="0"/>
          </a:p>
        </p:txBody>
      </p:sp>
      <p:pic>
        <p:nvPicPr>
          <p:cNvPr id="12292" name="Picture 4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79780"/>
            <a:ext cx="2478822" cy="36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9077" y="31979"/>
            <a:ext cx="3456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«Бессла́вные ублю́дки</a:t>
            </a:r>
            <a:r>
              <a:rPr lang="vi-VN" b="1" dirty="0" smtClean="0"/>
              <a:t>»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2009</a:t>
            </a:r>
            <a:endParaRPr lang="pt-BR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72014" y="4338522"/>
            <a:ext cx="32874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Подводя </a:t>
            </a:r>
            <a:r>
              <a:rPr lang="ru-RU" dirty="0" err="1"/>
              <a:t>киноитоги</a:t>
            </a:r>
            <a:r>
              <a:rPr lang="ru-RU" dirty="0"/>
              <a:t> десятилетия, многие обозреватели включили «Бесславных ублюдков» в собственные списки лучших фильмов не только года, но и уходящих первых десяти лет XXI века</a:t>
            </a:r>
            <a:endParaRPr lang="pt-BR" dirty="0"/>
          </a:p>
        </p:txBody>
      </p:sp>
      <p:pic>
        <p:nvPicPr>
          <p:cNvPr id="12294" name="Picture 6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16" y="2127632"/>
            <a:ext cx="2414736" cy="362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59589" y="1370015"/>
            <a:ext cx="34145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«</a:t>
            </a:r>
            <a:r>
              <a:rPr lang="ru-RU" sz="1500" b="1" dirty="0" err="1"/>
              <a:t>Джанго</a:t>
            </a:r>
            <a:r>
              <a:rPr lang="ru-RU" sz="1500" b="1" dirty="0"/>
              <a:t> освобождённый</a:t>
            </a:r>
            <a:r>
              <a:rPr lang="ru-RU" sz="1500" b="1" dirty="0" smtClean="0"/>
              <a:t>»</a:t>
            </a:r>
          </a:p>
          <a:p>
            <a:r>
              <a:rPr lang="ru-RU" sz="1500" b="1" dirty="0"/>
              <a:t> </a:t>
            </a:r>
            <a:r>
              <a:rPr lang="ru-RU" sz="1500" b="1" dirty="0" smtClean="0"/>
              <a:t>                 2012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25608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Профессор ужасов</a:t>
            </a:r>
            <a:br>
              <a:rPr lang="ru-RU" b="1" dirty="0"/>
            </a:br>
            <a:r>
              <a:rPr lang="ru-RU" b="1" dirty="0" err="1" smtClean="0"/>
              <a:t>Уэс</a:t>
            </a:r>
            <a:r>
              <a:rPr lang="ru-RU" b="1" dirty="0" smtClean="0"/>
              <a:t> </a:t>
            </a:r>
            <a:r>
              <a:rPr lang="ru-RU" b="1" dirty="0" err="1" smtClean="0"/>
              <a:t>Крэйвен</a:t>
            </a:r>
            <a:r>
              <a:rPr lang="ru-RU" b="1" dirty="0" smtClean="0"/>
              <a:t> (1939)</a:t>
            </a:r>
            <a:endParaRPr lang="pt-BR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628800"/>
            <a:ext cx="6131024" cy="5400600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dirty="0"/>
              <a:t>Культовый режиссёр в жанре фильм ужасов</a:t>
            </a:r>
            <a:r>
              <a:rPr lang="ru-RU" dirty="0" smtClean="0"/>
              <a:t>.</a:t>
            </a:r>
            <a:r>
              <a:rPr lang="ru-RU" dirty="0"/>
              <a:t> Режиссер получил ученую степень по философии в 1963 году. В 27-летнем возрасте </a:t>
            </a:r>
            <a:r>
              <a:rPr lang="ru-RU" dirty="0" err="1"/>
              <a:t>Крейвен</a:t>
            </a:r>
            <a:r>
              <a:rPr lang="ru-RU" dirty="0"/>
              <a:t> предпочел не поступать в аспирантуру, а решил заняться кинобизнесом. </a:t>
            </a:r>
            <a:r>
              <a:rPr lang="ru-RU" dirty="0" err="1"/>
              <a:t>Крейвен</a:t>
            </a:r>
            <a:r>
              <a:rPr lang="ru-RU" dirty="0"/>
              <a:t> оставил преподавательскую деятельность в колледже и устроился посыльным в кинокомпанию в Нью-Йорке за 60 долларов в неделю. После ухода с преподавательской деятельности, </a:t>
            </a:r>
            <a:r>
              <a:rPr lang="ru-RU" dirty="0" err="1"/>
              <a:t>Крейвен</a:t>
            </a:r>
            <a:r>
              <a:rPr lang="ru-RU" dirty="0"/>
              <a:t> некоторое время также работал водителем такси.</a:t>
            </a:r>
            <a:r>
              <a:rPr lang="ru-RU" dirty="0" smtClean="0"/>
              <a:t> </a:t>
            </a:r>
            <a:r>
              <a:rPr lang="ru-RU" dirty="0"/>
              <a:t>В картинах </a:t>
            </a:r>
            <a:r>
              <a:rPr lang="ru-RU" dirty="0" err="1"/>
              <a:t>Крйевена</a:t>
            </a:r>
            <a:r>
              <a:rPr lang="ru-RU" dirty="0"/>
              <a:t> впервые появились будущие звезды </a:t>
            </a:r>
            <a:r>
              <a:rPr lang="ru-RU" dirty="0" smtClean="0"/>
              <a:t>Джонни </a:t>
            </a:r>
            <a:r>
              <a:rPr lang="ru-RU" dirty="0" err="1" smtClean="0"/>
              <a:t>Депп</a:t>
            </a:r>
            <a:r>
              <a:rPr lang="ru-RU" dirty="0" smtClean="0"/>
              <a:t> и </a:t>
            </a:r>
            <a:r>
              <a:rPr lang="ru-RU" dirty="0"/>
              <a:t>Шерон Стоун.</a:t>
            </a:r>
            <a:endParaRPr lang="ru-RU" dirty="0"/>
          </a:p>
        </p:txBody>
      </p:sp>
      <p:pic>
        <p:nvPicPr>
          <p:cNvPr id="1026" name="Picture 2" descr="http://st-ua.kinopoisk.ru/images/actor_iphone/iphone360_8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3548"/>
            <a:ext cx="2428468" cy="38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5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2730471" cy="386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9973"/>
            <a:ext cx="3478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«Последний дом слева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1972</a:t>
            </a:r>
            <a:endParaRPr lang="pt-BR" dirty="0"/>
          </a:p>
        </p:txBody>
      </p:sp>
      <p:pic>
        <p:nvPicPr>
          <p:cNvPr id="2052" name="Picture 4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38" y="1785516"/>
            <a:ext cx="2736304" cy="38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2262" y="1126485"/>
            <a:ext cx="3169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</a:t>
            </a:r>
            <a:r>
              <a:rPr lang="ru-RU" b="1" dirty="0"/>
              <a:t>У холмов есть глаза</a:t>
            </a:r>
            <a:r>
              <a:rPr lang="ru-RU" dirty="0" smtClean="0"/>
              <a:t>»</a:t>
            </a:r>
          </a:p>
          <a:p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b="1" dirty="0" smtClean="0"/>
              <a:t>1977</a:t>
            </a:r>
            <a:endParaRPr lang="pt-BR" b="1" dirty="0"/>
          </a:p>
        </p:txBody>
      </p:sp>
      <p:pic>
        <p:nvPicPr>
          <p:cNvPr id="2056" name="Picture 8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51" y="2636912"/>
            <a:ext cx="2699792" cy="40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68717" y="1988840"/>
            <a:ext cx="2209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«Электрошок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1989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62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8" y="658832"/>
            <a:ext cx="2520280" cy="39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72" y="0"/>
            <a:ext cx="3796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«Кошмар на улице Вязов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1984</a:t>
            </a:r>
            <a:r>
              <a:rPr lang="ru-RU" dirty="0" smtClean="0"/>
              <a:t> </a:t>
            </a:r>
            <a:endParaRPr lang="pt-BR" dirty="0"/>
          </a:p>
        </p:txBody>
      </p:sp>
      <p:pic>
        <p:nvPicPr>
          <p:cNvPr id="3076" name="Picture 4" descr="&amp;Fcy;&amp;rcy;&amp;iecy;&amp;dcy;&amp;dcy;&amp;icy; &amp;Kcy;&amp;rcy;&amp;yucy;&amp;gcy;&amp;iecy;&amp;rcy; &amp;vcy; &amp;icy;&amp;scy;&amp;pcy;&amp;ocy;&amp;lcy;&amp;ncy;&amp;iecy;&amp;ncy;&amp;icy;&amp;icy; &amp;Rcy;&amp;ocy;&amp;bcy;&amp;iecy;&amp;rcy;&amp;tcy;&amp;acy; &amp;Icy;&amp;ncy;&amp;gcy;&amp;lcy;&amp;ucy;&amp;ncy;&amp;dcy;&amp;acy;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667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74668" y="276999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Фредди </a:t>
            </a:r>
            <a:r>
              <a:rPr lang="ru-RU" b="1" dirty="0" err="1" smtClean="0"/>
              <a:t>Крюгер</a:t>
            </a:r>
            <a:endParaRPr lang="pt-BR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629364"/>
            <a:ext cx="31541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«Кошмар на улице Вязов», действительно, стал культовым и в итоге заработал более 500 миллионов по миру, породил невероятное количество подражаний и продолжений, </a:t>
            </a:r>
            <a:r>
              <a:rPr lang="ru-RU" sz="1400" dirty="0" err="1"/>
              <a:t>римейков</a:t>
            </a:r>
            <a:r>
              <a:rPr lang="ru-RU" sz="1400" dirty="0"/>
              <a:t>; и даже сериалы и документальные фильмы</a:t>
            </a:r>
            <a:r>
              <a:rPr lang="ru-RU" sz="1400" dirty="0" smtClean="0"/>
              <a:t>.</a:t>
            </a:r>
            <a:r>
              <a:rPr lang="ru-RU" sz="1400" dirty="0"/>
              <a:t> Идея фильма «Кошмар на улице Вязов» пришла к </a:t>
            </a:r>
            <a:r>
              <a:rPr lang="ru-RU" sz="1400" dirty="0" err="1"/>
              <a:t>Крэйвену</a:t>
            </a:r>
            <a:r>
              <a:rPr lang="ru-RU" sz="1400" dirty="0"/>
              <a:t> после прочтения статьи о том, как люди умирали во время сна, предположительно, увидев кошмары. Кинокомпания «</a:t>
            </a:r>
            <a:r>
              <a:rPr lang="ru-RU" sz="1400" dirty="0" err="1"/>
              <a:t>New</a:t>
            </a:r>
            <a:r>
              <a:rPr lang="ru-RU" sz="1400" dirty="0"/>
              <a:t> </a:t>
            </a:r>
            <a:r>
              <a:rPr lang="ru-RU" sz="1400" dirty="0" err="1"/>
              <a:t>Line</a:t>
            </a:r>
            <a:r>
              <a:rPr lang="ru-RU" sz="1400" dirty="0"/>
              <a:t>» согласилась </a:t>
            </a:r>
            <a:r>
              <a:rPr lang="ru-RU" sz="1400" dirty="0" err="1"/>
              <a:t>продюсировать</a:t>
            </a:r>
            <a:r>
              <a:rPr lang="ru-RU" sz="1400" dirty="0"/>
              <a:t> эту картину безо всякого энтузиазма.</a:t>
            </a:r>
            <a:r>
              <a:rPr lang="ru-RU" sz="1400" dirty="0" smtClean="0"/>
              <a:t> </a:t>
            </a:r>
            <a:endParaRPr lang="pt-BR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168" y="4725144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Имя </a:t>
            </a:r>
            <a:r>
              <a:rPr lang="ru-RU" sz="1400" dirty="0"/>
              <a:t>Фредди </a:t>
            </a:r>
            <a:r>
              <a:rPr lang="ru-RU" sz="1400" dirty="0" err="1"/>
              <a:t>Крюгер</a:t>
            </a:r>
            <a:r>
              <a:rPr lang="ru-RU" sz="1400" dirty="0"/>
              <a:t> принадлежало однокласснику </a:t>
            </a:r>
            <a:r>
              <a:rPr lang="ru-RU" sz="1400" dirty="0" err="1"/>
              <a:t>Уэса</a:t>
            </a:r>
            <a:r>
              <a:rPr lang="ru-RU" sz="1400" dirty="0"/>
              <a:t> </a:t>
            </a:r>
            <a:r>
              <a:rPr lang="ru-RU" sz="1400" dirty="0" err="1"/>
              <a:t>Крэйвена</a:t>
            </a:r>
            <a:r>
              <a:rPr lang="ru-RU" sz="1400" dirty="0"/>
              <a:t>, который постоянно обижал и мучал его в школе. Расцветки знаменитого полосатого свитера кинозлодея тоже связаны с ним. Когда режиссеру было десять лет, он посмотрел однажды в окно своей комнаты и увидел, как с улицы на него пялится невыразимо гнусная рожа, которая позднее «досталась» Фредди. Пьяница смотрел в окно несколько минут и очень сильно испугал маленького </a:t>
            </a:r>
            <a:r>
              <a:rPr lang="ru-RU" sz="1400" dirty="0" err="1"/>
              <a:t>Уэса</a:t>
            </a:r>
            <a:r>
              <a:rPr lang="ru-RU" sz="1400" dirty="0"/>
              <a:t>. Вот так, прочитав статью о сновидениях, прорисовав в воображении образ Фредди </a:t>
            </a:r>
            <a:r>
              <a:rPr lang="ru-RU" sz="1400" dirty="0" err="1"/>
              <a:t>Крюгера</a:t>
            </a:r>
            <a:r>
              <a:rPr lang="ru-RU" sz="1400" dirty="0"/>
              <a:t> из детских кошмаров и воспоминаний и соединив все это в гремучую смесь, </a:t>
            </a:r>
            <a:r>
              <a:rPr lang="ru-RU" sz="1400" dirty="0" err="1"/>
              <a:t>Крэйвен</a:t>
            </a:r>
            <a:r>
              <a:rPr lang="ru-RU" sz="1400" dirty="0"/>
              <a:t> в итоге создает свой самый сильный и популярный фильм.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57362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448272" cy="36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8743" y="46365"/>
            <a:ext cx="123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«Крик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1996</a:t>
            </a: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156687"/>
            <a:ext cx="1867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«Оборотни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2005</a:t>
            </a:r>
            <a:endParaRPr lang="pt-BR" dirty="0"/>
          </a:p>
        </p:txBody>
      </p:sp>
      <p:pic>
        <p:nvPicPr>
          <p:cNvPr id="4102" name="Picture 6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69" y="1772816"/>
            <a:ext cx="2592288" cy="36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727138" cy="384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80651" y="2159740"/>
            <a:ext cx="2278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«Ночной рейс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2005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557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Чарльз </a:t>
            </a:r>
            <a:r>
              <a:rPr lang="ru-RU" b="1" dirty="0" smtClean="0"/>
              <a:t>Чаплин (</a:t>
            </a:r>
            <a:r>
              <a:rPr lang="ru-RU" sz="3600" b="1" dirty="0" smtClean="0"/>
              <a:t>1889-1977)</a:t>
            </a:r>
            <a:r>
              <a:rPr lang="ru-RU" b="1" dirty="0"/>
              <a:t/>
            </a:r>
            <a:br>
              <a:rPr lang="ru-RU" b="1" dirty="0"/>
            </a:br>
            <a:endParaRPr lang="pt-BR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4824" y="1052736"/>
            <a:ext cx="7299176" cy="580526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600" dirty="0"/>
              <a:t>Чарли Чаплин </a:t>
            </a:r>
            <a:r>
              <a:rPr lang="ru-RU" sz="1600" dirty="0" smtClean="0"/>
              <a:t>стал </a:t>
            </a:r>
            <a:r>
              <a:rPr lang="ru-RU" sz="1600" dirty="0"/>
              <a:t>первой голливудской суперзвездой. Чаплин был одним из самых творческих и влиятельных людей в эпоху немого кино. </a:t>
            </a:r>
            <a:r>
              <a:rPr lang="ru-RU" sz="1600" dirty="0" smtClean="0"/>
              <a:t>Создатель </a:t>
            </a:r>
            <a:r>
              <a:rPr lang="ru-RU" sz="1600" dirty="0"/>
              <a:t>одного из самых знаменитых образов мирового кино — образа бродяжки </a:t>
            </a:r>
            <a:r>
              <a:rPr lang="ru-RU" sz="1600" dirty="0" smtClean="0"/>
              <a:t>Чарли.</a:t>
            </a:r>
            <a:r>
              <a:rPr lang="ru-RU" sz="1600" dirty="0"/>
              <a:t> Джордж Бернард Шоу называл Чаплина «единственным гением, который вышел из киноиндустрии». Тематика фильмов режиссера была довольно разнообразна - он затрагивал социальные и политические проблемы. Хотя немое кино вскоре отдало свое место звуковому, режиссерская техника Чаплина, его манеры, оказали сильное влияние на кинематограф. Чаплин на своих фильмах заработал около 10,5 млн долларов. В </a:t>
            </a:r>
            <a:r>
              <a:rPr lang="ru-RU" sz="1600" dirty="0" smtClean="0"/>
              <a:t>России </a:t>
            </a:r>
            <a:r>
              <a:rPr lang="ru-RU" sz="1600" dirty="0"/>
              <a:t>фильмы Чаплина не пользовались значительным успехом.</a:t>
            </a:r>
            <a:endParaRPr lang="pt-BR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1237060"/>
            <a:ext cx="187220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08536"/>
            <a:ext cx="3521968" cy="264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8320" y="5926682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Звезда Чарльза Чаплина на Голливудской «Аллее славы»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63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16" y="0"/>
            <a:ext cx="2276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«Огни рампы</a:t>
            </a:r>
            <a:r>
              <a:rPr lang="ru-RU" b="1" dirty="0" smtClean="0"/>
              <a:t>»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1952</a:t>
            </a:r>
            <a:endParaRPr lang="pt-BR" dirty="0"/>
          </a:p>
        </p:txBody>
      </p:sp>
      <p:pic>
        <p:nvPicPr>
          <p:cNvPr id="2050" name="Picture 2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3" y="646331"/>
            <a:ext cx="2157737" cy="323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18" y="646331"/>
            <a:ext cx="2184415" cy="326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-1"/>
            <a:ext cx="3161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«Золотая лихорадка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1925</a:t>
            </a:r>
            <a:endParaRPr lang="pt-BR" dirty="0"/>
          </a:p>
        </p:txBody>
      </p:sp>
      <p:pic>
        <p:nvPicPr>
          <p:cNvPr id="2054" name="Picture 6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7" y="4764662"/>
            <a:ext cx="3486505" cy="209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9583" y="4135967"/>
            <a:ext cx="3371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«Король в Нью-Йорке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1957</a:t>
            </a:r>
            <a:endParaRPr lang="pt-BR" dirty="0"/>
          </a:p>
        </p:txBody>
      </p:sp>
      <p:pic>
        <p:nvPicPr>
          <p:cNvPr id="2058" name="Picture 10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46330"/>
            <a:ext cx="2160240" cy="323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30291" y="0"/>
            <a:ext cx="2996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«</a:t>
            </a:r>
            <a:r>
              <a:rPr lang="vi-VN" b="1" dirty="0"/>
              <a:t>Вели́кий дикта́тор</a:t>
            </a:r>
            <a:r>
              <a:rPr lang="vi-VN" dirty="0"/>
              <a:t>»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b="1" dirty="0" smtClean="0"/>
              <a:t>1940</a:t>
            </a:r>
            <a:endParaRPr lang="pt-BR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60019" y="4135967"/>
            <a:ext cx="3362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Номинирован </a:t>
            </a:r>
            <a:r>
              <a:rPr lang="ru-RU" dirty="0"/>
              <a:t>на «Оскар» за лучший фильм года, лучшую мужскую роль (Чаплин) и мужскую роль второго </a:t>
            </a:r>
            <a:r>
              <a:rPr lang="ru-RU" dirty="0" smtClean="0"/>
              <a:t>плана.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76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40768"/>
            <a:ext cx="3443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«Графиня из Гонконга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1967</a:t>
            </a:r>
            <a:endParaRPr lang="pt-BR" dirty="0"/>
          </a:p>
        </p:txBody>
      </p:sp>
      <p:pic>
        <p:nvPicPr>
          <p:cNvPr id="3" name="Picture 8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0" y="1957383"/>
            <a:ext cx="2491910" cy="36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27089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Это последний </a:t>
            </a:r>
            <a:r>
              <a:rPr lang="ru-RU" dirty="0"/>
              <a:t>фильм Чарльза Чаплина, второй из двух фильмов, где он не исполнил главной роли и единственный его цветной фильм. Критика холодно встретила последнюю работу великого </a:t>
            </a:r>
            <a:r>
              <a:rPr lang="ru-RU" dirty="0" smtClean="0"/>
              <a:t>режиссера.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337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Стивен </a:t>
            </a:r>
            <a:r>
              <a:rPr lang="ru-RU" b="1" dirty="0" smtClean="0"/>
              <a:t>Спилберг (1946)</a:t>
            </a:r>
            <a:endParaRPr lang="pt-BR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8810" y="1268760"/>
            <a:ext cx="6419056" cy="532859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400" dirty="0"/>
              <a:t>О</a:t>
            </a:r>
            <a:r>
              <a:rPr lang="ru-RU" sz="1400" dirty="0" smtClean="0"/>
              <a:t>дин </a:t>
            </a:r>
            <a:r>
              <a:rPr lang="ru-RU" sz="1400" dirty="0"/>
              <a:t>из самых успешных американских кинорежиссёров в истории. </a:t>
            </a:r>
            <a:r>
              <a:rPr lang="ru-RU" sz="1400" dirty="0" smtClean="0"/>
              <a:t>Ввел </a:t>
            </a:r>
            <a:r>
              <a:rPr lang="ru-RU" sz="1400" dirty="0"/>
              <a:t>в обиход понятие блокбастер, которое появились с выходом на экраны фильма "Челюсти". Сегодня именно Спилберг является самым успешным режиссером, снимающий наибольшее число </a:t>
            </a:r>
            <a:r>
              <a:rPr lang="ru-RU" sz="1400" dirty="0" err="1"/>
              <a:t>многобюджетных</a:t>
            </a:r>
            <a:r>
              <a:rPr lang="ru-RU" sz="1400" dirty="0"/>
              <a:t> картин. Его фильмы уже стали классикой. В 1999 году Спилберг был официально признан лучшим режиссером 20-го века. Именно Стивен Спилберг является самым кассовым режиссером в истории кино - его фильмы собрали почти 9 миллиардов долларов. Любопытно, что попытки начинающего режиссера поступить в киношколу при университете были отвергнуты с резюме: "Слишком бездарен".</a:t>
            </a:r>
            <a:endParaRPr lang="pt-BR" sz="1400" dirty="0"/>
          </a:p>
        </p:txBody>
      </p:sp>
      <p:pic>
        <p:nvPicPr>
          <p:cNvPr id="3074" name="Picture 2" descr="&amp;Fcy;&amp;ocy;&amp;t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" y="1412776"/>
            <a:ext cx="242716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Steven Spielberg Hollywood S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5964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5227" y="6183581"/>
            <a:ext cx="3775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Звезда Стивена Спилберга на Голливудской «Аллее славы»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105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4" y="764704"/>
            <a:ext cx="24613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1731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«Че́люсти</a:t>
            </a:r>
            <a:r>
              <a:rPr lang="vi-VN" b="1" dirty="0" smtClean="0"/>
              <a:t>»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1975</a:t>
            </a: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281681"/>
            <a:ext cx="3131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Фильм стал обладателем трёх премий Фильм стал обладателем трёх премий «Оскар». Считается, что именно этот фильм был впервые назван «блокбастером</a:t>
            </a:r>
            <a:r>
              <a:rPr lang="ru-RU" dirty="0" smtClean="0"/>
              <a:t>».</a:t>
            </a:r>
            <a:endParaRPr lang="pt-BR" dirty="0"/>
          </a:p>
        </p:txBody>
      </p:sp>
      <p:pic>
        <p:nvPicPr>
          <p:cNvPr id="5124" name="Picture 4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69" y="1772816"/>
            <a:ext cx="235844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9069" y="1126485"/>
            <a:ext cx="2706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«Индиана Джонс»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1981</a:t>
            </a:r>
            <a:endParaRPr lang="ru-RU" b="1" dirty="0"/>
          </a:p>
        </p:txBody>
      </p:sp>
      <p:pic>
        <p:nvPicPr>
          <p:cNvPr id="5126" name="Picture 6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22104"/>
            <a:ext cx="2508234" cy="33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7518" y="2513736"/>
            <a:ext cx="3645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/>
              <a:t>«Парк ю́рского пери́ода»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 1993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106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5"/>
            <a:ext cx="2376264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703" y="144364"/>
            <a:ext cx="2682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«Инопланетя́нин</a:t>
            </a:r>
            <a:r>
              <a:rPr lang="vi-VN" b="1" dirty="0" smtClean="0"/>
              <a:t>»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1982</a:t>
            </a:r>
            <a:r>
              <a:rPr lang="vi-VN" dirty="0"/>
              <a:t> </a:t>
            </a: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239" y="4077072"/>
            <a:ext cx="3094601" cy="266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Фильм был выпущен в 1982 году компанией </a:t>
            </a:r>
            <a:r>
              <a:rPr lang="ru-RU" i="1" dirty="0"/>
              <a:t>«Universal </a:t>
            </a:r>
            <a:r>
              <a:rPr lang="ru-RU" i="1" dirty="0" err="1"/>
              <a:t>Pictures</a:t>
            </a:r>
            <a:r>
              <a:rPr lang="ru-RU" i="1" dirty="0"/>
              <a:t>»</a:t>
            </a:r>
            <a:r>
              <a:rPr lang="ru-RU" dirty="0"/>
              <a:t> и стал блокбастером, обойдя «Звездные войны» и став самым кассовым фильмом за следующее десятилетие. </a:t>
            </a:r>
            <a:endParaRPr lang="pt-BR" dirty="0"/>
          </a:p>
        </p:txBody>
      </p:sp>
      <p:pic>
        <p:nvPicPr>
          <p:cNvPr id="6148" name="Picture 4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38796"/>
            <a:ext cx="2528044" cy="34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9135" y="639922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«Война миров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2005</a:t>
            </a:r>
            <a:endParaRPr lang="pt-BR" dirty="0"/>
          </a:p>
        </p:txBody>
      </p:sp>
      <p:pic>
        <p:nvPicPr>
          <p:cNvPr id="6150" name="Picture 6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20" y="2492896"/>
            <a:ext cx="2592288" cy="35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2424" y="1846565"/>
            <a:ext cx="1899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«Линкольн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2012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545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640960" cy="1399032"/>
          </a:xfrm>
        </p:spPr>
        <p:txBody>
          <a:bodyPr>
            <a:normAutofit/>
          </a:bodyPr>
          <a:lstStyle/>
          <a:p>
            <a:r>
              <a:rPr lang="ru-RU" sz="3800" b="1" dirty="0"/>
              <a:t>Альфред </a:t>
            </a:r>
            <a:r>
              <a:rPr lang="ru-RU" sz="3800" b="1" dirty="0" err="1" smtClean="0"/>
              <a:t>Хичкок</a:t>
            </a:r>
            <a:r>
              <a:rPr lang="ru-RU" sz="3800" b="1" dirty="0"/>
              <a:t> </a:t>
            </a:r>
            <a:r>
              <a:rPr lang="ru-RU" sz="3200" b="1" dirty="0" smtClean="0"/>
              <a:t>(</a:t>
            </a:r>
            <a:r>
              <a:rPr lang="ru-RU" sz="3200" b="1" dirty="0" smtClean="0">
                <a:effectLst/>
              </a:rPr>
              <a:t>1899-</a:t>
            </a:r>
            <a:r>
              <a:rPr lang="ru-RU" sz="3200" b="1" dirty="0" smtClean="0"/>
              <a:t>1980</a:t>
            </a:r>
            <a:r>
              <a:rPr lang="ru-RU" sz="3200" b="1" dirty="0"/>
              <a:t>)</a:t>
            </a:r>
            <a:endParaRPr lang="pt-BR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268760"/>
            <a:ext cx="6408712" cy="54726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500" dirty="0" err="1"/>
              <a:t>Хичкок</a:t>
            </a:r>
            <a:r>
              <a:rPr lang="ru-RU" sz="1500" dirty="0"/>
              <a:t> — кинорежиссёр, творчество которого прежде всего связано с жанром «триллер» </a:t>
            </a:r>
            <a:r>
              <a:rPr lang="ru-RU" sz="1500" dirty="0" smtClean="0"/>
              <a:t>и </a:t>
            </a:r>
            <a:r>
              <a:rPr lang="ru-RU" sz="1500" dirty="0"/>
              <a:t>с понятием «</a:t>
            </a:r>
            <a:r>
              <a:rPr lang="ru-RU" sz="1500" dirty="0" smtClean="0"/>
              <a:t>саспенс».</a:t>
            </a:r>
            <a:r>
              <a:rPr lang="ru-RU" sz="1500" dirty="0" err="1" smtClean="0"/>
              <a:t>Хичкок</a:t>
            </a:r>
            <a:r>
              <a:rPr lang="ru-RU" sz="1500" dirty="0" smtClean="0"/>
              <a:t> </a:t>
            </a:r>
            <a:r>
              <a:rPr lang="ru-RU" sz="1500" dirty="0"/>
              <a:t>умел мастерски создавать в своих фильмах атмосферу тревожной неопределённости и напряжённого ожидания. В 28 из 55 фильмов </a:t>
            </a:r>
            <a:r>
              <a:rPr lang="ru-RU" sz="1500" dirty="0" err="1"/>
              <a:t>Хичкок</a:t>
            </a:r>
            <a:r>
              <a:rPr lang="ru-RU" sz="1500" dirty="0"/>
              <a:t> снимался сам. В основном это были эпизодические роли: к примеру лицо рекламы для похудения, папарацци, музыкант, ковбой, </a:t>
            </a:r>
            <a:r>
              <a:rPr lang="ru-RU" sz="1500" dirty="0" err="1"/>
              <a:t>псевдоинвалид</a:t>
            </a:r>
            <a:r>
              <a:rPr lang="ru-RU" sz="1500" dirty="0"/>
              <a:t> и прохожий. Режиссёрский почерк </a:t>
            </a:r>
            <a:r>
              <a:rPr lang="ru-RU" sz="1500" dirty="0" err="1"/>
              <a:t>Хичкока</a:t>
            </a:r>
            <a:r>
              <a:rPr lang="ru-RU" sz="1500" dirty="0"/>
              <a:t> складывался под влиянием немецких экспрессионистов; его фильмы 1940-х пересекаются с нуаром. Он очень бережно работал со звуком, используя неожиданные эффекты для усиления того, что показано на экране. </a:t>
            </a:r>
            <a:endParaRPr lang="pt-BR" sz="1500" dirty="0"/>
          </a:p>
        </p:txBody>
      </p:sp>
      <p:pic>
        <p:nvPicPr>
          <p:cNvPr id="7170" name="Picture 2" descr="&amp;Fcy;&amp;ocy;&amp;t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" y="1484784"/>
            <a:ext cx="23623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thumb/9/90/Alfred_Hitchcock_Walk_of_fame.jpg/230px-Alfred_Hitchcock_Walk_of_f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45685"/>
            <a:ext cx="3452045" cy="25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6144756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Звезда на Голливудской аллее славы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423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376264" cy="36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6193" y="118373"/>
            <a:ext cx="1386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«Пси́хо</a:t>
            </a:r>
            <a:r>
              <a:rPr lang="vi-VN" b="1" dirty="0" smtClean="0"/>
              <a:t>»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1960</a:t>
            </a: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421522"/>
            <a:ext cx="2915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Считается  вершиной творчества </a:t>
            </a:r>
            <a:r>
              <a:rPr lang="ru-RU" dirty="0" err="1"/>
              <a:t>Хичкока</a:t>
            </a:r>
            <a:r>
              <a:rPr lang="ru-RU" dirty="0"/>
              <a:t> и жанра в целом. Это первый за много лет фильм </a:t>
            </a:r>
            <a:r>
              <a:rPr lang="ru-RU" dirty="0" err="1"/>
              <a:t>Хичкока</a:t>
            </a:r>
            <a:r>
              <a:rPr lang="ru-RU" dirty="0"/>
              <a:t>, снятый в монохроме.</a:t>
            </a:r>
            <a:endParaRPr lang="pt-BR" dirty="0"/>
          </a:p>
        </p:txBody>
      </p:sp>
      <p:pic>
        <p:nvPicPr>
          <p:cNvPr id="8196" name="Picture 4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55452"/>
            <a:ext cx="2359236" cy="365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893" y="109121"/>
            <a:ext cx="1444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«Птицы</a:t>
            </a:r>
            <a:r>
              <a:rPr lang="ru-RU" b="1" dirty="0" smtClean="0"/>
              <a:t>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1963</a:t>
            </a:r>
            <a:endParaRPr lang="pt-BR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509120"/>
            <a:ext cx="3480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жанровом отношении сочетает элементы фантастического триллера, апокалиптического фильма-катастрофы, фильма ужасов и традиционной мелодрамы.</a:t>
            </a:r>
            <a:endParaRPr lang="pt-BR" dirty="0"/>
          </a:p>
        </p:txBody>
      </p:sp>
      <p:pic>
        <p:nvPicPr>
          <p:cNvPr id="8198" name="Picture 6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3712"/>
            <a:ext cx="2584323" cy="365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57957" y="118373"/>
            <a:ext cx="1443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«Ма́рни</a:t>
            </a:r>
            <a:r>
              <a:rPr lang="vi-VN" b="1" dirty="0" smtClean="0"/>
              <a:t>»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1964</a:t>
            </a:r>
            <a:r>
              <a:rPr lang="vi-VN" dirty="0" smtClean="0"/>
              <a:t> </a:t>
            </a:r>
            <a:endParaRPr lang="pt-BR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89828" y="4647619"/>
            <a:ext cx="3275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Завершает трилогию фильмов о жертвах психопатических отклонений, начатую фильмами «Психо» </a:t>
            </a:r>
            <a:r>
              <a:rPr lang="ru-RU" dirty="0" smtClean="0"/>
              <a:t>и </a:t>
            </a:r>
            <a:r>
              <a:rPr lang="ru-RU" dirty="0"/>
              <a:t>«Птицы</a:t>
            </a:r>
            <a:r>
              <a:rPr lang="ru-RU" dirty="0" smtClean="0"/>
              <a:t>».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6296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праведливость">
      <a:dk1>
        <a:sysClr val="windowText" lastClr="1F2029"/>
      </a:dk1>
      <a:lt1>
        <a:sysClr val="window" lastClr="F4F4F4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167</TotalTime>
  <Words>943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Режиссёры Голливуда</vt:lpstr>
      <vt:lpstr>Чарльз Чаплин (1889-1977) </vt:lpstr>
      <vt:lpstr>Презентация PowerPoint</vt:lpstr>
      <vt:lpstr>Презентация PowerPoint</vt:lpstr>
      <vt:lpstr>Стивен Спилберг (1946)</vt:lpstr>
      <vt:lpstr>Презентация PowerPoint</vt:lpstr>
      <vt:lpstr>Презентация PowerPoint</vt:lpstr>
      <vt:lpstr>Альфред Хичкок (1899-1980)</vt:lpstr>
      <vt:lpstr>Презентация PowerPoint</vt:lpstr>
      <vt:lpstr>Презентация PowerPoint</vt:lpstr>
      <vt:lpstr>Квентин Тарантино (1963)</vt:lpstr>
      <vt:lpstr>Презентация PowerPoint</vt:lpstr>
      <vt:lpstr>Презентация PowerPoint</vt:lpstr>
      <vt:lpstr>Профессор ужасов Уэс Крэйвен (1939)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Режиссёры Голливуда</dc:title>
  <cp:lastModifiedBy>Рыжая</cp:lastModifiedBy>
  <cp:revision>18</cp:revision>
  <dcterms:modified xsi:type="dcterms:W3CDTF">2013-11-19T20:11:56Z</dcterms:modified>
</cp:coreProperties>
</file>