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96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2F1EC1C-4BFC-475D-91B7-E22B4A49E660}" type="datetimeFigureOut">
              <a:rPr lang="uk-UA" smtClean="0"/>
              <a:t>15.05.2014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2F1EC1C-4BFC-475D-91B7-E22B4A49E660}" type="datetimeFigureOut">
              <a:rPr lang="uk-UA" smtClean="0"/>
              <a:t>15.05.2014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2F1EC1C-4BFC-475D-91B7-E22B4A49E660}" type="datetimeFigureOut">
              <a:rPr lang="uk-UA" smtClean="0"/>
              <a:t>15.05.2014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2F1EC1C-4BFC-475D-91B7-E22B4A49E660}" type="datetimeFigureOut">
              <a:rPr lang="uk-UA" smtClean="0"/>
              <a:t>15.05.2014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2F1EC1C-4BFC-475D-91B7-E22B4A49E660}" type="datetimeFigureOut">
              <a:rPr lang="uk-UA" smtClean="0"/>
              <a:t>15.05.2014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2F1EC1C-4BFC-475D-91B7-E22B4A49E660}" type="datetimeFigureOut">
              <a:rPr lang="uk-UA" smtClean="0"/>
              <a:t>15.05.2014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AE7A6E6-DD6B-4C42-8058-27FA39848C55}"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1000">
              <a:srgbClr val="00B0F0">
                <a:alpha val="25000"/>
              </a:srgbClr>
            </a:gs>
            <a:gs pos="65000">
              <a:schemeClr val="bg1"/>
            </a:gs>
            <a:gs pos="100000">
              <a:srgbClr val="FFFF00">
                <a:alpha val="67000"/>
              </a:srgbClr>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1EC1C-4BFC-475D-91B7-E22B4A49E660}" type="datetimeFigureOut">
              <a:rPr lang="uk-UA" smtClean="0"/>
              <a:t>15.05.2014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7A6E6-DD6B-4C42-8058-27FA39848C55}"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http://img0.liveinternet.ru/images/attach/c/9/108/150/108150300_large_1_SRRRS_RRSRRyoS.png"/>
          <p:cNvPicPr>
            <a:picLocks noChangeAspect="1" noChangeArrowheads="1"/>
          </p:cNvPicPr>
          <p:nvPr/>
        </p:nvPicPr>
        <p:blipFill>
          <a:blip r:embed="rId2"/>
          <a:srcRect/>
          <a:stretch>
            <a:fillRect/>
          </a:stretch>
        </p:blipFill>
        <p:spPr bwMode="auto">
          <a:xfrm>
            <a:off x="-1" y="0"/>
            <a:ext cx="9144001" cy="6858000"/>
          </a:xfrm>
          <a:prstGeom prst="rect">
            <a:avLst/>
          </a:prstGeom>
          <a:noFill/>
        </p:spPr>
      </p:pic>
      <p:sp>
        <p:nvSpPr>
          <p:cNvPr id="2" name="Заголовок 1"/>
          <p:cNvSpPr>
            <a:spLocks noGrp="1"/>
          </p:cNvSpPr>
          <p:nvPr>
            <p:ph type="ctrTitle"/>
          </p:nvPr>
        </p:nvSpPr>
        <p:spPr>
          <a:xfrm>
            <a:off x="642910" y="1357298"/>
            <a:ext cx="7772400" cy="1470025"/>
          </a:xfrm>
        </p:spPr>
        <p:txBody>
          <a:bodyPr/>
          <a:lstStyle/>
          <a:p>
            <a:r>
              <a:rPr lang="uk-UA" b="1" dirty="0"/>
              <a:t>Василь </a:t>
            </a:r>
            <a:r>
              <a:rPr lang="uk-UA" b="1" dirty="0" smtClean="0"/>
              <a:t>Шкляр</a:t>
            </a:r>
            <a:endParaRPr lang="uk-UA" dirty="0"/>
          </a:p>
        </p:txBody>
      </p:sp>
      <p:sp>
        <p:nvSpPr>
          <p:cNvPr id="3" name="Подзаголовок 2"/>
          <p:cNvSpPr>
            <a:spLocks noGrp="1"/>
          </p:cNvSpPr>
          <p:nvPr>
            <p:ph type="subTitle" idx="1"/>
          </p:nvPr>
        </p:nvSpPr>
        <p:spPr>
          <a:xfrm>
            <a:off x="1357290" y="3571876"/>
            <a:ext cx="6400800" cy="1752600"/>
          </a:xfrm>
        </p:spPr>
        <p:txBody>
          <a:bodyPr/>
          <a:lstStyle/>
          <a:p>
            <a:r>
              <a:rPr lang="uk-UA" dirty="0" smtClean="0">
                <a:solidFill>
                  <a:schemeClr val="tx1"/>
                </a:solidFill>
              </a:rPr>
              <a:t>Виконала учениця 33-ї групи</a:t>
            </a:r>
          </a:p>
          <a:p>
            <a:r>
              <a:rPr lang="uk-UA" dirty="0" err="1" smtClean="0">
                <a:solidFill>
                  <a:schemeClr val="tx1"/>
                </a:solidFill>
              </a:rPr>
              <a:t>Кулішова</a:t>
            </a:r>
            <a:r>
              <a:rPr lang="uk-UA" dirty="0" smtClean="0">
                <a:solidFill>
                  <a:schemeClr val="tx1"/>
                </a:solidFill>
              </a:rPr>
              <a:t> Інна</a:t>
            </a:r>
            <a:endParaRPr lang="uk-UA"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14348" y="500042"/>
            <a:ext cx="7786742" cy="3600986"/>
          </a:xfrm>
          <a:prstGeom prst="rect">
            <a:avLst/>
          </a:prstGeom>
        </p:spPr>
        <p:txBody>
          <a:bodyPr wrap="square">
            <a:spAutoFit/>
          </a:bodyPr>
          <a:lstStyle/>
          <a:p>
            <a:pPr algn="ctr"/>
            <a:r>
              <a:rPr lang="uk-UA" sz="2400" b="1" dirty="0" smtClean="0"/>
              <a:t>Нагороди</a:t>
            </a:r>
          </a:p>
          <a:p>
            <a:endParaRPr lang="uk-UA" sz="2400" b="1" dirty="0" smtClean="0"/>
          </a:p>
          <a:p>
            <a:r>
              <a:rPr lang="uk-UA" dirty="0" smtClean="0"/>
              <a:t>1995— «Золоте перо», </a:t>
            </a:r>
          </a:p>
          <a:p>
            <a:r>
              <a:rPr lang="uk-UA" dirty="0" smtClean="0"/>
              <a:t>1999— «Золотий Бабай», за найкращий гостросюжетний роман (</a:t>
            </a:r>
            <a:r>
              <a:rPr lang="uk-UA" dirty="0" err="1" smtClean="0"/>
              <a:t>роман</a:t>
            </a:r>
            <a:r>
              <a:rPr lang="uk-UA" dirty="0" smtClean="0"/>
              <a:t> «Ключ»)</a:t>
            </a:r>
          </a:p>
          <a:p>
            <a:r>
              <a:rPr lang="uk-UA" dirty="0" smtClean="0"/>
              <a:t>2001— «Коронація слова», перша премія в номінації «Роман» — за роман «</a:t>
            </a:r>
            <a:r>
              <a:rPr lang="uk-UA" dirty="0" err="1" smtClean="0"/>
              <a:t>Елементал</a:t>
            </a:r>
            <a:r>
              <a:rPr lang="uk-UA" dirty="0" smtClean="0"/>
              <a:t>»</a:t>
            </a:r>
          </a:p>
          <a:p>
            <a:r>
              <a:rPr lang="uk-UA" dirty="0" smtClean="0"/>
              <a:t>2003— «Спіраль століть», міжнародна премія в жанрі фантастики у номінації "За найкращу україномовну фантастику (</a:t>
            </a:r>
            <a:r>
              <a:rPr lang="uk-UA" dirty="0" err="1" smtClean="0"/>
              <a:t>КиївКон</a:t>
            </a:r>
            <a:r>
              <a:rPr lang="uk-UA" dirty="0" smtClean="0"/>
              <a:t>-2003, роман «Ключ»)</a:t>
            </a:r>
          </a:p>
          <a:p>
            <a:r>
              <a:rPr lang="uk-UA" dirty="0" smtClean="0"/>
              <a:t>2011 — Національна премія України імені Тараса Шевченка, за роман «</a:t>
            </a:r>
            <a:r>
              <a:rPr lang="uk-UA" dirty="0" err="1" smtClean="0"/>
              <a:t>Залишенець</a:t>
            </a:r>
            <a:r>
              <a:rPr lang="uk-UA" dirty="0" smtClean="0"/>
              <a:t>. Чорний ворон» (Комітет з Національної премії України ім. Т.Шевченка визначив її лауреатом В.Шкляра в середині лютого).</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229600" cy="1143000"/>
          </a:xfrm>
        </p:spPr>
        <p:txBody>
          <a:bodyPr>
            <a:normAutofit fontScale="90000"/>
          </a:bodyPr>
          <a:lstStyle/>
          <a:p>
            <a:r>
              <a:rPr lang="uk-UA" sz="3600" dirty="0"/>
              <a:t>Роман </a:t>
            </a:r>
            <a:r>
              <a:rPr lang="uk-UA" sz="3600" dirty="0" err="1"/>
              <a:t>„Залишенець</a:t>
            </a:r>
            <a:r>
              <a:rPr lang="uk-UA" sz="3600" dirty="0"/>
              <a:t>. Чорний </a:t>
            </a:r>
            <a:r>
              <a:rPr lang="uk-UA" sz="3600" dirty="0" err="1"/>
              <a:t>ворон“</a:t>
            </a:r>
            <a:r>
              <a:rPr lang="uk-UA" dirty="0"/>
              <a:t/>
            </a:r>
            <a:br>
              <a:rPr lang="uk-UA" dirty="0"/>
            </a:br>
            <a:endParaRPr lang="uk-UA" dirty="0"/>
          </a:p>
        </p:txBody>
      </p:sp>
      <p:sp>
        <p:nvSpPr>
          <p:cNvPr id="4" name="Прямоугольник 3"/>
          <p:cNvSpPr/>
          <p:nvPr/>
        </p:nvSpPr>
        <p:spPr>
          <a:xfrm>
            <a:off x="357158" y="1142984"/>
            <a:ext cx="8501122" cy="1754326"/>
          </a:xfrm>
          <a:prstGeom prst="rect">
            <a:avLst/>
          </a:prstGeom>
        </p:spPr>
        <p:txBody>
          <a:bodyPr wrap="square">
            <a:spAutoFit/>
          </a:bodyPr>
          <a:lstStyle/>
          <a:p>
            <a:r>
              <a:rPr lang="uk-UA" dirty="0" smtClean="0"/>
              <a:t>Особливий резонанс викликав роман Шкляра </a:t>
            </a:r>
            <a:r>
              <a:rPr lang="uk-UA" dirty="0" err="1" smtClean="0"/>
              <a:t>„Чорний</a:t>
            </a:r>
            <a:r>
              <a:rPr lang="uk-UA" dirty="0" smtClean="0"/>
              <a:t> </a:t>
            </a:r>
            <a:r>
              <a:rPr lang="uk-UA" dirty="0" err="1" smtClean="0"/>
              <a:t>ворон“</a:t>
            </a:r>
            <a:r>
              <a:rPr lang="uk-UA" dirty="0" smtClean="0"/>
              <a:t>. Він вийшов наприкінці 2009 року у видавництві </a:t>
            </a:r>
            <a:r>
              <a:rPr lang="uk-UA" dirty="0" err="1" smtClean="0"/>
              <a:t>„Ярославів</a:t>
            </a:r>
            <a:r>
              <a:rPr lang="uk-UA" dirty="0" smtClean="0"/>
              <a:t> </a:t>
            </a:r>
            <a:r>
              <a:rPr lang="uk-UA" dirty="0" err="1" smtClean="0"/>
              <a:t>Вал“</a:t>
            </a:r>
            <a:r>
              <a:rPr lang="uk-UA" dirty="0" smtClean="0"/>
              <a:t> (Київ) і майже одночасно (під назвою </a:t>
            </a:r>
            <a:r>
              <a:rPr lang="uk-UA" dirty="0" err="1" smtClean="0"/>
              <a:t>„Залишенець“</a:t>
            </a:r>
            <a:r>
              <a:rPr lang="uk-UA" dirty="0" smtClean="0"/>
              <a:t>) — у видавництві </a:t>
            </a:r>
            <a:r>
              <a:rPr lang="uk-UA" dirty="0" err="1" smtClean="0"/>
              <a:t>„Клуб</a:t>
            </a:r>
            <a:r>
              <a:rPr lang="uk-UA" dirty="0" smtClean="0"/>
              <a:t> сімейного </a:t>
            </a:r>
            <a:r>
              <a:rPr lang="uk-UA" dirty="0" err="1" smtClean="0"/>
              <a:t>дозвілля“</a:t>
            </a:r>
            <a:r>
              <a:rPr lang="uk-UA" dirty="0" smtClean="0"/>
              <a:t> (Харків). В основу покладено історичні документи, зокрема, з розсекречених архівів КДБ.</a:t>
            </a:r>
          </a:p>
          <a:p>
            <a:r>
              <a:rPr lang="uk-UA" dirty="0" smtClean="0"/>
              <a:t> Робота над романом тривала майже 13 років</a:t>
            </a:r>
          </a:p>
          <a:p>
            <a:endParaRPr lang="uk-UA" dirty="0"/>
          </a:p>
        </p:txBody>
      </p:sp>
      <p:sp>
        <p:nvSpPr>
          <p:cNvPr id="6" name="Прямоугольник 5"/>
          <p:cNvSpPr/>
          <p:nvPr/>
        </p:nvSpPr>
        <p:spPr>
          <a:xfrm>
            <a:off x="428596" y="2714620"/>
            <a:ext cx="7929618" cy="646331"/>
          </a:xfrm>
          <a:prstGeom prst="rect">
            <a:avLst/>
          </a:prstGeom>
        </p:spPr>
        <p:txBody>
          <a:bodyPr wrap="square">
            <a:spAutoFit/>
          </a:bodyPr>
          <a:lstStyle/>
          <a:p>
            <a:r>
              <a:rPr lang="uk-UA" dirty="0" smtClean="0"/>
              <a:t>Роман відтворює одну із сторінок української історії — боротьбу українських повстанців проти радянської влади у 1920-х роках. </a:t>
            </a:r>
            <a:endParaRPr lang="uk-UA" dirty="0"/>
          </a:p>
        </p:txBody>
      </p:sp>
      <p:pic>
        <p:nvPicPr>
          <p:cNvPr id="25602" name="Picture 2" descr="http://texty.org.ua/mod/file/thumbnail.php?file_guid=27488&amp;size=large"/>
          <p:cNvPicPr>
            <a:picLocks noChangeAspect="1" noChangeArrowheads="1"/>
          </p:cNvPicPr>
          <p:nvPr/>
        </p:nvPicPr>
        <p:blipFill>
          <a:blip r:embed="rId2"/>
          <a:srcRect/>
          <a:stretch>
            <a:fillRect/>
          </a:stretch>
        </p:blipFill>
        <p:spPr bwMode="auto">
          <a:xfrm>
            <a:off x="7249925" y="3500438"/>
            <a:ext cx="1894075" cy="3000396"/>
          </a:xfrm>
          <a:prstGeom prst="rect">
            <a:avLst/>
          </a:prstGeom>
          <a:noFill/>
        </p:spPr>
      </p:pic>
      <p:pic>
        <p:nvPicPr>
          <p:cNvPr id="25604" name="Picture 4" descr="http://litakcent.com/wp-content/uploads/2009/11/17-187x300.jpg"/>
          <p:cNvPicPr>
            <a:picLocks noChangeAspect="1" noChangeArrowheads="1"/>
          </p:cNvPicPr>
          <p:nvPr/>
        </p:nvPicPr>
        <p:blipFill>
          <a:blip r:embed="rId3"/>
          <a:srcRect/>
          <a:stretch>
            <a:fillRect/>
          </a:stretch>
        </p:blipFill>
        <p:spPr bwMode="auto">
          <a:xfrm>
            <a:off x="5500694" y="3500438"/>
            <a:ext cx="1870247" cy="3000396"/>
          </a:xfrm>
          <a:prstGeom prst="rect">
            <a:avLst/>
          </a:prstGeom>
          <a:noFill/>
        </p:spPr>
      </p:pic>
      <p:sp>
        <p:nvSpPr>
          <p:cNvPr id="9" name="Прямоугольник 8"/>
          <p:cNvSpPr/>
          <p:nvPr/>
        </p:nvSpPr>
        <p:spPr>
          <a:xfrm>
            <a:off x="428596" y="3857628"/>
            <a:ext cx="4929222" cy="2031325"/>
          </a:xfrm>
          <a:prstGeom prst="rect">
            <a:avLst/>
          </a:prstGeom>
        </p:spPr>
        <p:txBody>
          <a:bodyPr wrap="square">
            <a:spAutoFit/>
          </a:bodyPr>
          <a:lstStyle/>
          <a:p>
            <a:r>
              <a:rPr lang="ru-RU" dirty="0" err="1"/>
              <a:t>Збулося</a:t>
            </a:r>
            <a:r>
              <a:rPr lang="ru-RU" dirty="0"/>
              <a:t> Тарасове </a:t>
            </a:r>
            <a:r>
              <a:rPr lang="ru-RU" dirty="0" err="1"/>
              <a:t>пророцтво</a:t>
            </a:r>
            <a:r>
              <a:rPr lang="ru-RU" dirty="0"/>
              <a:t>: </a:t>
            </a:r>
            <a:r>
              <a:rPr lang="ru-RU" dirty="0" err="1"/>
              <a:t>повіяв</a:t>
            </a:r>
            <a:r>
              <a:rPr lang="ru-RU" dirty="0"/>
              <a:t> </a:t>
            </a:r>
            <a:r>
              <a:rPr lang="ru-RU" dirty="0" err="1"/>
              <a:t>новий</a:t>
            </a:r>
            <a:r>
              <a:rPr lang="ru-RU" dirty="0"/>
              <a:t> </a:t>
            </a:r>
            <a:r>
              <a:rPr lang="ru-RU" dirty="0" err="1"/>
              <a:t>вогонь</a:t>
            </a:r>
            <a:r>
              <a:rPr lang="ru-RU" dirty="0"/>
              <a:t> </a:t>
            </a:r>
            <a:r>
              <a:rPr lang="ru-RU" dirty="0" err="1"/>
              <a:t>із</a:t>
            </a:r>
            <a:r>
              <a:rPr lang="ru-RU" dirty="0"/>
              <a:t> Холодного Яру, </a:t>
            </a:r>
            <a:r>
              <a:rPr lang="ru-RU" dirty="0" err="1"/>
              <a:t>і</a:t>
            </a:r>
            <a:r>
              <a:rPr lang="ru-RU" dirty="0"/>
              <a:t> </a:t>
            </a:r>
            <a:r>
              <a:rPr lang="ru-RU" dirty="0" err="1"/>
              <a:t>лицарі</a:t>
            </a:r>
            <a:r>
              <a:rPr lang="ru-RU" dirty="0"/>
              <a:t> </a:t>
            </a:r>
            <a:r>
              <a:rPr lang="ru-RU" dirty="0" err="1"/>
              <a:t>лісу</a:t>
            </a:r>
            <a:r>
              <a:rPr lang="ru-RU" dirty="0"/>
              <a:t> освятили </a:t>
            </a:r>
            <a:r>
              <a:rPr lang="ru-RU" dirty="0" err="1"/>
              <a:t>зброю</a:t>
            </a:r>
            <a:r>
              <a:rPr lang="ru-RU" dirty="0"/>
              <a:t> на </a:t>
            </a:r>
            <a:r>
              <a:rPr lang="ru-RU" dirty="0" err="1"/>
              <a:t>московського</a:t>
            </a:r>
            <a:r>
              <a:rPr lang="ru-RU" dirty="0"/>
              <a:t> ката. </a:t>
            </a:r>
            <a:r>
              <a:rPr lang="ru-RU" dirty="0" err="1"/>
              <a:t>Найзапекліші</a:t>
            </a:r>
            <a:r>
              <a:rPr lang="ru-RU" dirty="0"/>
              <a:t> </a:t>
            </a:r>
            <a:r>
              <a:rPr lang="ru-RU" dirty="0" err="1"/>
              <a:t>з</a:t>
            </a:r>
            <a:r>
              <a:rPr lang="ru-RU" dirty="0"/>
              <a:t> них — </a:t>
            </a:r>
            <a:r>
              <a:rPr lang="ru-RU" dirty="0" err="1"/>
              <a:t>залишенці</a:t>
            </a:r>
            <a:r>
              <a:rPr lang="ru-RU" dirty="0"/>
              <a:t> — </a:t>
            </a:r>
            <a:r>
              <a:rPr lang="ru-RU" dirty="0" err="1"/>
              <a:t>продовжили</a:t>
            </a:r>
            <a:r>
              <a:rPr lang="ru-RU" dirty="0"/>
              <a:t> </a:t>
            </a:r>
            <a:r>
              <a:rPr lang="ru-RU" dirty="0" err="1"/>
              <a:t>боротьбу</a:t>
            </a:r>
            <a:r>
              <a:rPr lang="ru-RU" dirty="0"/>
              <a:t> </a:t>
            </a:r>
            <a:r>
              <a:rPr lang="ru-RU" dirty="0" err="1"/>
              <a:t>навіть</a:t>
            </a:r>
            <a:r>
              <a:rPr lang="ru-RU" dirty="0"/>
              <a:t> </a:t>
            </a:r>
            <a:r>
              <a:rPr lang="ru-RU" dirty="0" err="1"/>
              <a:t>тоді</a:t>
            </a:r>
            <a:r>
              <a:rPr lang="ru-RU" dirty="0"/>
              <a:t>, коли в </a:t>
            </a:r>
            <a:r>
              <a:rPr lang="ru-RU" dirty="0" err="1"/>
              <a:t>Україні</a:t>
            </a:r>
            <a:r>
              <a:rPr lang="ru-RU" dirty="0"/>
              <a:t> </a:t>
            </a:r>
            <a:r>
              <a:rPr lang="ru-RU" dirty="0" err="1"/>
              <a:t>утвердилася</a:t>
            </a:r>
            <a:r>
              <a:rPr lang="ru-RU" dirty="0"/>
              <a:t> диктатура </a:t>
            </a:r>
            <a:r>
              <a:rPr lang="ru-RU" dirty="0" err="1"/>
              <a:t>чужинців</a:t>
            </a:r>
            <a:r>
              <a:rPr lang="ru-RU" dirty="0"/>
              <a:t> </a:t>
            </a:r>
            <a:r>
              <a:rPr lang="ru-RU" dirty="0" err="1"/>
              <a:t>і</a:t>
            </a:r>
            <a:r>
              <a:rPr lang="ru-RU" dirty="0"/>
              <a:t> не </a:t>
            </a:r>
            <a:r>
              <a:rPr lang="ru-RU" dirty="0" err="1"/>
              <a:t>було</a:t>
            </a:r>
            <a:r>
              <a:rPr lang="ru-RU" dirty="0"/>
              <a:t> </a:t>
            </a:r>
            <a:r>
              <a:rPr lang="ru-RU" dirty="0" err="1"/>
              <a:t>вже</a:t>
            </a:r>
            <a:r>
              <a:rPr lang="ru-RU" dirty="0"/>
              <a:t> </a:t>
            </a:r>
            <a:r>
              <a:rPr lang="ru-RU" dirty="0" err="1"/>
              <a:t>надії</a:t>
            </a:r>
            <a:r>
              <a:rPr lang="ru-RU" dirty="0"/>
              <a:t> на </a:t>
            </a:r>
            <a:r>
              <a:rPr lang="ru-RU" dirty="0" err="1"/>
              <a:t>визволення</a:t>
            </a:r>
            <a:r>
              <a:rPr lang="ru-RU" dirty="0"/>
              <a:t>. Таким </a:t>
            </a:r>
            <a:r>
              <a:rPr lang="ru-RU" dirty="0" err="1"/>
              <a:t>був</a:t>
            </a:r>
            <a:r>
              <a:rPr lang="ru-RU" dirty="0"/>
              <a:t> </a:t>
            </a:r>
            <a:r>
              <a:rPr lang="ru-RU" dirty="0" err="1"/>
              <a:t>загін</a:t>
            </a:r>
            <a:r>
              <a:rPr lang="ru-RU" dirty="0"/>
              <a:t> </a:t>
            </a:r>
            <a:r>
              <a:rPr lang="ru-RU" dirty="0" err="1"/>
              <a:t>отамана</a:t>
            </a:r>
            <a:r>
              <a:rPr lang="ru-RU" dirty="0"/>
              <a:t> </a:t>
            </a:r>
            <a:r>
              <a:rPr lang="ru-RU"/>
              <a:t>Чорного </a:t>
            </a:r>
            <a:r>
              <a:rPr lang="ru-RU" smtClean="0"/>
              <a:t>Ворона.</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57224" y="1142984"/>
            <a:ext cx="7715304" cy="2308324"/>
          </a:xfrm>
          <a:prstGeom prst="rect">
            <a:avLst/>
          </a:prstGeom>
        </p:spPr>
        <p:txBody>
          <a:bodyPr wrap="square">
            <a:spAutoFit/>
          </a:bodyPr>
          <a:lstStyle/>
          <a:p>
            <a:pPr fontAlgn="t"/>
            <a:r>
              <a:rPr lang="ru-RU" i="1" dirty="0" smtClean="0"/>
              <a:t>«</a:t>
            </a:r>
            <a:r>
              <a:rPr lang="ru-RU" i="1" dirty="0" err="1" smtClean="0"/>
              <a:t>Власне</a:t>
            </a:r>
            <a:r>
              <a:rPr lang="ru-RU" i="1" dirty="0" smtClean="0"/>
              <a:t> </a:t>
            </a:r>
            <a:r>
              <a:rPr lang="ru-RU" i="1" dirty="0" err="1"/>
              <a:t>праця</a:t>
            </a:r>
            <a:r>
              <a:rPr lang="ru-RU" i="1" dirty="0"/>
              <a:t> над романом </a:t>
            </a:r>
            <a:r>
              <a:rPr lang="ru-RU" i="1" dirty="0" err="1"/>
              <a:t>тривала</a:t>
            </a:r>
            <a:r>
              <a:rPr lang="ru-RU" i="1" dirty="0"/>
              <a:t> 13 </a:t>
            </a:r>
            <a:r>
              <a:rPr lang="ru-RU" i="1" dirty="0" err="1"/>
              <a:t>років</a:t>
            </a:r>
            <a:r>
              <a:rPr lang="ru-RU" i="1" dirty="0"/>
              <a:t> </a:t>
            </a:r>
            <a:r>
              <a:rPr lang="ru-RU" i="1" dirty="0" err="1"/>
              <a:t>саме</a:t>
            </a:r>
            <a:r>
              <a:rPr lang="ru-RU" i="1" dirty="0"/>
              <a:t> тому, </a:t>
            </a:r>
            <a:r>
              <a:rPr lang="ru-RU" i="1" dirty="0" err="1"/>
              <a:t>що</a:t>
            </a:r>
            <a:r>
              <a:rPr lang="ru-RU" i="1" dirty="0"/>
              <a:t> я </a:t>
            </a:r>
            <a:r>
              <a:rPr lang="ru-RU" i="1" dirty="0" err="1"/>
              <a:t>мусив</a:t>
            </a:r>
            <a:r>
              <a:rPr lang="ru-RU" i="1" dirty="0"/>
              <a:t> </a:t>
            </a:r>
            <a:r>
              <a:rPr lang="ru-RU" i="1" dirty="0" err="1"/>
              <a:t>вивчити</a:t>
            </a:r>
            <a:r>
              <a:rPr lang="ru-RU" i="1" dirty="0"/>
              <a:t> весь </a:t>
            </a:r>
            <a:r>
              <a:rPr lang="ru-RU" i="1" dirty="0" err="1"/>
              <a:t>масив</a:t>
            </a:r>
            <a:r>
              <a:rPr lang="ru-RU" i="1" dirty="0"/>
              <a:t> мемуарного </a:t>
            </a:r>
            <a:r>
              <a:rPr lang="ru-RU" i="1" dirty="0" err="1"/>
              <a:t>і</a:t>
            </a:r>
            <a:r>
              <a:rPr lang="ru-RU" i="1" dirty="0"/>
              <a:t> документального </a:t>
            </a:r>
            <a:r>
              <a:rPr lang="ru-RU" i="1" dirty="0" err="1"/>
              <a:t>матеріалу</a:t>
            </a:r>
            <a:r>
              <a:rPr lang="ru-RU" i="1" dirty="0"/>
              <a:t>, </a:t>
            </a:r>
            <a:r>
              <a:rPr lang="ru-RU" i="1" dirty="0" err="1"/>
              <a:t>що</a:t>
            </a:r>
            <a:r>
              <a:rPr lang="ru-RU" i="1" dirty="0"/>
              <a:t> </a:t>
            </a:r>
            <a:r>
              <a:rPr lang="ru-RU" i="1" dirty="0" err="1"/>
              <a:t>стосувався</a:t>
            </a:r>
            <a:r>
              <a:rPr lang="ru-RU" i="1" dirty="0"/>
              <a:t> </a:t>
            </a:r>
            <a:r>
              <a:rPr lang="ru-RU" i="1" dirty="0" err="1"/>
              <a:t>тієї</a:t>
            </a:r>
            <a:r>
              <a:rPr lang="ru-RU" i="1" dirty="0"/>
              <a:t> </a:t>
            </a:r>
            <a:r>
              <a:rPr lang="ru-RU" i="1" dirty="0" err="1"/>
              <a:t>епохи</a:t>
            </a:r>
            <a:r>
              <a:rPr lang="ru-RU" i="1" dirty="0"/>
              <a:t>. Коли </a:t>
            </a:r>
            <a:r>
              <a:rPr lang="ru-RU" i="1" dirty="0" err="1"/>
              <a:t>вже</a:t>
            </a:r>
            <a:r>
              <a:rPr lang="ru-RU" i="1" dirty="0"/>
              <a:t> </a:t>
            </a:r>
            <a:r>
              <a:rPr lang="ru-RU" i="1" dirty="0" err="1"/>
              <a:t>здавалося</a:t>
            </a:r>
            <a:r>
              <a:rPr lang="ru-RU" i="1" dirty="0"/>
              <a:t>, </a:t>
            </a:r>
            <a:r>
              <a:rPr lang="ru-RU" i="1" dirty="0" err="1"/>
              <a:t>що</a:t>
            </a:r>
            <a:r>
              <a:rPr lang="ru-RU" i="1" dirty="0"/>
              <a:t> я </a:t>
            </a:r>
            <a:r>
              <a:rPr lang="ru-RU" i="1" dirty="0" err="1"/>
              <a:t>готовий</a:t>
            </a:r>
            <a:r>
              <a:rPr lang="ru-RU" i="1" dirty="0"/>
              <a:t> до </a:t>
            </a:r>
            <a:r>
              <a:rPr lang="ru-RU" i="1" dirty="0" err="1"/>
              <a:t>написання</a:t>
            </a:r>
            <a:r>
              <a:rPr lang="ru-RU" i="1" dirty="0"/>
              <a:t> роману, </a:t>
            </a:r>
            <a:r>
              <a:rPr lang="ru-RU" i="1" dirty="0" err="1"/>
              <a:t>раптом</a:t>
            </a:r>
            <a:r>
              <a:rPr lang="ru-RU" i="1" dirty="0"/>
              <a:t> </a:t>
            </a:r>
            <a:r>
              <a:rPr lang="ru-RU" i="1" dirty="0" err="1"/>
              <a:t>відкривалася</a:t>
            </a:r>
            <a:r>
              <a:rPr lang="ru-RU" i="1" dirty="0"/>
              <a:t> нова </a:t>
            </a:r>
            <a:r>
              <a:rPr lang="ru-RU" i="1" dirty="0" err="1"/>
              <a:t>сторінка</a:t>
            </a:r>
            <a:r>
              <a:rPr lang="ru-RU" i="1" dirty="0"/>
              <a:t> </a:t>
            </a:r>
            <a:r>
              <a:rPr lang="ru-RU" i="1" dirty="0" err="1"/>
              <a:t>Повстанського</a:t>
            </a:r>
            <a:r>
              <a:rPr lang="ru-RU" i="1" dirty="0"/>
              <a:t> </a:t>
            </a:r>
            <a:r>
              <a:rPr lang="ru-RU" i="1" dirty="0" err="1"/>
              <a:t>руху</a:t>
            </a:r>
            <a:r>
              <a:rPr lang="ru-RU" i="1" dirty="0"/>
              <a:t>. </a:t>
            </a:r>
            <a:r>
              <a:rPr lang="ru-RU" i="1" dirty="0" err="1"/>
              <a:t>Тобто</a:t>
            </a:r>
            <a:r>
              <a:rPr lang="ru-RU" i="1" dirty="0"/>
              <a:t> </a:t>
            </a:r>
            <a:r>
              <a:rPr lang="ru-RU" i="1" dirty="0" err="1"/>
              <a:t>це</a:t>
            </a:r>
            <a:r>
              <a:rPr lang="ru-RU" i="1" dirty="0"/>
              <a:t> не </a:t>
            </a:r>
            <a:r>
              <a:rPr lang="ru-RU" i="1" dirty="0" err="1"/>
              <a:t>означає</a:t>
            </a:r>
            <a:r>
              <a:rPr lang="ru-RU" i="1" dirty="0"/>
              <a:t>, </a:t>
            </a:r>
            <a:r>
              <a:rPr lang="ru-RU" i="1" dirty="0" err="1"/>
              <a:t>що</a:t>
            </a:r>
            <a:r>
              <a:rPr lang="ru-RU" i="1" dirty="0"/>
              <a:t> я </a:t>
            </a:r>
            <a:r>
              <a:rPr lang="ru-RU" i="1" dirty="0" err="1"/>
              <a:t>сидів</a:t>
            </a:r>
            <a:r>
              <a:rPr lang="ru-RU" i="1" dirty="0"/>
              <a:t> 13 </a:t>
            </a:r>
            <a:r>
              <a:rPr lang="ru-RU" i="1" dirty="0" err="1"/>
              <a:t>років</a:t>
            </a:r>
            <a:r>
              <a:rPr lang="ru-RU" i="1" dirty="0"/>
              <a:t> за столом </a:t>
            </a:r>
            <a:r>
              <a:rPr lang="ru-RU" i="1" dirty="0" err="1"/>
              <a:t>і</a:t>
            </a:r>
            <a:r>
              <a:rPr lang="ru-RU" i="1" dirty="0"/>
              <a:t> писав роман. </a:t>
            </a:r>
            <a:r>
              <a:rPr lang="ru-RU" i="1" dirty="0" err="1"/>
              <a:t>Ні</a:t>
            </a:r>
            <a:r>
              <a:rPr lang="ru-RU" i="1" dirty="0"/>
              <a:t>, </a:t>
            </a:r>
            <a:r>
              <a:rPr lang="ru-RU" i="1" dirty="0" err="1"/>
              <a:t>цей</a:t>
            </a:r>
            <a:r>
              <a:rPr lang="ru-RU" i="1" dirty="0"/>
              <a:t> час </a:t>
            </a:r>
            <a:r>
              <a:rPr lang="ru-RU" i="1" dirty="0" err="1"/>
              <a:t>мені</a:t>
            </a:r>
            <a:r>
              <a:rPr lang="ru-RU" i="1" dirty="0"/>
              <a:t> </a:t>
            </a:r>
            <a:r>
              <a:rPr lang="ru-RU" i="1" dirty="0" err="1"/>
              <a:t>потрібен</a:t>
            </a:r>
            <a:r>
              <a:rPr lang="ru-RU" i="1" dirty="0"/>
              <a:t> </a:t>
            </a:r>
            <a:r>
              <a:rPr lang="ru-RU" i="1" dirty="0" err="1"/>
              <a:t>був</a:t>
            </a:r>
            <a:r>
              <a:rPr lang="ru-RU" i="1" dirty="0"/>
              <a:t> для </a:t>
            </a:r>
            <a:r>
              <a:rPr lang="ru-RU" i="1" dirty="0" err="1"/>
              <a:t>акумулювання</a:t>
            </a:r>
            <a:r>
              <a:rPr lang="ru-RU" i="1" dirty="0"/>
              <a:t> в </a:t>
            </a:r>
            <a:r>
              <a:rPr lang="ru-RU" i="1" dirty="0" err="1"/>
              <a:t>собі</a:t>
            </a:r>
            <a:r>
              <a:rPr lang="ru-RU" i="1" dirty="0"/>
              <a:t> </a:t>
            </a:r>
            <a:r>
              <a:rPr lang="ru-RU" i="1" dirty="0" err="1"/>
              <a:t>духовних</a:t>
            </a:r>
            <a:r>
              <a:rPr lang="ru-RU" i="1" dirty="0"/>
              <a:t> та </a:t>
            </a:r>
            <a:r>
              <a:rPr lang="ru-RU" i="1" dirty="0" err="1"/>
              <a:t>інтелектуальних</a:t>
            </a:r>
            <a:r>
              <a:rPr lang="ru-RU" i="1" dirty="0"/>
              <a:t> сил.</a:t>
            </a:r>
          </a:p>
          <a:p>
            <a:pPr fontAlgn="t"/>
            <a:r>
              <a:rPr lang="ru-RU" i="1" dirty="0"/>
              <a:t>А </a:t>
            </a:r>
            <a:r>
              <a:rPr lang="ru-RU" i="1" dirty="0" err="1"/>
              <a:t>залишити</a:t>
            </a:r>
            <a:r>
              <a:rPr lang="ru-RU" i="1" dirty="0"/>
              <a:t> "Чорного Ворона" на </a:t>
            </a:r>
            <a:r>
              <a:rPr lang="ru-RU" i="1" dirty="0" err="1"/>
              <a:t>півдорозі</a:t>
            </a:r>
            <a:r>
              <a:rPr lang="ru-RU" i="1" dirty="0"/>
              <a:t> я не </a:t>
            </a:r>
            <a:r>
              <a:rPr lang="ru-RU" i="1" dirty="0" err="1"/>
              <a:t>міг</a:t>
            </a:r>
            <a:r>
              <a:rPr lang="ru-RU" i="1" dirty="0"/>
              <a:t>, </a:t>
            </a:r>
            <a:r>
              <a:rPr lang="ru-RU" i="1" dirty="0" err="1"/>
              <a:t>бо</a:t>
            </a:r>
            <a:r>
              <a:rPr lang="ru-RU" i="1" dirty="0"/>
              <a:t> </a:t>
            </a:r>
            <a:r>
              <a:rPr lang="ru-RU" i="1" dirty="0" err="1"/>
              <a:t>від</a:t>
            </a:r>
            <a:r>
              <a:rPr lang="ru-RU" i="1" dirty="0"/>
              <a:t> самого початку сказав, </a:t>
            </a:r>
            <a:r>
              <a:rPr lang="ru-RU" i="1" dirty="0" err="1"/>
              <a:t>що</a:t>
            </a:r>
            <a:r>
              <a:rPr lang="ru-RU" i="1" dirty="0"/>
              <a:t> </a:t>
            </a:r>
            <a:r>
              <a:rPr lang="ru-RU" i="1" dirty="0" err="1"/>
              <a:t>це</a:t>
            </a:r>
            <a:r>
              <a:rPr lang="ru-RU" i="1" dirty="0"/>
              <a:t> буде книга </a:t>
            </a:r>
            <a:r>
              <a:rPr lang="ru-RU" i="1" dirty="0" err="1"/>
              <a:t>мого</a:t>
            </a:r>
            <a:r>
              <a:rPr lang="ru-RU" i="1" dirty="0"/>
              <a:t> </a:t>
            </a:r>
            <a:r>
              <a:rPr lang="ru-RU" i="1" dirty="0" err="1"/>
              <a:t>життя</a:t>
            </a:r>
            <a:r>
              <a:rPr lang="ru-RU" i="1" dirty="0" smtClean="0"/>
              <a:t>.»</a:t>
            </a:r>
            <a:endParaRPr lang="ru-RU"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28596" y="3429000"/>
            <a:ext cx="8072494" cy="646331"/>
          </a:xfrm>
          <a:prstGeom prst="rect">
            <a:avLst/>
          </a:prstGeom>
        </p:spPr>
        <p:txBody>
          <a:bodyPr wrap="square">
            <a:spAutoFit/>
          </a:bodyPr>
          <a:lstStyle/>
          <a:p>
            <a:r>
              <a:rPr lang="uk-UA" dirty="0" smtClean="0"/>
              <a:t>Після цього Гофман заявив, що його не цікавить екранізація цього роману, бо він, на його думку, є ксенофобським і антиросійським.</a:t>
            </a:r>
            <a:endParaRPr lang="uk-UA" dirty="0"/>
          </a:p>
        </p:txBody>
      </p:sp>
      <p:sp>
        <p:nvSpPr>
          <p:cNvPr id="6" name="Прямоугольник 5"/>
          <p:cNvSpPr/>
          <p:nvPr/>
        </p:nvSpPr>
        <p:spPr>
          <a:xfrm>
            <a:off x="500034" y="428604"/>
            <a:ext cx="4572000" cy="1200329"/>
          </a:xfrm>
          <a:prstGeom prst="rect">
            <a:avLst/>
          </a:prstGeom>
        </p:spPr>
        <p:txBody>
          <a:bodyPr>
            <a:spAutoFit/>
          </a:bodyPr>
          <a:lstStyle/>
          <a:p>
            <a:r>
              <a:rPr lang="uk-UA" dirty="0" smtClean="0"/>
              <a:t>З ініціативи Юрія Андруховича, в Україні та діаспорі триває збір коштів на екранізацію роману «</a:t>
            </a:r>
            <a:r>
              <a:rPr lang="uk-UA" dirty="0" err="1" smtClean="0"/>
              <a:t>Залишенець</a:t>
            </a:r>
            <a:r>
              <a:rPr lang="uk-UA" dirty="0" smtClean="0"/>
              <a:t>. Чорний ворон»</a:t>
            </a:r>
            <a:endParaRPr lang="uk-UA" dirty="0"/>
          </a:p>
        </p:txBody>
      </p:sp>
      <p:pic>
        <p:nvPicPr>
          <p:cNvPr id="7" name="Picture 2" descr="Yuri Andruchovych in Lviv.jpg"/>
          <p:cNvPicPr>
            <a:picLocks noChangeAspect="1" noChangeArrowheads="1"/>
          </p:cNvPicPr>
          <p:nvPr/>
        </p:nvPicPr>
        <p:blipFill>
          <a:blip r:embed="rId2"/>
          <a:srcRect/>
          <a:stretch>
            <a:fillRect/>
          </a:stretch>
        </p:blipFill>
        <p:spPr bwMode="auto">
          <a:xfrm>
            <a:off x="6286512" y="285728"/>
            <a:ext cx="2071702" cy="2643206"/>
          </a:xfrm>
          <a:prstGeom prst="rect">
            <a:avLst/>
          </a:prstGeom>
          <a:noFill/>
        </p:spPr>
      </p:pic>
      <p:sp>
        <p:nvSpPr>
          <p:cNvPr id="8" name="Прямоугольник 7"/>
          <p:cNvSpPr/>
          <p:nvPr/>
        </p:nvSpPr>
        <p:spPr>
          <a:xfrm>
            <a:off x="6286512" y="3000372"/>
            <a:ext cx="1967270" cy="369332"/>
          </a:xfrm>
          <a:prstGeom prst="rect">
            <a:avLst/>
          </a:prstGeom>
        </p:spPr>
        <p:txBody>
          <a:bodyPr wrap="none">
            <a:spAutoFit/>
          </a:bodyPr>
          <a:lstStyle/>
          <a:p>
            <a:r>
              <a:rPr lang="uk-UA" b="1" dirty="0" smtClean="0"/>
              <a:t>Юрій Андрухович</a:t>
            </a:r>
            <a:endParaRPr lang="uk-UA" dirty="0"/>
          </a:p>
        </p:txBody>
      </p:sp>
      <p:sp>
        <p:nvSpPr>
          <p:cNvPr id="9" name="Прямоугольник 8"/>
          <p:cNvSpPr/>
          <p:nvPr/>
        </p:nvSpPr>
        <p:spPr>
          <a:xfrm>
            <a:off x="428596" y="2428868"/>
            <a:ext cx="4929222" cy="923330"/>
          </a:xfrm>
          <a:prstGeom prst="rect">
            <a:avLst/>
          </a:prstGeom>
        </p:spPr>
        <p:txBody>
          <a:bodyPr wrap="square">
            <a:spAutoFit/>
          </a:bodyPr>
          <a:lstStyle/>
          <a:p>
            <a:r>
              <a:rPr lang="uk-UA" dirty="0" smtClean="0"/>
              <a:t>В 2011 році Василь Шкляр заявляв, що вдало екранізувати «Чорного ворона» могли б </a:t>
            </a:r>
            <a:r>
              <a:rPr lang="uk-UA" dirty="0" err="1" smtClean="0"/>
              <a:t>Єжи</a:t>
            </a:r>
            <a:r>
              <a:rPr lang="uk-UA" dirty="0" smtClean="0"/>
              <a:t> Гофман або </a:t>
            </a:r>
            <a:r>
              <a:rPr lang="uk-UA" dirty="0" err="1" smtClean="0"/>
              <a:t>Мел</a:t>
            </a:r>
            <a:r>
              <a:rPr lang="uk-UA" dirty="0" smtClean="0"/>
              <a:t> Гібсон.</a:t>
            </a:r>
          </a:p>
        </p:txBody>
      </p:sp>
      <p:pic>
        <p:nvPicPr>
          <p:cNvPr id="27650" name="Picture 2" descr="http://www.zhitomir.info/images/mod_catalog_prod/60/Hofman4.jpg"/>
          <p:cNvPicPr>
            <a:picLocks noChangeAspect="1" noChangeArrowheads="1"/>
          </p:cNvPicPr>
          <p:nvPr/>
        </p:nvPicPr>
        <p:blipFill>
          <a:blip r:embed="rId3"/>
          <a:srcRect/>
          <a:stretch>
            <a:fillRect/>
          </a:stretch>
        </p:blipFill>
        <p:spPr bwMode="auto">
          <a:xfrm>
            <a:off x="1000100" y="4214818"/>
            <a:ext cx="3143272" cy="2095514"/>
          </a:xfrm>
          <a:prstGeom prst="rect">
            <a:avLst/>
          </a:prstGeom>
          <a:noFill/>
        </p:spPr>
      </p:pic>
      <p:sp>
        <p:nvSpPr>
          <p:cNvPr id="11" name="Прямоугольник 10"/>
          <p:cNvSpPr/>
          <p:nvPr/>
        </p:nvSpPr>
        <p:spPr>
          <a:xfrm>
            <a:off x="1857356" y="6357958"/>
            <a:ext cx="1475276" cy="369332"/>
          </a:xfrm>
          <a:prstGeom prst="rect">
            <a:avLst/>
          </a:prstGeom>
        </p:spPr>
        <p:txBody>
          <a:bodyPr wrap="none">
            <a:spAutoFit/>
          </a:bodyPr>
          <a:lstStyle/>
          <a:p>
            <a:r>
              <a:rPr lang="uk-UA" b="1" dirty="0" err="1" smtClean="0"/>
              <a:t>Єжи</a:t>
            </a:r>
            <a:r>
              <a:rPr lang="uk-UA" b="1" dirty="0" smtClean="0"/>
              <a:t> Гофман </a:t>
            </a:r>
            <a:endParaRPr lang="uk-UA" b="1" dirty="0"/>
          </a:p>
        </p:txBody>
      </p:sp>
      <p:pic>
        <p:nvPicPr>
          <p:cNvPr id="27654" name="Picture 6" descr="http://www.kino-teatr.ru/news/5100/55518.jpg"/>
          <p:cNvPicPr>
            <a:picLocks noChangeAspect="1" noChangeArrowheads="1"/>
          </p:cNvPicPr>
          <p:nvPr/>
        </p:nvPicPr>
        <p:blipFill>
          <a:blip r:embed="rId4"/>
          <a:srcRect/>
          <a:stretch>
            <a:fillRect/>
          </a:stretch>
        </p:blipFill>
        <p:spPr bwMode="auto">
          <a:xfrm>
            <a:off x="4786314" y="4214818"/>
            <a:ext cx="3139922" cy="2071702"/>
          </a:xfrm>
          <a:prstGeom prst="rect">
            <a:avLst/>
          </a:prstGeom>
          <a:noFill/>
        </p:spPr>
      </p:pic>
      <p:sp>
        <p:nvSpPr>
          <p:cNvPr id="14" name="Прямоугольник 13"/>
          <p:cNvSpPr/>
          <p:nvPr/>
        </p:nvSpPr>
        <p:spPr>
          <a:xfrm>
            <a:off x="5786446" y="6357958"/>
            <a:ext cx="1298241" cy="369332"/>
          </a:xfrm>
          <a:prstGeom prst="rect">
            <a:avLst/>
          </a:prstGeom>
        </p:spPr>
        <p:txBody>
          <a:bodyPr wrap="none">
            <a:spAutoFit/>
          </a:bodyPr>
          <a:lstStyle/>
          <a:p>
            <a:r>
              <a:rPr lang="uk-UA" b="1" dirty="0" err="1" smtClean="0"/>
              <a:t>Мел</a:t>
            </a:r>
            <a:r>
              <a:rPr lang="uk-UA" b="1" dirty="0" smtClean="0"/>
              <a:t> Гібсон</a:t>
            </a:r>
            <a:endParaRPr lang="uk-UA"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85720" y="1785926"/>
            <a:ext cx="8429684" cy="923330"/>
          </a:xfrm>
          <a:prstGeom prst="rect">
            <a:avLst/>
          </a:prstGeom>
        </p:spPr>
        <p:txBody>
          <a:bodyPr wrap="square">
            <a:spAutoFit/>
          </a:bodyPr>
          <a:lstStyle/>
          <a:p>
            <a:pPr fontAlgn="t"/>
            <a:r>
              <a:rPr lang="en-US" b="1" dirty="0" err="1"/>
              <a:t>Kkkuzia</a:t>
            </a:r>
            <a:r>
              <a:rPr lang="en-US" b="1" dirty="0"/>
              <a:t>: </a:t>
            </a:r>
            <a:r>
              <a:rPr lang="uk-UA" i="1" dirty="0"/>
              <a:t>Як просувається робота над екранізацією "Чорного Ворона", чи можете назвати хоча б приблизно, коли можна буде побачити фільм</a:t>
            </a:r>
            <a:r>
              <a:rPr lang="uk-UA" i="1" dirty="0" smtClean="0"/>
              <a:t>?</a:t>
            </a:r>
          </a:p>
          <a:p>
            <a:pPr fontAlgn="t"/>
            <a:endParaRPr lang="uk-UA" dirty="0"/>
          </a:p>
        </p:txBody>
      </p:sp>
      <p:sp>
        <p:nvSpPr>
          <p:cNvPr id="8" name="Прямоугольник 7"/>
          <p:cNvSpPr/>
          <p:nvPr/>
        </p:nvSpPr>
        <p:spPr>
          <a:xfrm>
            <a:off x="428596" y="500042"/>
            <a:ext cx="8143932" cy="646331"/>
          </a:xfrm>
          <a:prstGeom prst="rect">
            <a:avLst/>
          </a:prstGeom>
        </p:spPr>
        <p:txBody>
          <a:bodyPr wrap="square">
            <a:spAutoFit/>
          </a:bodyPr>
          <a:lstStyle/>
          <a:p>
            <a:r>
              <a:rPr lang="ru-RU" dirty="0" smtClean="0"/>
              <a:t>На </a:t>
            </a:r>
            <a:r>
              <a:rPr lang="ru-RU" dirty="0" err="1" smtClean="0"/>
              <a:t>сайті</a:t>
            </a:r>
            <a:r>
              <a:rPr lang="ru-RU" dirty="0" smtClean="0"/>
              <a:t> "</a:t>
            </a:r>
            <a:r>
              <a:rPr lang="ru-RU" dirty="0" err="1" smtClean="0"/>
              <a:t>Главред</a:t>
            </a:r>
            <a:r>
              <a:rPr lang="ru-RU" dirty="0" smtClean="0"/>
              <a:t>" </a:t>
            </a:r>
            <a:r>
              <a:rPr lang="ru-RU" dirty="0" err="1" smtClean="0"/>
              <a:t>відбувся</a:t>
            </a:r>
            <a:r>
              <a:rPr lang="ru-RU" dirty="0" smtClean="0"/>
              <a:t> чат </a:t>
            </a:r>
            <a:r>
              <a:rPr lang="ru-RU" dirty="0" err="1" smtClean="0"/>
              <a:t>із</a:t>
            </a:r>
            <a:r>
              <a:rPr lang="ru-RU" dirty="0" smtClean="0"/>
              <a:t> </a:t>
            </a:r>
            <a:r>
              <a:rPr lang="ru-RU" dirty="0" err="1" smtClean="0"/>
              <a:t>письменником</a:t>
            </a:r>
            <a:r>
              <a:rPr lang="ru-RU" dirty="0" smtClean="0"/>
              <a:t>, </a:t>
            </a:r>
            <a:r>
              <a:rPr lang="ru-RU" dirty="0" err="1" smtClean="0"/>
              <a:t>громадським</a:t>
            </a:r>
            <a:r>
              <a:rPr lang="ru-RU" dirty="0" smtClean="0"/>
              <a:t> </a:t>
            </a:r>
            <a:r>
              <a:rPr lang="ru-RU" dirty="0" err="1" smtClean="0"/>
              <a:t>діячем</a:t>
            </a:r>
            <a:r>
              <a:rPr lang="ru-RU" dirty="0" smtClean="0"/>
              <a:t> Василем </a:t>
            </a:r>
            <a:r>
              <a:rPr lang="ru-RU" dirty="0" err="1" smtClean="0"/>
              <a:t>Шклярем</a:t>
            </a:r>
            <a:r>
              <a:rPr lang="ru-RU" dirty="0" smtClean="0"/>
              <a:t>.</a:t>
            </a:r>
            <a:endParaRPr lang="uk-UA" dirty="0"/>
          </a:p>
        </p:txBody>
      </p:sp>
      <p:sp>
        <p:nvSpPr>
          <p:cNvPr id="9" name="Прямоугольник 8"/>
          <p:cNvSpPr/>
          <p:nvPr/>
        </p:nvSpPr>
        <p:spPr>
          <a:xfrm>
            <a:off x="285720" y="2786058"/>
            <a:ext cx="8429652" cy="1754326"/>
          </a:xfrm>
          <a:prstGeom prst="rect">
            <a:avLst/>
          </a:prstGeom>
        </p:spPr>
        <p:txBody>
          <a:bodyPr wrap="square">
            <a:spAutoFit/>
          </a:bodyPr>
          <a:lstStyle/>
          <a:p>
            <a:pPr fontAlgn="t"/>
            <a:r>
              <a:rPr lang="uk-UA" b="1" dirty="0" smtClean="0"/>
              <a:t>Василь Шкляр:</a:t>
            </a:r>
            <a:r>
              <a:rPr lang="uk-UA" dirty="0" smtClean="0"/>
              <a:t> </a:t>
            </a:r>
            <a:r>
              <a:rPr lang="uk-UA" i="1" dirty="0" smtClean="0"/>
              <a:t>Скажу болісну річ. На цей фільм досі не знайдено режисера. Я хочу, щоб знайшовся такий </a:t>
            </a:r>
            <a:r>
              <a:rPr lang="uk-UA" i="1" dirty="0" err="1" smtClean="0"/>
              <a:t>кіномитець</a:t>
            </a:r>
            <a:r>
              <a:rPr lang="uk-UA" i="1" dirty="0" smtClean="0"/>
              <a:t>, котрий загориться і по-доброму захворіє цим фільмом. Тому проблема режисера сьогодні для мене навіть важливіша, ніж пошук коштів на цю екранізацію"Чорного Ворона" мусить зняти українець. Так чи не так, цей фільм неодмінно буде. Бажанню швидкої реалізації задуму не треба приносити в жертву його якість.</a:t>
            </a:r>
            <a:endParaRPr lang="uk-UA"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688" y="142852"/>
            <a:ext cx="8858312" cy="1143000"/>
          </a:xfrm>
        </p:spPr>
        <p:txBody>
          <a:bodyPr>
            <a:normAutofit/>
          </a:bodyPr>
          <a:lstStyle/>
          <a:p>
            <a:r>
              <a:rPr lang="uk-UA" sz="3200" b="1" dirty="0" smtClean="0"/>
              <a:t>Популярність Василя Шкляра на тлі інших сучасних українських письменників</a:t>
            </a:r>
            <a:endParaRPr lang="uk-UA" sz="3200" b="1" dirty="0"/>
          </a:p>
        </p:txBody>
      </p:sp>
      <p:sp>
        <p:nvSpPr>
          <p:cNvPr id="4" name="Прямоугольник 3"/>
          <p:cNvSpPr/>
          <p:nvPr/>
        </p:nvSpPr>
        <p:spPr>
          <a:xfrm>
            <a:off x="857224" y="2000240"/>
            <a:ext cx="7643866" cy="1477328"/>
          </a:xfrm>
          <a:prstGeom prst="rect">
            <a:avLst/>
          </a:prstGeom>
        </p:spPr>
        <p:txBody>
          <a:bodyPr wrap="square">
            <a:spAutoFit/>
          </a:bodyPr>
          <a:lstStyle/>
          <a:p>
            <a:r>
              <a:rPr lang="uk-UA" dirty="0"/>
              <a:t>У результаті опитування з’ясувалося, що найвідомішими іменами серед сучасних українських літераторів для більшості з опитаних є: Ліна Костенко (42 % з опитаних назвали її ім’я,24 % з них її читають), Ірена Карпа (вона відома 15 % опитаних, з яких читає її 4 %), Василь Шкляр (його читає 12 %) та Марія </a:t>
            </a:r>
            <a:r>
              <a:rPr lang="uk-UA" dirty="0" err="1"/>
              <a:t>Матіос</a:t>
            </a:r>
            <a:r>
              <a:rPr lang="uk-UA" dirty="0"/>
              <a:t> (10 %).</a:t>
            </a:r>
          </a:p>
        </p:txBody>
      </p:sp>
      <p:sp>
        <p:nvSpPr>
          <p:cNvPr id="5" name="Прямоугольник 4"/>
          <p:cNvSpPr/>
          <p:nvPr/>
        </p:nvSpPr>
        <p:spPr>
          <a:xfrm>
            <a:off x="1643042" y="1214422"/>
            <a:ext cx="6143668" cy="646331"/>
          </a:xfrm>
          <a:prstGeom prst="rect">
            <a:avLst/>
          </a:prstGeom>
        </p:spPr>
        <p:txBody>
          <a:bodyPr wrap="square">
            <a:spAutoFit/>
          </a:bodyPr>
          <a:lstStyle/>
          <a:p>
            <a:r>
              <a:rPr lang="ru-RU" dirty="0" err="1"/>
              <a:t>GfK</a:t>
            </a:r>
            <a:r>
              <a:rPr lang="ru-RU" dirty="0"/>
              <a:t> </a:t>
            </a:r>
            <a:r>
              <a:rPr lang="ru-RU" dirty="0" err="1"/>
              <a:t>Ukraine</a:t>
            </a:r>
            <a:r>
              <a:rPr lang="ru-RU" dirty="0"/>
              <a:t> провела </a:t>
            </a:r>
            <a:r>
              <a:rPr lang="ru-RU" dirty="0" err="1"/>
              <a:t>дослідження</a:t>
            </a:r>
            <a:r>
              <a:rPr lang="ru-RU" dirty="0"/>
              <a:t> про </a:t>
            </a:r>
            <a:r>
              <a:rPr lang="ru-RU" dirty="0" err="1"/>
              <a:t>читання</a:t>
            </a:r>
            <a:r>
              <a:rPr lang="ru-RU" dirty="0"/>
              <a:t> книг в </a:t>
            </a:r>
            <a:r>
              <a:rPr lang="ru-RU" dirty="0" err="1"/>
              <a:t>Україні</a:t>
            </a:r>
            <a:r>
              <a:rPr lang="ru-RU" dirty="0"/>
              <a:t> </a:t>
            </a:r>
            <a:r>
              <a:rPr lang="ru-RU" dirty="0" err="1"/>
              <a:t>й</a:t>
            </a:r>
            <a:r>
              <a:rPr lang="ru-RU" dirty="0"/>
              <a:t> </a:t>
            </a:r>
            <a:r>
              <a:rPr lang="ru-RU" dirty="0" err="1"/>
              <a:t>презентувала</a:t>
            </a:r>
            <a:r>
              <a:rPr lang="ru-RU" dirty="0"/>
              <a:t> </a:t>
            </a:r>
            <a:r>
              <a:rPr lang="ru-RU" dirty="0" err="1"/>
              <a:t>його</a:t>
            </a:r>
            <a:r>
              <a:rPr lang="ru-RU" dirty="0"/>
              <a:t> у </a:t>
            </a:r>
            <a:r>
              <a:rPr lang="ru-RU" dirty="0" err="1"/>
              <a:t>Львові</a:t>
            </a:r>
            <a:r>
              <a:rPr lang="ru-RU" dirty="0"/>
              <a:t> на «</a:t>
            </a:r>
            <a:r>
              <a:rPr lang="ru-RU" dirty="0" err="1"/>
              <a:t>Форумі</a:t>
            </a:r>
            <a:r>
              <a:rPr lang="ru-RU" dirty="0"/>
              <a:t> </a:t>
            </a:r>
            <a:r>
              <a:rPr lang="ru-RU" dirty="0" err="1"/>
              <a:t>видавців</a:t>
            </a:r>
            <a:r>
              <a:rPr lang="ru-RU" dirty="0" smtClean="0"/>
              <a:t>» (2011).</a:t>
            </a:r>
            <a:endParaRPr lang="uk-UA" dirty="0"/>
          </a:p>
        </p:txBody>
      </p:sp>
      <p:pic>
        <p:nvPicPr>
          <p:cNvPr id="6" name="Picture 2" descr="Файл:Vasyl-shklyar-2011.jpg"/>
          <p:cNvPicPr>
            <a:picLocks noChangeAspect="1" noChangeArrowheads="1"/>
          </p:cNvPicPr>
          <p:nvPr/>
        </p:nvPicPr>
        <p:blipFill>
          <a:blip r:embed="rId2"/>
          <a:srcRect/>
          <a:stretch>
            <a:fillRect/>
          </a:stretch>
        </p:blipFill>
        <p:spPr bwMode="auto">
          <a:xfrm>
            <a:off x="5357818" y="3357562"/>
            <a:ext cx="2928958" cy="3160747"/>
          </a:xfrm>
          <a:prstGeom prst="rect">
            <a:avLst/>
          </a:prstGeom>
          <a:noFill/>
        </p:spPr>
      </p:pic>
      <p:sp>
        <p:nvSpPr>
          <p:cNvPr id="7" name="Прямоугольник 6"/>
          <p:cNvSpPr/>
          <p:nvPr/>
        </p:nvSpPr>
        <p:spPr>
          <a:xfrm>
            <a:off x="785786" y="6143644"/>
            <a:ext cx="4572000" cy="369332"/>
          </a:xfrm>
          <a:prstGeom prst="rect">
            <a:avLst/>
          </a:prstGeom>
        </p:spPr>
        <p:txBody>
          <a:bodyPr>
            <a:spAutoFit/>
          </a:bodyPr>
          <a:lstStyle/>
          <a:p>
            <a:r>
              <a:rPr lang="ru-RU" dirty="0" smtClean="0"/>
              <a:t>Василь Шкляр на 18-му «</a:t>
            </a:r>
            <a:r>
              <a:rPr lang="ru-RU" dirty="0" err="1" smtClean="0"/>
              <a:t>Форумі</a:t>
            </a:r>
            <a:r>
              <a:rPr lang="ru-RU" dirty="0" smtClean="0"/>
              <a:t> </a:t>
            </a:r>
            <a:r>
              <a:rPr lang="ru-RU" dirty="0" err="1" smtClean="0"/>
              <a:t>видавців</a:t>
            </a:r>
            <a:r>
              <a:rPr lang="ru-RU" dirty="0" smtClean="0"/>
              <a:t>»</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57224" y="500042"/>
            <a:ext cx="7358114" cy="1200329"/>
          </a:xfrm>
          <a:prstGeom prst="rect">
            <a:avLst/>
          </a:prstGeom>
        </p:spPr>
        <p:txBody>
          <a:bodyPr wrap="square">
            <a:spAutoFit/>
          </a:bodyPr>
          <a:lstStyle/>
          <a:p>
            <a:r>
              <a:rPr lang="vi-VN" dirty="0" smtClean="0"/>
              <a:t>Васи́ль Микола́йович Шкляр </a:t>
            </a:r>
            <a:r>
              <a:rPr lang="uk-UA" dirty="0" smtClean="0"/>
              <a:t>- </a:t>
            </a:r>
            <a:r>
              <a:rPr lang="vi-VN" dirty="0" smtClean="0"/>
              <a:t>український письменник,політичний діяч. Один із найвідоміших і найбільш читаних сучасних українських письменників (деякі оглядачі називають його «батьком українського бестселера»)</a:t>
            </a:r>
            <a:endParaRPr lang="uk-UA" dirty="0"/>
          </a:p>
        </p:txBody>
      </p:sp>
      <p:sp>
        <p:nvSpPr>
          <p:cNvPr id="7" name="Прямоугольник 6"/>
          <p:cNvSpPr/>
          <p:nvPr/>
        </p:nvSpPr>
        <p:spPr>
          <a:xfrm>
            <a:off x="500034" y="2214554"/>
            <a:ext cx="3929090" cy="2862322"/>
          </a:xfrm>
          <a:prstGeom prst="rect">
            <a:avLst/>
          </a:prstGeom>
        </p:spPr>
        <p:txBody>
          <a:bodyPr wrap="square">
            <a:spAutoFit/>
          </a:bodyPr>
          <a:lstStyle/>
          <a:p>
            <a:r>
              <a:rPr lang="ru-RU" dirty="0" err="1"/>
              <a:t>Друкувати</a:t>
            </a:r>
            <a:r>
              <a:rPr lang="ru-RU" dirty="0"/>
              <a:t> </a:t>
            </a:r>
            <a:r>
              <a:rPr lang="ru-RU" dirty="0" err="1"/>
              <a:t>свої</a:t>
            </a:r>
            <a:r>
              <a:rPr lang="ru-RU" dirty="0"/>
              <a:t> твори почав </a:t>
            </a:r>
            <a:r>
              <a:rPr lang="ru-RU" dirty="0" err="1"/>
              <a:t>ще</a:t>
            </a:r>
            <a:r>
              <a:rPr lang="ru-RU" dirty="0"/>
              <a:t> </a:t>
            </a:r>
            <a:r>
              <a:rPr lang="ru-RU" dirty="0" err="1"/>
              <a:t>школярем</a:t>
            </a:r>
            <a:r>
              <a:rPr lang="ru-RU" dirty="0"/>
              <a:t>, </a:t>
            </a:r>
            <a:r>
              <a:rPr lang="ru-RU" dirty="0" err="1"/>
              <a:t>з</a:t>
            </a:r>
            <a:r>
              <a:rPr lang="ru-RU" dirty="0"/>
              <a:t> 1967 року. </a:t>
            </a:r>
            <a:r>
              <a:rPr lang="ru-RU" dirty="0" err="1"/>
              <a:t>Окремими</a:t>
            </a:r>
            <a:r>
              <a:rPr lang="ru-RU" dirty="0"/>
              <a:t> </a:t>
            </a:r>
            <a:r>
              <a:rPr lang="ru-RU" dirty="0" err="1"/>
              <a:t>виданнями</a:t>
            </a:r>
            <a:r>
              <a:rPr lang="ru-RU" dirty="0"/>
              <a:t> </a:t>
            </a:r>
            <a:r>
              <a:rPr lang="ru-RU" dirty="0" err="1"/>
              <a:t>вийшли</a:t>
            </a:r>
            <a:r>
              <a:rPr lang="ru-RU" dirty="0"/>
              <a:t> книжки </a:t>
            </a:r>
            <a:r>
              <a:rPr lang="ru-RU" dirty="0" err="1"/>
              <a:t>прози</a:t>
            </a:r>
            <a:r>
              <a:rPr lang="ru-RU" dirty="0"/>
              <a:t> «Перший </a:t>
            </a:r>
            <a:r>
              <a:rPr lang="ru-RU" dirty="0" err="1"/>
              <a:t>сніг</a:t>
            </a:r>
            <a:r>
              <a:rPr lang="ru-RU" dirty="0"/>
              <a:t>» (1976), «</a:t>
            </a:r>
            <a:r>
              <a:rPr lang="ru-RU" dirty="0" err="1"/>
              <a:t>Живиця</a:t>
            </a:r>
            <a:r>
              <a:rPr lang="ru-RU" dirty="0"/>
              <a:t>» (1982), «Черешня в </a:t>
            </a:r>
            <a:r>
              <a:rPr lang="ru-RU" dirty="0" err="1"/>
              <a:t>житі</a:t>
            </a:r>
            <a:r>
              <a:rPr lang="ru-RU" dirty="0"/>
              <a:t>» (1983), </a:t>
            </a:r>
            <a:r>
              <a:rPr lang="ru-RU" dirty="0" err="1"/>
              <a:t>романи</a:t>
            </a:r>
            <a:r>
              <a:rPr lang="ru-RU" dirty="0"/>
              <a:t> «</a:t>
            </a:r>
            <a:r>
              <a:rPr lang="ru-RU" dirty="0" err="1"/>
              <a:t>Праліс</a:t>
            </a:r>
            <a:r>
              <a:rPr lang="ru-RU" dirty="0"/>
              <a:t>» (1986), «</a:t>
            </a:r>
            <a:r>
              <a:rPr lang="ru-RU" dirty="0" err="1"/>
              <a:t>Ностальгія</a:t>
            </a:r>
            <a:r>
              <a:rPr lang="ru-RU" dirty="0"/>
              <a:t>» (1989), «Ключ» (1999), «</a:t>
            </a:r>
            <a:r>
              <a:rPr lang="ru-RU" dirty="0" err="1"/>
              <a:t>Елементал</a:t>
            </a:r>
            <a:r>
              <a:rPr lang="ru-RU" dirty="0"/>
              <a:t>» (2001), «Кров </a:t>
            </a:r>
            <a:r>
              <a:rPr lang="ru-RU" dirty="0" err="1"/>
              <a:t>кажана</a:t>
            </a:r>
            <a:r>
              <a:rPr lang="ru-RU" dirty="0"/>
              <a:t>» (2003), «</a:t>
            </a:r>
            <a:r>
              <a:rPr lang="ru-RU" dirty="0" err="1"/>
              <a:t>Залишенець</a:t>
            </a:r>
            <a:r>
              <a:rPr lang="ru-RU" dirty="0"/>
              <a:t>» («</a:t>
            </a:r>
            <a:r>
              <a:rPr lang="ru-RU" dirty="0" err="1"/>
              <a:t>Чорний</a:t>
            </a:r>
            <a:r>
              <a:rPr lang="ru-RU" dirty="0"/>
              <a:t> Ворон», 2009) та </a:t>
            </a:r>
            <a:r>
              <a:rPr lang="ru-RU" dirty="0" err="1"/>
              <a:t>ін</a:t>
            </a:r>
            <a:r>
              <a:rPr lang="ru-RU" dirty="0"/>
              <a:t>.</a:t>
            </a:r>
            <a:endParaRPr lang="uk-UA" dirty="0"/>
          </a:p>
        </p:txBody>
      </p:sp>
      <p:pic>
        <p:nvPicPr>
          <p:cNvPr id="10244" name="Picture 4" descr="http://bookland.net.ua/pict_authors/Shkljar.jpg"/>
          <p:cNvPicPr>
            <a:picLocks noChangeAspect="1" noChangeArrowheads="1"/>
          </p:cNvPicPr>
          <p:nvPr/>
        </p:nvPicPr>
        <p:blipFill>
          <a:blip r:embed="rId2"/>
          <a:srcRect/>
          <a:stretch>
            <a:fillRect/>
          </a:stretch>
        </p:blipFill>
        <p:spPr bwMode="auto">
          <a:xfrm>
            <a:off x="4929190" y="2143116"/>
            <a:ext cx="3000396" cy="318961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1357298"/>
            <a:ext cx="8143932" cy="1754326"/>
          </a:xfrm>
          <a:prstGeom prst="rect">
            <a:avLst/>
          </a:prstGeom>
        </p:spPr>
        <p:txBody>
          <a:bodyPr wrap="square">
            <a:spAutoFit/>
          </a:bodyPr>
          <a:lstStyle/>
          <a:p>
            <a:r>
              <a:rPr lang="uk-UA" dirty="0"/>
              <a:t>Особливої відомості ім’я Василя Шкляра набуло у зв’язку з його демонстративною відмовою прийняти Шевченківську премію у 2011 році. Мотивом такого вчинку письменник зазначив те, що на посаді міністра науки, культури та освіти в Україні перебував Дмитро Табачник. Шкляр зауважив, що відмовляється від високої нагороди на той час, поки на цій посаді перебуває одіозний чиновник.</a:t>
            </a:r>
          </a:p>
        </p:txBody>
      </p:sp>
      <p:sp>
        <p:nvSpPr>
          <p:cNvPr id="6" name="Прямоугольник 5"/>
          <p:cNvSpPr/>
          <p:nvPr/>
        </p:nvSpPr>
        <p:spPr>
          <a:xfrm>
            <a:off x="642910" y="500042"/>
            <a:ext cx="7715304" cy="646331"/>
          </a:xfrm>
          <a:prstGeom prst="rect">
            <a:avLst/>
          </a:prstGeom>
        </p:spPr>
        <p:txBody>
          <a:bodyPr wrap="square">
            <a:spAutoFit/>
          </a:bodyPr>
          <a:lstStyle/>
          <a:p>
            <a:pPr algn="ctr"/>
            <a:r>
              <a:rPr lang="uk-UA" dirty="0" smtClean="0"/>
              <a:t>Рішенням Комітету з Національної премії України ім. Т.Шевченка визнаний лауреатом Шевченківської премії 2011 року.</a:t>
            </a:r>
            <a:endParaRPr lang="uk-UA" dirty="0"/>
          </a:p>
        </p:txBody>
      </p:sp>
      <p:pic>
        <p:nvPicPr>
          <p:cNvPr id="15362" name="Picture 2" descr="http://kpravda.com/wp-content/uploads/2014/01/premia.jpg"/>
          <p:cNvPicPr>
            <a:picLocks noChangeAspect="1" noChangeArrowheads="1"/>
          </p:cNvPicPr>
          <p:nvPr/>
        </p:nvPicPr>
        <p:blipFill>
          <a:blip r:embed="rId2"/>
          <a:srcRect/>
          <a:stretch>
            <a:fillRect/>
          </a:stretch>
        </p:blipFill>
        <p:spPr bwMode="auto">
          <a:xfrm>
            <a:off x="1643042" y="3357562"/>
            <a:ext cx="2143140" cy="2985469"/>
          </a:xfrm>
          <a:prstGeom prst="rect">
            <a:avLst/>
          </a:prstGeom>
          <a:noFill/>
        </p:spPr>
      </p:pic>
      <p:pic>
        <p:nvPicPr>
          <p:cNvPr id="15364" name="Picture 4" descr="http://upload.wikimedia.org/wikipedia/commons/thumb/1/15/%D0%A2%D0%B0%D0%B1%D0%B0%D1%87%D0%BD%D1%96%D0%BA.JPG/220px-%D0%A2%D0%B0%D0%B1%D0%B0%D1%87%D0%BD%D1%96%D0%BA.JPG"/>
          <p:cNvPicPr>
            <a:picLocks noChangeAspect="1" noChangeArrowheads="1"/>
          </p:cNvPicPr>
          <p:nvPr/>
        </p:nvPicPr>
        <p:blipFill>
          <a:blip r:embed="rId3"/>
          <a:srcRect/>
          <a:stretch>
            <a:fillRect/>
          </a:stretch>
        </p:blipFill>
        <p:spPr bwMode="auto">
          <a:xfrm>
            <a:off x="5500694" y="3286124"/>
            <a:ext cx="2035552" cy="3071834"/>
          </a:xfrm>
          <a:prstGeom prst="rect">
            <a:avLst/>
          </a:prstGeom>
          <a:noFill/>
        </p:spPr>
      </p:pic>
      <p:sp>
        <p:nvSpPr>
          <p:cNvPr id="9" name="Прямоугольник 8"/>
          <p:cNvSpPr/>
          <p:nvPr/>
        </p:nvSpPr>
        <p:spPr>
          <a:xfrm>
            <a:off x="5572132" y="6286520"/>
            <a:ext cx="1905778" cy="369332"/>
          </a:xfrm>
          <a:prstGeom prst="rect">
            <a:avLst/>
          </a:prstGeom>
        </p:spPr>
        <p:txBody>
          <a:bodyPr wrap="none">
            <a:spAutoFit/>
          </a:bodyPr>
          <a:lstStyle/>
          <a:p>
            <a:r>
              <a:rPr lang="uk-UA" dirty="0" smtClean="0"/>
              <a:t>Дмитро Табачник</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428604"/>
            <a:ext cx="8286776" cy="3046988"/>
          </a:xfrm>
          <a:prstGeom prst="rect">
            <a:avLst/>
          </a:prstGeom>
        </p:spPr>
        <p:txBody>
          <a:bodyPr wrap="square">
            <a:spAutoFit/>
          </a:bodyPr>
          <a:lstStyle/>
          <a:p>
            <a:r>
              <a:rPr lang="uk-UA" sz="2400" dirty="0" smtClean="0"/>
              <a:t>4 березня 2011 року В.Шкляр звернувся до Президента України Віктора Януковича із заявою, у якій просив наступне:</a:t>
            </a:r>
          </a:p>
          <a:p>
            <a:endParaRPr lang="uk-UA" sz="2400" dirty="0" smtClean="0"/>
          </a:p>
          <a:p>
            <a:r>
              <a:rPr lang="uk-UA" sz="2400" i="1" dirty="0" smtClean="0"/>
              <a:t>«Прошу врахувати в Указі з нагоди нагородження лауреатів Шевченківської премії моє прохання про перенесення нагородження мене Шевченківською премією на той час, коли при владі в Україні не буде українофоба Дмитра Табачника».</a:t>
            </a:r>
            <a:endParaRPr lang="uk-UA" sz="2400" i="1" dirty="0"/>
          </a:p>
        </p:txBody>
      </p:sp>
      <p:sp>
        <p:nvSpPr>
          <p:cNvPr id="5" name="Прямоугольник 4"/>
          <p:cNvSpPr/>
          <p:nvPr/>
        </p:nvSpPr>
        <p:spPr>
          <a:xfrm>
            <a:off x="428596" y="3786190"/>
            <a:ext cx="8501106" cy="2585323"/>
          </a:xfrm>
          <a:prstGeom prst="rect">
            <a:avLst/>
          </a:prstGeom>
        </p:spPr>
        <p:txBody>
          <a:bodyPr wrap="square">
            <a:spAutoFit/>
          </a:bodyPr>
          <a:lstStyle/>
          <a:p>
            <a:r>
              <a:rPr lang="uk-UA" dirty="0" smtClean="0"/>
              <a:t>У невдовзі потому оприлюдненому указі Президента України В. Ф. Януковича  «Про присудження Національної премії України імені Тараса Шевченка», Василь Шкляр не згаданий.  Подальша доля премії залишається невідомою.</a:t>
            </a:r>
          </a:p>
          <a:p>
            <a:endParaRPr lang="uk-UA" dirty="0" smtClean="0"/>
          </a:p>
          <a:p>
            <a:r>
              <a:rPr lang="uk-UA" dirty="0" smtClean="0"/>
              <a:t>17 квітня 2011 р. Василю Шкляру вперше була вручена Народна Шевченківська премія. Вручення відбулося у Холодному Яру біля пам'ятника на місці останнього бою отамана Василя </a:t>
            </a:r>
            <a:r>
              <a:rPr lang="uk-UA" dirty="0" err="1" smtClean="0"/>
              <a:t>Чучупака</a:t>
            </a:r>
            <a:r>
              <a:rPr lang="uk-UA" dirty="0" smtClean="0"/>
              <a:t>. Кошти на неї були зібрані меценатами та звичайними громадянами України. </a:t>
            </a:r>
            <a:r>
              <a:rPr lang="ru-RU" dirty="0" err="1"/>
              <a:t>Грошовий</a:t>
            </a:r>
            <a:r>
              <a:rPr lang="ru-RU" dirty="0"/>
              <a:t> </a:t>
            </a:r>
            <a:r>
              <a:rPr lang="ru-RU" dirty="0" err="1"/>
              <a:t>еквівалент</a:t>
            </a:r>
            <a:r>
              <a:rPr lang="ru-RU" dirty="0"/>
              <a:t> нагороди – 260 000 </a:t>
            </a:r>
            <a:r>
              <a:rPr lang="ru-RU" dirty="0" err="1"/>
              <a:t>грн</a:t>
            </a:r>
            <a:r>
              <a:rPr lang="ru-RU" dirty="0"/>
              <a:t>. </a:t>
            </a:r>
            <a:r>
              <a:rPr lang="ru-RU" dirty="0" err="1"/>
              <a:t>письменник</a:t>
            </a:r>
            <a:r>
              <a:rPr lang="ru-RU" dirty="0"/>
              <a:t> </a:t>
            </a:r>
            <a:r>
              <a:rPr lang="ru-RU" dirty="0" err="1"/>
              <a:t>переказав</a:t>
            </a:r>
            <a:r>
              <a:rPr lang="ru-RU" dirty="0"/>
              <a:t> у фонд </a:t>
            </a:r>
            <a:r>
              <a:rPr lang="ru-RU" dirty="0" err="1"/>
              <a:t>екранізації</a:t>
            </a:r>
            <a:r>
              <a:rPr lang="ru-RU" dirty="0"/>
              <a:t> роману «</a:t>
            </a:r>
            <a:r>
              <a:rPr lang="ru-RU" dirty="0" err="1"/>
              <a:t>Чорний</a:t>
            </a:r>
            <a:r>
              <a:rPr lang="ru-RU" dirty="0"/>
              <a:t> Ворон».</a:t>
            </a:r>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500042"/>
            <a:ext cx="8072494" cy="2585323"/>
          </a:xfrm>
          <a:prstGeom prst="rect">
            <a:avLst/>
          </a:prstGeom>
        </p:spPr>
        <p:txBody>
          <a:bodyPr wrap="square">
            <a:spAutoFit/>
          </a:bodyPr>
          <a:lstStyle/>
          <a:p>
            <a:r>
              <a:rPr lang="uk-UA" dirty="0" smtClean="0"/>
              <a:t>Народився 1951</a:t>
            </a:r>
            <a:r>
              <a:rPr lang="en-US" dirty="0" smtClean="0"/>
              <a:t> </a:t>
            </a:r>
            <a:r>
              <a:rPr lang="ru-RU" dirty="0" smtClean="0"/>
              <a:t>року </a:t>
            </a:r>
            <a:r>
              <a:rPr lang="uk-UA" dirty="0" smtClean="0"/>
              <a:t>в селі </a:t>
            </a:r>
            <a:r>
              <a:rPr lang="uk-UA" dirty="0" err="1" smtClean="0"/>
              <a:t>Ганжалівка</a:t>
            </a:r>
            <a:r>
              <a:rPr lang="uk-UA" dirty="0" smtClean="0"/>
              <a:t> </a:t>
            </a:r>
            <a:r>
              <a:rPr lang="uk-UA" dirty="0" err="1" smtClean="0"/>
              <a:t>Лисянського</a:t>
            </a:r>
            <a:r>
              <a:rPr lang="uk-UA" dirty="0" smtClean="0"/>
              <a:t> району на Черкащині, де й пішов до початкової школи. Пізніше родина переїхала до міста </a:t>
            </a:r>
            <a:r>
              <a:rPr lang="uk-UA" dirty="0" err="1" smtClean="0"/>
              <a:t>Звенигородки</a:t>
            </a:r>
            <a:r>
              <a:rPr lang="uk-UA" dirty="0" smtClean="0"/>
              <a:t>, де Василь Шкляр закінчив 10-річну школу зі срібною медаллю (1968), а згодом вступив на філологічний факультет Київського університету. </a:t>
            </a:r>
          </a:p>
          <a:p>
            <a:endParaRPr lang="uk-UA" dirty="0"/>
          </a:p>
          <a:p>
            <a:r>
              <a:rPr lang="uk-UA" dirty="0" smtClean="0"/>
              <a:t>Звідти його хотіли вигнати за те, що під час трудового семестру в колгоспі грався бомбою (про що можна прочитати у повісті В.Шкляра «Стороною дощик іде»), але він перевівся до Єреванського університету, де 1972 року отримав диплом про вищу освіту.</a:t>
            </a:r>
            <a:endParaRPr lang="uk-UA" dirty="0"/>
          </a:p>
        </p:txBody>
      </p:sp>
      <p:pic>
        <p:nvPicPr>
          <p:cNvPr id="16386" name="Picture 2" descr="http://galechyan1.narod.ru/Hamal.jpg"/>
          <p:cNvPicPr>
            <a:picLocks noChangeAspect="1" noChangeArrowheads="1"/>
          </p:cNvPicPr>
          <p:nvPr/>
        </p:nvPicPr>
        <p:blipFill>
          <a:blip r:embed="rId2"/>
          <a:srcRect/>
          <a:stretch>
            <a:fillRect/>
          </a:stretch>
        </p:blipFill>
        <p:spPr bwMode="auto">
          <a:xfrm>
            <a:off x="714348" y="3357562"/>
            <a:ext cx="7727701" cy="2643206"/>
          </a:xfrm>
          <a:prstGeom prst="rect">
            <a:avLst/>
          </a:prstGeom>
          <a:noFill/>
        </p:spPr>
      </p:pic>
      <p:sp>
        <p:nvSpPr>
          <p:cNvPr id="6" name="Прямоугольник 5"/>
          <p:cNvSpPr/>
          <p:nvPr/>
        </p:nvSpPr>
        <p:spPr>
          <a:xfrm>
            <a:off x="2285984" y="6072206"/>
            <a:ext cx="3922805" cy="369332"/>
          </a:xfrm>
          <a:prstGeom prst="rect">
            <a:avLst/>
          </a:prstGeom>
        </p:spPr>
        <p:txBody>
          <a:bodyPr wrap="none">
            <a:spAutoFit/>
          </a:bodyPr>
          <a:lstStyle/>
          <a:p>
            <a:r>
              <a:rPr lang="uk-UA" dirty="0" smtClean="0"/>
              <a:t>Єреванський державний університет</a:t>
            </a:r>
            <a:endParaRPr lang="uk-UA" dirty="0"/>
          </a:p>
        </p:txBody>
      </p:sp>
      <p:sp>
        <p:nvSpPr>
          <p:cNvPr id="7" name="Прямоугольник 6"/>
          <p:cNvSpPr/>
          <p:nvPr/>
        </p:nvSpPr>
        <p:spPr>
          <a:xfrm>
            <a:off x="4143372" y="0"/>
            <a:ext cx="1428760" cy="369332"/>
          </a:xfrm>
          <a:prstGeom prst="rect">
            <a:avLst/>
          </a:prstGeom>
        </p:spPr>
        <p:txBody>
          <a:bodyPr wrap="square">
            <a:spAutoFit/>
          </a:bodyPr>
          <a:lstStyle/>
          <a:p>
            <a:r>
              <a:rPr lang="uk-UA" b="1" dirty="0" smtClean="0">
                <a:effectLst>
                  <a:outerShdw blurRad="38100" dist="38100" dir="2700000" algn="tl">
                    <a:srgbClr val="000000">
                      <a:alpha val="43137"/>
                    </a:srgbClr>
                  </a:outerShdw>
                </a:effectLst>
              </a:rPr>
              <a:t>Біографія</a:t>
            </a:r>
            <a:endParaRPr lang="uk-UA"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500042"/>
            <a:ext cx="7500990" cy="646331"/>
          </a:xfrm>
          <a:prstGeom prst="rect">
            <a:avLst/>
          </a:prstGeom>
        </p:spPr>
        <p:txBody>
          <a:bodyPr wrap="square">
            <a:spAutoFit/>
          </a:bodyPr>
          <a:lstStyle/>
          <a:p>
            <a:r>
              <a:rPr lang="ru-RU" dirty="0" smtClean="0"/>
              <a:t>З 1978 року Василь </a:t>
            </a:r>
            <a:r>
              <a:rPr lang="ru-RU" dirty="0" err="1" smtClean="0"/>
              <a:t>Миколайович</a:t>
            </a:r>
            <a:r>
              <a:rPr lang="ru-RU" dirty="0" smtClean="0"/>
              <a:t> </a:t>
            </a:r>
            <a:r>
              <a:rPr lang="ru-RU" dirty="0" err="1" smtClean="0"/>
              <a:t>є</a:t>
            </a:r>
            <a:r>
              <a:rPr lang="ru-RU" dirty="0" smtClean="0"/>
              <a:t> членом </a:t>
            </a:r>
            <a:r>
              <a:rPr lang="ru-RU" dirty="0" err="1" smtClean="0"/>
              <a:t>Спілки</a:t>
            </a:r>
            <a:r>
              <a:rPr lang="ru-RU" dirty="0" smtClean="0"/>
              <a:t> </a:t>
            </a:r>
            <a:r>
              <a:rPr lang="ru-RU" dirty="0" err="1" smtClean="0"/>
              <a:t>письменників</a:t>
            </a:r>
            <a:r>
              <a:rPr lang="ru-RU" dirty="0" smtClean="0"/>
              <a:t> </a:t>
            </a:r>
            <a:r>
              <a:rPr lang="ru-RU" dirty="0" err="1" smtClean="0"/>
              <a:t>України</a:t>
            </a:r>
            <a:r>
              <a:rPr lang="ru-RU" dirty="0" smtClean="0"/>
              <a:t> ,  а </a:t>
            </a:r>
            <a:r>
              <a:rPr lang="ru-RU" dirty="0" err="1" smtClean="0"/>
              <a:t>з</a:t>
            </a:r>
            <a:r>
              <a:rPr lang="ru-RU" dirty="0" smtClean="0"/>
              <a:t> 1999 - </a:t>
            </a:r>
            <a:r>
              <a:rPr lang="ru-RU" dirty="0" err="1" smtClean="0"/>
              <a:t>Асоціації</a:t>
            </a:r>
            <a:r>
              <a:rPr lang="ru-RU" dirty="0" smtClean="0"/>
              <a:t> </a:t>
            </a:r>
            <a:r>
              <a:rPr lang="ru-RU" dirty="0" err="1" smtClean="0"/>
              <a:t>українських</a:t>
            </a:r>
            <a:r>
              <a:rPr lang="ru-RU" dirty="0" smtClean="0"/>
              <a:t> </a:t>
            </a:r>
            <a:r>
              <a:rPr lang="ru-RU" dirty="0" err="1" smtClean="0"/>
              <a:t>письменників</a:t>
            </a:r>
            <a:r>
              <a:rPr lang="ru-RU" dirty="0" smtClean="0"/>
              <a:t>. </a:t>
            </a:r>
            <a:endParaRPr lang="uk-UA" dirty="0"/>
          </a:p>
        </p:txBody>
      </p:sp>
      <p:sp>
        <p:nvSpPr>
          <p:cNvPr id="5" name="Прямоугольник 4"/>
          <p:cNvSpPr/>
          <p:nvPr/>
        </p:nvSpPr>
        <p:spPr>
          <a:xfrm>
            <a:off x="642910" y="1500174"/>
            <a:ext cx="7643866" cy="646331"/>
          </a:xfrm>
          <a:prstGeom prst="rect">
            <a:avLst/>
          </a:prstGeom>
        </p:spPr>
        <p:txBody>
          <a:bodyPr wrap="square">
            <a:spAutoFit/>
          </a:bodyPr>
          <a:lstStyle/>
          <a:p>
            <a:r>
              <a:rPr lang="uk-UA" dirty="0" smtClean="0"/>
              <a:t>1988–1998 — займався політичною журналістикою, бував у «гарячих точках». Цей досвід потім відтворив у романі «</a:t>
            </a:r>
            <a:r>
              <a:rPr lang="uk-UA" dirty="0" err="1" smtClean="0"/>
              <a:t>Елементал</a:t>
            </a:r>
            <a:r>
              <a:rPr lang="uk-UA" dirty="0" smtClean="0"/>
              <a:t>» (2001)</a:t>
            </a:r>
            <a:endParaRPr lang="uk-UA" dirty="0"/>
          </a:p>
        </p:txBody>
      </p:sp>
      <p:sp>
        <p:nvSpPr>
          <p:cNvPr id="6" name="Прямоугольник 5"/>
          <p:cNvSpPr/>
          <p:nvPr/>
        </p:nvSpPr>
        <p:spPr>
          <a:xfrm>
            <a:off x="571472" y="5786454"/>
            <a:ext cx="7786742" cy="646331"/>
          </a:xfrm>
          <a:prstGeom prst="rect">
            <a:avLst/>
          </a:prstGeom>
        </p:spPr>
        <p:txBody>
          <a:bodyPr wrap="square">
            <a:spAutoFit/>
          </a:bodyPr>
          <a:lstStyle/>
          <a:p>
            <a:r>
              <a:rPr lang="ru-RU" dirty="0"/>
              <a:t>У </a:t>
            </a:r>
            <a:r>
              <a:rPr lang="ru-RU" dirty="0" err="1"/>
              <a:t>березні</a:t>
            </a:r>
            <a:r>
              <a:rPr lang="ru-RU" dirty="0"/>
              <a:t> </a:t>
            </a:r>
            <a:r>
              <a:rPr lang="ru-RU" dirty="0" smtClean="0"/>
              <a:t>1998</a:t>
            </a:r>
            <a:r>
              <a:rPr lang="ru-RU" dirty="0"/>
              <a:t> </a:t>
            </a:r>
            <a:r>
              <a:rPr lang="ru-RU" dirty="0" err="1"/>
              <a:t>був</a:t>
            </a:r>
            <a:r>
              <a:rPr lang="ru-RU" dirty="0"/>
              <a:t> кандидатом в </a:t>
            </a:r>
            <a:r>
              <a:rPr lang="ru-RU" dirty="0" err="1"/>
              <a:t>народні</a:t>
            </a:r>
            <a:r>
              <a:rPr lang="ru-RU" dirty="0"/>
              <a:t> </a:t>
            </a:r>
            <a:r>
              <a:rPr lang="ru-RU" dirty="0" err="1"/>
              <a:t>депутати</a:t>
            </a:r>
            <a:r>
              <a:rPr lang="ru-RU" dirty="0"/>
              <a:t> </a:t>
            </a:r>
            <a:r>
              <a:rPr lang="ru-RU" dirty="0" err="1"/>
              <a:t>України</a:t>
            </a:r>
            <a:r>
              <a:rPr lang="ru-RU" dirty="0"/>
              <a:t> </a:t>
            </a:r>
            <a:r>
              <a:rPr lang="ru-RU" dirty="0" err="1"/>
              <a:t>від</a:t>
            </a:r>
            <a:r>
              <a:rPr lang="ru-RU" dirty="0"/>
              <a:t> </a:t>
            </a:r>
            <a:r>
              <a:rPr lang="ru-RU" dirty="0" err="1"/>
              <a:t>виборчого</a:t>
            </a:r>
            <a:r>
              <a:rPr lang="ru-RU" dirty="0"/>
              <a:t> блоку «</a:t>
            </a:r>
            <a:r>
              <a:rPr lang="ru-RU" dirty="0" err="1"/>
              <a:t>Національний</a:t>
            </a:r>
            <a:r>
              <a:rPr lang="ru-RU" dirty="0"/>
              <a:t> фронт».</a:t>
            </a:r>
            <a:endParaRPr lang="uk-UA" dirty="0"/>
          </a:p>
        </p:txBody>
      </p:sp>
      <p:pic>
        <p:nvPicPr>
          <p:cNvPr id="19458" name="Picture 2" descr="http://soli.com.ua/wp-content/uploads/2013/04/IMG_6628.jpg"/>
          <p:cNvPicPr>
            <a:picLocks noChangeAspect="1" noChangeArrowheads="1"/>
          </p:cNvPicPr>
          <p:nvPr/>
        </p:nvPicPr>
        <p:blipFill>
          <a:blip r:embed="rId2"/>
          <a:srcRect/>
          <a:stretch>
            <a:fillRect/>
          </a:stretch>
        </p:blipFill>
        <p:spPr bwMode="auto">
          <a:xfrm>
            <a:off x="1714480" y="2285992"/>
            <a:ext cx="5214974" cy="2607488"/>
          </a:xfrm>
          <a:prstGeom prst="rect">
            <a:avLst/>
          </a:prstGeom>
          <a:noFill/>
        </p:spPr>
      </p:pic>
      <p:sp>
        <p:nvSpPr>
          <p:cNvPr id="8" name="Прямоугольник 7"/>
          <p:cNvSpPr/>
          <p:nvPr/>
        </p:nvSpPr>
        <p:spPr>
          <a:xfrm>
            <a:off x="1643042" y="5000636"/>
            <a:ext cx="5500726" cy="307777"/>
          </a:xfrm>
          <a:prstGeom prst="rect">
            <a:avLst/>
          </a:prstGeom>
        </p:spPr>
        <p:txBody>
          <a:bodyPr wrap="square">
            <a:spAutoFit/>
          </a:bodyPr>
          <a:lstStyle/>
          <a:p>
            <a:r>
              <a:rPr lang="ru-RU" sz="1400" dirty="0" err="1" smtClean="0"/>
              <a:t>Присвячено</a:t>
            </a:r>
            <a:r>
              <a:rPr lang="ru-RU" sz="1400" dirty="0" smtClean="0"/>
              <a:t> </a:t>
            </a:r>
            <a:r>
              <a:rPr lang="ru-RU" sz="1400" i="1" dirty="0" err="1" smtClean="0"/>
              <a:t>Любомирові</a:t>
            </a:r>
            <a:r>
              <a:rPr lang="ru-RU" sz="1400" i="1" dirty="0" smtClean="0"/>
              <a:t> </a:t>
            </a:r>
            <a:r>
              <a:rPr lang="ru-RU" sz="1400" i="1" dirty="0" err="1"/>
              <a:t>Шкоруті</a:t>
            </a:r>
            <a:r>
              <a:rPr lang="ru-RU" sz="1400" i="1" dirty="0"/>
              <a:t>, </a:t>
            </a:r>
            <a:r>
              <a:rPr lang="ru-RU" sz="1400" i="1" dirty="0" err="1"/>
              <a:t>котрий</a:t>
            </a:r>
            <a:r>
              <a:rPr lang="ru-RU" sz="1400" i="1" dirty="0"/>
              <a:t> </a:t>
            </a:r>
            <a:r>
              <a:rPr lang="ru-RU" sz="1400" i="1" dirty="0" err="1"/>
              <a:t>викупив</a:t>
            </a:r>
            <a:r>
              <a:rPr lang="ru-RU" sz="1400" i="1" dirty="0"/>
              <a:t> мене </a:t>
            </a:r>
            <a:r>
              <a:rPr lang="ru-RU" sz="1400" i="1" dirty="0" err="1"/>
              <a:t>із</a:t>
            </a:r>
            <a:r>
              <a:rPr lang="ru-RU" sz="1400" i="1" dirty="0"/>
              <a:t> </a:t>
            </a:r>
            <a:r>
              <a:rPr lang="ru-RU" sz="1400" i="1" dirty="0" err="1" smtClean="0"/>
              <a:t>неволі</a:t>
            </a:r>
            <a:r>
              <a:rPr lang="ru-RU" sz="1400" i="1" dirty="0" smtClean="0"/>
              <a:t>.</a:t>
            </a:r>
            <a:endParaRPr lang="uk-UA"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357166"/>
            <a:ext cx="8715404" cy="2308324"/>
          </a:xfrm>
          <a:prstGeom prst="rect">
            <a:avLst/>
          </a:prstGeom>
        </p:spPr>
        <p:txBody>
          <a:bodyPr wrap="square">
            <a:spAutoFit/>
          </a:bodyPr>
          <a:lstStyle/>
          <a:p>
            <a:r>
              <a:rPr lang="uk-UA" dirty="0" smtClean="0"/>
              <a:t>Популярність як письменника прийшла з виходом роману «Ключ» (1999), який зібрав низку нагород. Це був перший твір автора після тривалої паузи — з 1990 року.</a:t>
            </a:r>
          </a:p>
          <a:p>
            <a:endParaRPr lang="uk-UA" dirty="0"/>
          </a:p>
          <a:p>
            <a:r>
              <a:rPr lang="uk-UA" dirty="0" smtClean="0"/>
              <a:t>Шкляр пояснює цю паузу так: «Далася взнаки різка зміна епох». Роман писався 1998 р., після того як автор потрапив до реанімації зі смертельним діагнозом, але вижив і у лікарні почав писати «Ключ». Роман неодноразово був виданий в Україні (станом на 2009 р. — 12 разів) та за кордоном (перекладений зокрема шведською, російською, вірменською).</a:t>
            </a:r>
            <a:endParaRPr lang="uk-UA" dirty="0"/>
          </a:p>
        </p:txBody>
      </p:sp>
      <p:sp>
        <p:nvSpPr>
          <p:cNvPr id="5" name="Прямоугольник 4"/>
          <p:cNvSpPr/>
          <p:nvPr/>
        </p:nvSpPr>
        <p:spPr>
          <a:xfrm>
            <a:off x="285720" y="3071810"/>
            <a:ext cx="6072230" cy="2585323"/>
          </a:xfrm>
          <a:prstGeom prst="rect">
            <a:avLst/>
          </a:prstGeom>
        </p:spPr>
        <p:txBody>
          <a:bodyPr wrap="square">
            <a:spAutoFit/>
          </a:bodyPr>
          <a:lstStyle/>
          <a:p>
            <a:r>
              <a:rPr lang="ru-RU" dirty="0"/>
              <a:t>Сам </a:t>
            </a:r>
            <a:r>
              <a:rPr lang="ru-RU" dirty="0" err="1"/>
              <a:t>задум</a:t>
            </a:r>
            <a:r>
              <a:rPr lang="ru-RU" dirty="0"/>
              <a:t> автор </a:t>
            </a:r>
            <a:r>
              <a:rPr lang="ru-RU" dirty="0" err="1"/>
              <a:t>виношував</a:t>
            </a:r>
            <a:r>
              <a:rPr lang="ru-RU" dirty="0"/>
              <a:t> </a:t>
            </a:r>
            <a:r>
              <a:rPr lang="ru-RU" dirty="0" err="1"/>
              <a:t>дванадцять</a:t>
            </a:r>
            <a:r>
              <a:rPr lang="ru-RU" dirty="0"/>
              <a:t> </a:t>
            </a:r>
            <a:r>
              <a:rPr lang="ru-RU" dirty="0" err="1"/>
              <a:t>років</a:t>
            </a:r>
            <a:r>
              <a:rPr lang="ru-RU" dirty="0"/>
              <a:t>. В основу </a:t>
            </a:r>
            <a:r>
              <a:rPr lang="ru-RU" dirty="0" err="1"/>
              <a:t>лягла</a:t>
            </a:r>
            <a:r>
              <a:rPr lang="ru-RU" dirty="0"/>
              <a:t> </a:t>
            </a:r>
            <a:r>
              <a:rPr lang="ru-RU" dirty="0" err="1"/>
              <a:t>почута</a:t>
            </a:r>
            <a:r>
              <a:rPr lang="ru-RU" dirty="0"/>
              <a:t> ним </a:t>
            </a:r>
            <a:r>
              <a:rPr lang="ru-RU" dirty="0" err="1"/>
              <a:t>історія</a:t>
            </a:r>
            <a:r>
              <a:rPr lang="ru-RU" dirty="0"/>
              <a:t> про те, як один </a:t>
            </a:r>
            <a:r>
              <a:rPr lang="ru-RU" dirty="0" err="1"/>
              <a:t>хлопець</a:t>
            </a:r>
            <a:r>
              <a:rPr lang="ru-RU" dirty="0"/>
              <a:t> </a:t>
            </a:r>
            <a:r>
              <a:rPr lang="ru-RU" dirty="0" err="1"/>
              <a:t>винайняв</a:t>
            </a:r>
            <a:r>
              <a:rPr lang="ru-RU" dirty="0"/>
              <a:t> </a:t>
            </a:r>
            <a:r>
              <a:rPr lang="ru-RU" dirty="0" err="1"/>
              <a:t>житло</a:t>
            </a:r>
            <a:r>
              <a:rPr lang="ru-RU" dirty="0"/>
              <a:t> в </a:t>
            </a:r>
            <a:r>
              <a:rPr lang="ru-RU" dirty="0" err="1" smtClean="0"/>
              <a:t>Києві</a:t>
            </a:r>
            <a:r>
              <a:rPr lang="ru-RU" dirty="0" smtClean="0"/>
              <a:t>, </a:t>
            </a:r>
            <a:r>
              <a:rPr lang="ru-RU" dirty="0"/>
              <a:t>а </a:t>
            </a:r>
            <a:r>
              <a:rPr lang="ru-RU" dirty="0" err="1"/>
              <a:t>після</a:t>
            </a:r>
            <a:r>
              <a:rPr lang="ru-RU" dirty="0"/>
              <a:t> того до </a:t>
            </a:r>
            <a:r>
              <a:rPr lang="ru-RU" dirty="0" err="1"/>
              <a:t>нього</a:t>
            </a:r>
            <a:r>
              <a:rPr lang="ru-RU" dirty="0"/>
              <a:t> так </a:t>
            </a:r>
            <a:r>
              <a:rPr lang="ru-RU" dirty="0" err="1"/>
              <a:t>і</a:t>
            </a:r>
            <a:r>
              <a:rPr lang="ru-RU" dirty="0"/>
              <a:t> не </a:t>
            </a:r>
            <a:r>
              <a:rPr lang="ru-RU" dirty="0" err="1"/>
              <a:t>з'явився</a:t>
            </a:r>
            <a:r>
              <a:rPr lang="ru-RU" dirty="0"/>
              <a:t> </a:t>
            </a:r>
            <a:r>
              <a:rPr lang="ru-RU" dirty="0" err="1"/>
              <a:t>господар</a:t>
            </a:r>
            <a:r>
              <a:rPr lang="ru-RU" dirty="0"/>
              <a:t> по плату. </a:t>
            </a:r>
            <a:r>
              <a:rPr lang="ru-RU" dirty="0" err="1"/>
              <a:t>Зі</a:t>
            </a:r>
            <a:r>
              <a:rPr lang="ru-RU" dirty="0"/>
              <a:t> </a:t>
            </a:r>
            <a:r>
              <a:rPr lang="ru-RU" dirty="0" err="1"/>
              <a:t>слів</a:t>
            </a:r>
            <a:r>
              <a:rPr lang="ru-RU" dirty="0"/>
              <a:t> автора </a:t>
            </a:r>
            <a:r>
              <a:rPr lang="ru-RU" i="1" dirty="0"/>
              <a:t>«</a:t>
            </a:r>
            <a:r>
              <a:rPr lang="ru-RU" i="1" dirty="0" err="1"/>
              <a:t>Мені</a:t>
            </a:r>
            <a:r>
              <a:rPr lang="ru-RU" i="1" dirty="0"/>
              <a:t> вона </a:t>
            </a:r>
            <a:r>
              <a:rPr lang="ru-RU" i="1" dirty="0" err="1"/>
              <a:t>видалася</a:t>
            </a:r>
            <a:r>
              <a:rPr lang="ru-RU" i="1" dirty="0"/>
              <a:t> </a:t>
            </a:r>
            <a:r>
              <a:rPr lang="ru-RU" i="1" dirty="0" err="1"/>
              <a:t>привабливою</a:t>
            </a:r>
            <a:r>
              <a:rPr lang="ru-RU" i="1" dirty="0"/>
              <a:t>: сам факт давав </a:t>
            </a:r>
            <a:r>
              <a:rPr lang="ru-RU" i="1" dirty="0" err="1"/>
              <a:t>дуже</a:t>
            </a:r>
            <a:r>
              <a:rPr lang="ru-RU" i="1" dirty="0"/>
              <a:t> великий </a:t>
            </a:r>
            <a:r>
              <a:rPr lang="ru-RU" i="1" dirty="0" err="1"/>
              <a:t>простір</a:t>
            </a:r>
            <a:r>
              <a:rPr lang="ru-RU" i="1" dirty="0"/>
              <a:t> для </a:t>
            </a:r>
            <a:r>
              <a:rPr lang="ru-RU" i="1" dirty="0" err="1"/>
              <a:t>фантазії</a:t>
            </a:r>
            <a:r>
              <a:rPr lang="ru-RU" i="1" dirty="0"/>
              <a:t>. </a:t>
            </a:r>
            <a:r>
              <a:rPr lang="ru-RU" i="1" dirty="0" err="1"/>
              <a:t>Адже</a:t>
            </a:r>
            <a:r>
              <a:rPr lang="ru-RU" i="1" dirty="0"/>
              <a:t> нормальна </a:t>
            </a:r>
            <a:r>
              <a:rPr lang="ru-RU" i="1" dirty="0" err="1"/>
              <a:t>людина</a:t>
            </a:r>
            <a:r>
              <a:rPr lang="ru-RU" i="1" dirty="0"/>
              <a:t> </a:t>
            </a:r>
            <a:r>
              <a:rPr lang="ru-RU" i="1" dirty="0" err="1"/>
              <a:t>мусить</a:t>
            </a:r>
            <a:r>
              <a:rPr lang="ru-RU" i="1" dirty="0"/>
              <a:t> </a:t>
            </a:r>
            <a:r>
              <a:rPr lang="ru-RU" i="1" dirty="0" err="1"/>
              <a:t>замислитися</a:t>
            </a:r>
            <a:r>
              <a:rPr lang="ru-RU" i="1" dirty="0"/>
              <a:t>, </a:t>
            </a:r>
            <a:r>
              <a:rPr lang="ru-RU" i="1" dirty="0" err="1"/>
              <a:t>куди</a:t>
            </a:r>
            <a:r>
              <a:rPr lang="ru-RU" i="1" dirty="0"/>
              <a:t> </a:t>
            </a:r>
            <a:r>
              <a:rPr lang="ru-RU" i="1" dirty="0" err="1"/>
              <a:t>поділася</a:t>
            </a:r>
            <a:r>
              <a:rPr lang="ru-RU" i="1" dirty="0"/>
              <a:t> </a:t>
            </a:r>
            <a:r>
              <a:rPr lang="ru-RU" i="1" dirty="0" err="1"/>
              <a:t>інша</a:t>
            </a:r>
            <a:r>
              <a:rPr lang="ru-RU" i="1" dirty="0"/>
              <a:t> </a:t>
            </a:r>
            <a:r>
              <a:rPr lang="ru-RU" i="1" dirty="0" err="1"/>
              <a:t>людина</a:t>
            </a:r>
            <a:r>
              <a:rPr lang="ru-RU" i="1" dirty="0"/>
              <a:t>! І </a:t>
            </a:r>
            <a:r>
              <a:rPr lang="ru-RU" i="1" dirty="0" err="1"/>
              <a:t>починаються</a:t>
            </a:r>
            <a:r>
              <a:rPr lang="ru-RU" i="1" dirty="0"/>
              <a:t> </a:t>
            </a:r>
            <a:r>
              <a:rPr lang="ru-RU" i="1" dirty="0" err="1"/>
              <a:t>пошуки</a:t>
            </a:r>
            <a:r>
              <a:rPr lang="ru-RU" i="1" dirty="0"/>
              <a:t>… Я </a:t>
            </a:r>
            <a:r>
              <a:rPr lang="ru-RU" i="1" dirty="0" err="1"/>
              <a:t>довго</a:t>
            </a:r>
            <a:r>
              <a:rPr lang="ru-RU" i="1" dirty="0"/>
              <a:t> </a:t>
            </a:r>
            <a:r>
              <a:rPr lang="ru-RU" i="1" dirty="0" err="1"/>
              <a:t>носився</a:t>
            </a:r>
            <a:r>
              <a:rPr lang="ru-RU" i="1" dirty="0"/>
              <a:t> </a:t>
            </a:r>
            <a:r>
              <a:rPr lang="ru-RU" i="1" dirty="0" err="1"/>
              <a:t>з</a:t>
            </a:r>
            <a:r>
              <a:rPr lang="ru-RU" i="1" dirty="0"/>
              <a:t> </a:t>
            </a:r>
            <a:r>
              <a:rPr lang="ru-RU" i="1" dirty="0" err="1"/>
              <a:t>цим</a:t>
            </a:r>
            <a:r>
              <a:rPr lang="ru-RU" i="1" dirty="0"/>
              <a:t> </a:t>
            </a:r>
            <a:r>
              <a:rPr lang="ru-RU" i="1" dirty="0" err="1"/>
              <a:t>задумом</a:t>
            </a:r>
            <a:r>
              <a:rPr lang="ru-RU" i="1" dirty="0"/>
              <a:t>, а </a:t>
            </a:r>
            <a:r>
              <a:rPr lang="ru-RU" i="1" dirty="0" err="1"/>
              <a:t>потім</a:t>
            </a:r>
            <a:r>
              <a:rPr lang="ru-RU" i="1" dirty="0"/>
              <a:t> </a:t>
            </a:r>
            <a:r>
              <a:rPr lang="ru-RU" i="1" dirty="0" err="1"/>
              <a:t>сів</a:t>
            </a:r>
            <a:r>
              <a:rPr lang="ru-RU" i="1" dirty="0"/>
              <a:t> </a:t>
            </a:r>
            <a:r>
              <a:rPr lang="ru-RU" i="1" dirty="0" err="1"/>
              <a:t>і</a:t>
            </a:r>
            <a:r>
              <a:rPr lang="ru-RU" i="1" dirty="0"/>
              <a:t> написав роман за </a:t>
            </a:r>
            <a:r>
              <a:rPr lang="ru-RU" i="1" dirty="0" err="1"/>
              <a:t>тридцять</a:t>
            </a:r>
            <a:r>
              <a:rPr lang="ru-RU" i="1" dirty="0"/>
              <a:t> </a:t>
            </a:r>
            <a:r>
              <a:rPr lang="ru-RU" i="1" dirty="0" err="1"/>
              <a:t>днів</a:t>
            </a:r>
            <a:r>
              <a:rPr lang="ru-RU" i="1" dirty="0"/>
              <a:t>»</a:t>
            </a:r>
            <a:endParaRPr lang="uk-UA" i="1" dirty="0"/>
          </a:p>
        </p:txBody>
      </p:sp>
      <p:pic>
        <p:nvPicPr>
          <p:cNvPr id="20482" name="Picture 2" descr="Vasyl Shklyar Klyuch.jpg"/>
          <p:cNvPicPr>
            <a:picLocks noChangeAspect="1" noChangeArrowheads="1"/>
          </p:cNvPicPr>
          <p:nvPr/>
        </p:nvPicPr>
        <p:blipFill>
          <a:blip r:embed="rId2"/>
          <a:srcRect/>
          <a:stretch>
            <a:fillRect/>
          </a:stretch>
        </p:blipFill>
        <p:spPr bwMode="auto">
          <a:xfrm>
            <a:off x="6500826" y="2714620"/>
            <a:ext cx="2292228" cy="292895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357166"/>
            <a:ext cx="8358246" cy="369332"/>
          </a:xfrm>
          <a:prstGeom prst="rect">
            <a:avLst/>
          </a:prstGeom>
        </p:spPr>
        <p:txBody>
          <a:bodyPr wrap="square">
            <a:spAutoFit/>
          </a:bodyPr>
          <a:lstStyle/>
          <a:p>
            <a:r>
              <a:rPr lang="ru-RU" dirty="0" smtClean="0"/>
              <a:t>2000–2004 — посада головного редактора </a:t>
            </a:r>
            <a:r>
              <a:rPr lang="ru-RU" dirty="0" err="1" smtClean="0"/>
              <a:t>видавництва</a:t>
            </a:r>
            <a:r>
              <a:rPr lang="ru-RU" dirty="0" smtClean="0"/>
              <a:t> «</a:t>
            </a:r>
            <a:r>
              <a:rPr lang="ru-RU" dirty="0" err="1" smtClean="0"/>
              <a:t>Дніпро</a:t>
            </a:r>
            <a:r>
              <a:rPr lang="ru-RU" dirty="0" smtClean="0"/>
              <a:t>»</a:t>
            </a:r>
            <a:endParaRPr lang="uk-UA" dirty="0"/>
          </a:p>
        </p:txBody>
      </p:sp>
      <p:sp>
        <p:nvSpPr>
          <p:cNvPr id="6" name="Прямоугольник 5"/>
          <p:cNvSpPr/>
          <p:nvPr/>
        </p:nvSpPr>
        <p:spPr>
          <a:xfrm>
            <a:off x="500034" y="1142984"/>
            <a:ext cx="7643866" cy="2862322"/>
          </a:xfrm>
          <a:prstGeom prst="rect">
            <a:avLst/>
          </a:prstGeom>
        </p:spPr>
        <p:txBody>
          <a:bodyPr wrap="square">
            <a:spAutoFit/>
          </a:bodyPr>
          <a:lstStyle/>
          <a:p>
            <a:r>
              <a:rPr lang="uk-UA" dirty="0" smtClean="0"/>
              <a:t>Володіє вірменською мовою. Перекладав з вірменської та новогрецької. </a:t>
            </a:r>
          </a:p>
          <a:p>
            <a:endParaRPr lang="uk-UA" dirty="0"/>
          </a:p>
          <a:p>
            <a:r>
              <a:rPr lang="uk-UA" dirty="0" smtClean="0"/>
              <a:t>Значного розголосу набув його переклад «Тараса Бульби» М.Гоголя, зроблений з 1-го видання повісті (1835; збірка «Миргород») за підтримки видавництва </a:t>
            </a:r>
            <a:r>
              <a:rPr lang="ru-RU" dirty="0" smtClean="0"/>
              <a:t>«</a:t>
            </a:r>
            <a:r>
              <a:rPr lang="ru-RU" dirty="0" err="1" smtClean="0"/>
              <a:t>Кальварія</a:t>
            </a:r>
            <a:r>
              <a:rPr lang="ru-RU" dirty="0" smtClean="0"/>
              <a:t>» </a:t>
            </a:r>
            <a:r>
              <a:rPr lang="uk-UA" dirty="0" smtClean="0"/>
              <a:t> В цьому виданні була відсутня додана пізніше Гоголем під тиском російських критиків хвала російському цареві. </a:t>
            </a:r>
          </a:p>
          <a:p>
            <a:endParaRPr lang="uk-UA" dirty="0" smtClean="0"/>
          </a:p>
          <a:p>
            <a:r>
              <a:rPr lang="ru-RU" dirty="0" smtClean="0"/>
              <a:t>Цей переклад </a:t>
            </a:r>
            <a:r>
              <a:rPr lang="ru-RU" dirty="0" err="1" smtClean="0"/>
              <a:t>був</a:t>
            </a:r>
            <a:r>
              <a:rPr lang="ru-RU" dirty="0" smtClean="0"/>
              <a:t> </a:t>
            </a:r>
            <a:r>
              <a:rPr lang="ru-RU" dirty="0" err="1" smtClean="0"/>
              <a:t>підданий</a:t>
            </a:r>
            <a:r>
              <a:rPr lang="ru-RU" dirty="0" smtClean="0"/>
              <a:t> </a:t>
            </a:r>
            <a:r>
              <a:rPr lang="ru-RU" dirty="0" err="1" smtClean="0"/>
              <a:t>критиці</a:t>
            </a:r>
            <a:r>
              <a:rPr lang="ru-RU" dirty="0" smtClean="0"/>
              <a:t> </a:t>
            </a:r>
            <a:r>
              <a:rPr lang="ru-RU" dirty="0" err="1" smtClean="0"/>
              <a:t>з</a:t>
            </a:r>
            <a:r>
              <a:rPr lang="ru-RU" dirty="0" smtClean="0"/>
              <a:t> боку </a:t>
            </a:r>
            <a:r>
              <a:rPr lang="ru-RU" dirty="0" err="1" smtClean="0"/>
              <a:t>тодішнього</a:t>
            </a:r>
            <a:r>
              <a:rPr lang="ru-RU" dirty="0" smtClean="0"/>
              <a:t> посла </a:t>
            </a:r>
            <a:r>
              <a:rPr lang="ru-RU" dirty="0" err="1" smtClean="0"/>
              <a:t>Російської</a:t>
            </a:r>
            <a:r>
              <a:rPr lang="ru-RU" dirty="0" smtClean="0"/>
              <a:t> </a:t>
            </a:r>
            <a:r>
              <a:rPr lang="ru-RU" dirty="0" err="1" smtClean="0"/>
              <a:t>Федерації</a:t>
            </a:r>
            <a:r>
              <a:rPr lang="ru-RU" dirty="0" smtClean="0"/>
              <a:t> в </a:t>
            </a:r>
            <a:r>
              <a:rPr lang="ru-RU" dirty="0" err="1" smtClean="0"/>
              <a:t>Україні</a:t>
            </a:r>
            <a:r>
              <a:rPr lang="ru-RU" dirty="0" smtClean="0"/>
              <a:t> </a:t>
            </a:r>
            <a:r>
              <a:rPr lang="ru-RU" dirty="0" err="1" smtClean="0"/>
              <a:t>Віктора</a:t>
            </a:r>
            <a:r>
              <a:rPr lang="ru-RU" dirty="0" smtClean="0"/>
              <a:t> </a:t>
            </a:r>
            <a:r>
              <a:rPr lang="ru-RU" dirty="0" err="1" smtClean="0"/>
              <a:t>Черномирдіна</a:t>
            </a:r>
            <a:r>
              <a:rPr lang="ru-RU" dirty="0" smtClean="0"/>
              <a:t>, </a:t>
            </a:r>
            <a:r>
              <a:rPr lang="ru-RU" dirty="0" err="1" smtClean="0"/>
              <a:t>який</a:t>
            </a:r>
            <a:r>
              <a:rPr lang="ru-RU" dirty="0" smtClean="0"/>
              <a:t> заявляв, </a:t>
            </a:r>
            <a:r>
              <a:rPr lang="ru-RU" dirty="0" err="1" smtClean="0"/>
              <a:t>що</a:t>
            </a:r>
            <a:r>
              <a:rPr lang="ru-RU" dirty="0" smtClean="0"/>
              <a:t> Гоголь не </a:t>
            </a:r>
            <a:r>
              <a:rPr lang="ru-RU" dirty="0" err="1" smtClean="0"/>
              <a:t>міг</a:t>
            </a:r>
            <a:r>
              <a:rPr lang="ru-RU" dirty="0" smtClean="0"/>
              <a:t> такого </a:t>
            </a:r>
            <a:r>
              <a:rPr lang="ru-RU" dirty="0" err="1" smtClean="0"/>
              <a:t>написати</a:t>
            </a:r>
            <a:r>
              <a:rPr lang="ru-RU" dirty="0"/>
              <a:t>.</a:t>
            </a:r>
            <a:endParaRPr lang="uk-UA" dirty="0"/>
          </a:p>
        </p:txBody>
      </p:sp>
      <p:pic>
        <p:nvPicPr>
          <p:cNvPr id="21506" name="Picture 2" descr="http://zik.ua/gallery/full/8/9/89_730d6.jpg"/>
          <p:cNvPicPr>
            <a:picLocks noChangeAspect="1" noChangeArrowheads="1"/>
          </p:cNvPicPr>
          <p:nvPr/>
        </p:nvPicPr>
        <p:blipFill>
          <a:blip r:embed="rId2"/>
          <a:srcRect/>
          <a:stretch>
            <a:fillRect/>
          </a:stretch>
        </p:blipFill>
        <p:spPr bwMode="auto">
          <a:xfrm>
            <a:off x="2714612" y="4214818"/>
            <a:ext cx="3143272" cy="2093286"/>
          </a:xfrm>
          <a:prstGeom prst="rect">
            <a:avLst/>
          </a:prstGeom>
          <a:noFill/>
        </p:spPr>
      </p:pic>
      <p:sp>
        <p:nvSpPr>
          <p:cNvPr id="8" name="Прямоугольник 7"/>
          <p:cNvSpPr/>
          <p:nvPr/>
        </p:nvSpPr>
        <p:spPr>
          <a:xfrm>
            <a:off x="3286116" y="6286520"/>
            <a:ext cx="2165786" cy="369332"/>
          </a:xfrm>
          <a:prstGeom prst="rect">
            <a:avLst/>
          </a:prstGeom>
        </p:spPr>
        <p:txBody>
          <a:bodyPr wrap="none">
            <a:spAutoFit/>
          </a:bodyPr>
          <a:lstStyle/>
          <a:p>
            <a:r>
              <a:rPr lang="uk-UA" dirty="0"/>
              <a:t>Віктор Черномирдін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57224" y="714356"/>
            <a:ext cx="7358114" cy="1477328"/>
          </a:xfrm>
          <a:prstGeom prst="rect">
            <a:avLst/>
          </a:prstGeom>
        </p:spPr>
        <p:txBody>
          <a:bodyPr wrap="square">
            <a:spAutoFit/>
          </a:bodyPr>
          <a:lstStyle/>
          <a:p>
            <a:r>
              <a:rPr lang="uk-UA" dirty="0"/>
              <a:t>Наприкінці 2011 року Василь Шкляр створив Міжнародну благодійну організацію «Фонд Василя Шкляра </a:t>
            </a:r>
            <a:r>
              <a:rPr lang="uk-UA" dirty="0" err="1"/>
              <a:t>„Холодноярська</a:t>
            </a:r>
            <a:r>
              <a:rPr lang="uk-UA" dirty="0"/>
              <a:t> </a:t>
            </a:r>
            <a:r>
              <a:rPr lang="uk-UA" dirty="0" err="1"/>
              <a:t>Республіка“</a:t>
            </a:r>
            <a:r>
              <a:rPr lang="uk-UA" dirty="0"/>
              <a:t>, головна мета якої є здійснення благодійної діяльності, спрямованої на розвиток українського кіномистецтва, надання благодійної допомоги на створення, прокат і популяризацію художнього </a:t>
            </a:r>
            <a:r>
              <a:rPr lang="uk-UA" dirty="0" smtClean="0"/>
              <a:t>кінофільму.</a:t>
            </a:r>
            <a:endParaRPr lang="uk-U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534</Words>
  <Application>Microsoft Office PowerPoint</Application>
  <PresentationFormat>Экран (4:3)</PresentationFormat>
  <Paragraphs>62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Василь Шкляр</vt:lpstr>
      <vt:lpstr>Слайд 2</vt:lpstr>
      <vt:lpstr>Слайд 3</vt:lpstr>
      <vt:lpstr>Слайд 4</vt:lpstr>
      <vt:lpstr>Слайд 5</vt:lpstr>
      <vt:lpstr>Слайд 6</vt:lpstr>
      <vt:lpstr>Слайд 7</vt:lpstr>
      <vt:lpstr>Слайд 8</vt:lpstr>
      <vt:lpstr>Слайд 9</vt:lpstr>
      <vt:lpstr>Слайд 10</vt:lpstr>
      <vt:lpstr>Роман „Залишенець. Чорний ворон“ </vt:lpstr>
      <vt:lpstr>Слайд 12</vt:lpstr>
      <vt:lpstr>Слайд 13</vt:lpstr>
      <vt:lpstr>Слайд 14</vt:lpstr>
      <vt:lpstr>Популярність Василя Шкляра на тлі інших сучасних українських письменників</vt:lpstr>
    </vt:vector>
  </TitlesOfParts>
  <Company>Luxoft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Василь Шкляр</dc:title>
  <dc:creator>User</dc:creator>
  <cp:lastModifiedBy>User</cp:lastModifiedBy>
  <cp:revision>1</cp:revision>
  <dcterms:created xsi:type="dcterms:W3CDTF">2014-05-14T22:20:43Z</dcterms:created>
  <dcterms:modified xsi:type="dcterms:W3CDTF">2014-05-14T22:24:33Z</dcterms:modified>
</cp:coreProperties>
</file>