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4656" autoAdjust="0"/>
  </p:normalViewPr>
  <p:slideViewPr>
    <p:cSldViewPr>
      <p:cViewPr varScale="1">
        <p:scale>
          <a:sx n="95" d="100"/>
          <a:sy n="95" d="100"/>
        </p:scale>
        <p:origin x="-3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A75274-278F-4411-BCC7-575B1D535043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08C27-67AE-404E-9A61-2C9F3881B7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D08C27-67AE-404E-9A61-2C9F3881B75C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4B83344-5659-42FD-BF6F-04B9529D1AD0}" type="datetimeFigureOut">
              <a:rPr lang="ru-RU" smtClean="0"/>
              <a:t>21.04.2013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9C6E5DA-34F0-4FF3-BEF2-AFAF30C6FFF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C%D1%96%D0%BD%D1%96%D1%81%D1%82%D1%80_%D0%B7%D0%B0%D0%BA%D0%BE%D1%80%D0%B4%D0%BE%D0%BD%D0%BD%D0%B8%D1%85_%D1%81%D0%BF%D1%80%D0%B0%D0%B2&amp;action=edit&amp;redlink=1" TargetMode="External"/><Relationship Id="rId3" Type="http://schemas.openxmlformats.org/officeDocument/2006/relationships/hyperlink" Target="http://uk.wikipedia.org/wiki/1886" TargetMode="External"/><Relationship Id="rId7" Type="http://schemas.openxmlformats.org/officeDocument/2006/relationships/hyperlink" Target="http://uk.wikipedia.org/wiki/%D0%9C%D0%BE%D0%BD%D0%B0%D0%BA%D0%BE" TargetMode="External"/><Relationship Id="rId2" Type="http://schemas.openxmlformats.org/officeDocument/2006/relationships/hyperlink" Target="http://uk.wikipedia.org/wiki/18_%D0%B1%D0%B5%D1%80%D0%B5%D0%B7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56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uk.wikipedia.org/wiki/1_%D0%BA%D0%B2%D1%96%D1%82%D0%BD%D1%8F" TargetMode="External"/><Relationship Id="rId10" Type="http://schemas.openxmlformats.org/officeDocument/2006/relationships/hyperlink" Target="http://uk.wikipedia.org/w/index.php?title=%D0%A2%D0%B5%D1%80%D0%B5%D1%89%D0%B5%D0%BD%D0%BA%D0%BE_%D0%9F%D0%B5%D1%82%D1%80%D0%BE_%D0%9C%D0%B8%D1%85%D0%B0%D0%B9%D0%BB%D0%BE%D0%B2%D0%B8%D1%87&amp;action=edit&amp;redlink=1" TargetMode="External"/><Relationship Id="rId4" Type="http://schemas.openxmlformats.org/officeDocument/2006/relationships/hyperlink" Target="http://uk.wikipedia.org/wiki/%D0%9A%D0%B8%D1%97%D0%B2" TargetMode="External"/><Relationship Id="rId9" Type="http://schemas.openxmlformats.org/officeDocument/2006/relationships/hyperlink" Target="http://uk.wikipedia.org/wiki/%D0%A2%D0%B5%D1%80%D0%B5%D1%89%D0%B5%D0%BD%D0%BA%D0%BE_%D0%86%D0%B2%D0%B0%D0%BD_%D0%9C%D0%B8%D0%BA%D0%BE%D0%BB%D0%B0%D0%B9%D0%BE%D0%B2%D0%B8%D1%87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E%D0%B7%D0%B0%D0%BC%D0%B1%D1%96%D0%BA" TargetMode="External"/><Relationship Id="rId3" Type="http://schemas.openxmlformats.org/officeDocument/2006/relationships/hyperlink" Target="http://uk.wikipedia.org/wiki/%D0%9D%D0%BE%D1%80%D0%B2%D0%B5%D0%B3%D1%96%D1%8F" TargetMode="External"/><Relationship Id="rId7" Type="http://schemas.openxmlformats.org/officeDocument/2006/relationships/hyperlink" Target="http://uk.wikipedia.org/wiki/%D0%9C%D0%B0%D0%B4%D0%B0%D0%B3%D0%B0%D1%81%D0%BA%D0%B0%D1%80" TargetMode="External"/><Relationship Id="rId2" Type="http://schemas.openxmlformats.org/officeDocument/2006/relationships/hyperlink" Target="http://uk.wikipedia.org/wiki/%D0%A4%D1%96%D0%BD%D0%BB%D1%8F%D0%BD%D0%B4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0%D0%BE%D1%81%D1%96%D0%B9%D1%81%D1%8C%D0%BA%D0%B0_%D1%96%D0%BC%D0%BF%D0%B5%D1%80%D1%96%D1%8F" TargetMode="External"/><Relationship Id="rId5" Type="http://schemas.openxmlformats.org/officeDocument/2006/relationships/hyperlink" Target="http://uk.wikipedia.org/wiki/%D0%90%D0%BD%D0%B3%D0%BB%D1%96%D1%8F" TargetMode="External"/><Relationship Id="rId10" Type="http://schemas.openxmlformats.org/officeDocument/2006/relationships/image" Target="../media/image8.jpeg"/><Relationship Id="rId4" Type="http://schemas.openxmlformats.org/officeDocument/2006/relationships/hyperlink" Target="http://uk.wikipedia.org/wiki/%D0%A4%D1%80%D0%B0%D0%BD%D1%86%D1%96%D1%8F" TargetMode="External"/><Relationship Id="rId9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548680"/>
            <a:ext cx="8458200" cy="4464496"/>
          </a:xfrm>
        </p:spPr>
        <p:txBody>
          <a:bodyPr/>
          <a:lstStyle/>
          <a:p>
            <a:pPr algn="ctr"/>
            <a:r>
              <a:rPr lang="uk-UA" b="1" dirty="0" smtClean="0"/>
              <a:t>Заклад </a:t>
            </a:r>
            <a:r>
              <a:rPr lang="uk-UA" b="1" dirty="0" err="1" smtClean="0"/>
              <a:t>“Загальноосвітня</a:t>
            </a:r>
            <a:r>
              <a:rPr lang="uk-UA" b="1" dirty="0" smtClean="0"/>
              <a:t> школа </a:t>
            </a:r>
            <a:r>
              <a:rPr lang="ru-RU" b="1" dirty="0" smtClean="0"/>
              <a:t>І-ІІІ </a:t>
            </a:r>
            <a:r>
              <a:rPr lang="ru-RU" b="1" dirty="0" err="1" smtClean="0"/>
              <a:t>ступенів</a:t>
            </a:r>
            <a:r>
              <a:rPr lang="ru-RU" b="1" dirty="0" smtClean="0"/>
              <a:t> </a:t>
            </a:r>
            <a:r>
              <a:rPr lang="ru-RU" b="1" dirty="0" smtClean="0"/>
              <a:t>№12 ВМР</a:t>
            </a:r>
            <a:r>
              <a:rPr lang="uk-UA" b="1" dirty="0" smtClean="0"/>
              <a:t>”</a:t>
            </a:r>
          </a:p>
          <a:p>
            <a:pPr algn="ctr"/>
            <a:r>
              <a:rPr lang="uk-UA" b="1" dirty="0" smtClean="0"/>
              <a:t>Презентація </a:t>
            </a:r>
          </a:p>
          <a:p>
            <a:pPr algn="ctr"/>
            <a:r>
              <a:rPr lang="uk-UA" b="1" dirty="0" smtClean="0"/>
              <a:t>н</a:t>
            </a:r>
            <a:r>
              <a:rPr lang="uk-UA" b="1" dirty="0" smtClean="0"/>
              <a:t>а тему:</a:t>
            </a:r>
          </a:p>
          <a:p>
            <a:pPr algn="ctr"/>
            <a:r>
              <a:rPr lang="uk-UA" b="1" dirty="0" err="1" smtClean="0"/>
              <a:t>“Михайло</a:t>
            </a:r>
            <a:r>
              <a:rPr lang="uk-UA" b="1" dirty="0" smtClean="0"/>
              <a:t> </a:t>
            </a:r>
            <a:r>
              <a:rPr lang="uk-UA" b="1" dirty="0" err="1" smtClean="0"/>
              <a:t>Терещенко”</a:t>
            </a:r>
            <a:endParaRPr lang="uk-UA" b="1" dirty="0" smtClean="0"/>
          </a:p>
          <a:p>
            <a:pPr algn="r"/>
            <a:endParaRPr lang="uk-UA" sz="2000" dirty="0" smtClean="0"/>
          </a:p>
          <a:p>
            <a:pPr algn="r"/>
            <a:endParaRPr lang="uk-UA" sz="2000" dirty="0" smtClean="0"/>
          </a:p>
          <a:p>
            <a:pPr algn="r"/>
            <a:r>
              <a:rPr lang="uk-UA" sz="2000" dirty="0" smtClean="0"/>
              <a:t>Виконала учениця 9-А класу</a:t>
            </a:r>
          </a:p>
          <a:p>
            <a:pPr algn="r"/>
            <a:r>
              <a:rPr lang="uk-UA" sz="2000" dirty="0" err="1" smtClean="0"/>
              <a:t>Немировська</a:t>
            </a:r>
            <a:r>
              <a:rPr lang="uk-UA" sz="2000" dirty="0" smtClean="0"/>
              <a:t> Анастасія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rus.zt.ua/wp-content/uploads/2011/03/2_2.jpg"/>
          <p:cNvPicPr>
            <a:picLocks noChangeAspect="1" noChangeArrowheads="1"/>
          </p:cNvPicPr>
          <p:nvPr/>
        </p:nvPicPr>
        <p:blipFill>
          <a:blip r:embed="rId2" cstate="print"/>
          <a:srcRect t="50640"/>
          <a:stretch>
            <a:fillRect/>
          </a:stretch>
        </p:blipFill>
        <p:spPr bwMode="auto">
          <a:xfrm>
            <a:off x="323528" y="1052736"/>
            <a:ext cx="4312015" cy="3858445"/>
          </a:xfrm>
          <a:prstGeom prst="rect">
            <a:avLst/>
          </a:prstGeom>
          <a:noFill/>
        </p:spPr>
      </p:pic>
      <p:pic>
        <p:nvPicPr>
          <p:cNvPr id="23556" name="Picture 4" descr="http://rus.zt.ua/wp-content/uploads/2011/03/1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88640"/>
            <a:ext cx="3891891" cy="65150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686800" cy="1340768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Біографія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196752"/>
            <a:ext cx="8884096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b="1" i="1" dirty="0" err="1" smtClean="0"/>
              <a:t>Народився</a:t>
            </a:r>
            <a:r>
              <a:rPr lang="ru-RU" sz="2000" b="1" i="1" dirty="0" smtClean="0"/>
              <a:t>: </a:t>
            </a:r>
            <a:r>
              <a:rPr lang="ru-RU" sz="2000" dirty="0" smtClean="0">
                <a:hlinkClick r:id="rId2" tooltip="18 березня"/>
              </a:rPr>
              <a:t>18 </a:t>
            </a:r>
            <a:r>
              <a:rPr lang="ru-RU" sz="2000" dirty="0" err="1" smtClean="0">
                <a:hlinkClick r:id="rId2" tooltip="18 березня"/>
              </a:rPr>
              <a:t>березня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3" tooltip="1886"/>
              </a:rPr>
              <a:t>1886</a:t>
            </a:r>
            <a:r>
              <a:rPr lang="ru-RU" sz="2000" dirty="0" smtClean="0"/>
              <a:t> </a:t>
            </a:r>
            <a:r>
              <a:rPr lang="ru-RU" sz="2000" dirty="0" err="1" smtClean="0">
                <a:hlinkClick r:id="rId4" tooltip="Київ"/>
              </a:rPr>
              <a:t>Київ</a:t>
            </a: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200" b="1" i="1" dirty="0" smtClean="0"/>
              <a:t>Помер:</a:t>
            </a:r>
            <a:r>
              <a:rPr lang="ru-RU" sz="2000" dirty="0" smtClean="0"/>
              <a:t>        †</a:t>
            </a:r>
            <a:r>
              <a:rPr lang="ru-RU" sz="2000" dirty="0" smtClean="0">
                <a:hlinkClick r:id="rId5" tooltip="1 квітня"/>
              </a:rPr>
              <a:t>1 </a:t>
            </a:r>
            <a:r>
              <a:rPr lang="ru-RU" sz="2000" dirty="0" err="1" smtClean="0">
                <a:hlinkClick r:id="rId5" tooltip="1 квітня"/>
              </a:rPr>
              <a:t>квітня</a:t>
            </a:r>
            <a:r>
              <a:rPr lang="ru-RU" sz="2000" dirty="0" smtClean="0"/>
              <a:t> </a:t>
            </a:r>
            <a:r>
              <a:rPr lang="ru-RU" sz="2000" dirty="0" smtClean="0">
                <a:hlinkClick r:id="rId6" tooltip="1956"/>
              </a:rPr>
              <a:t>1956</a:t>
            </a:r>
            <a:r>
              <a:rPr lang="ru-RU" sz="2000" dirty="0" smtClean="0"/>
              <a:t> </a:t>
            </a:r>
            <a:r>
              <a:rPr lang="ru-RU" sz="2000" dirty="0" smtClean="0">
                <a:hlinkClick r:id="rId7" tooltip="Монако"/>
              </a:rPr>
              <a:t>Монако</a:t>
            </a:r>
            <a:endParaRPr lang="ru-RU" sz="2000" dirty="0" smtClean="0"/>
          </a:p>
          <a:p>
            <a:pPr>
              <a:buNone/>
            </a:pPr>
            <a:endParaRPr lang="ru-RU" sz="2200" b="1" i="1" dirty="0" smtClean="0"/>
          </a:p>
          <a:p>
            <a:pPr>
              <a:buNone/>
            </a:pPr>
            <a:r>
              <a:rPr lang="ru-RU" sz="2200" b="1" i="1" dirty="0" smtClean="0"/>
              <a:t>Титул:           </a:t>
            </a:r>
            <a:r>
              <a:rPr lang="ru-RU" sz="2000" dirty="0" err="1" smtClean="0"/>
              <a:t>Міністр</a:t>
            </a:r>
            <a:r>
              <a:rPr lang="ru-RU" sz="2000" dirty="0" smtClean="0"/>
              <a:t> </a:t>
            </a:r>
            <a:r>
              <a:rPr lang="ru-RU" sz="2000" dirty="0" err="1" smtClean="0"/>
              <a:t>фінансів</a:t>
            </a:r>
            <a:r>
              <a:rPr lang="ru-RU" sz="2000" dirty="0" smtClean="0"/>
              <a:t> (</a:t>
            </a:r>
            <a:r>
              <a:rPr lang="ru-RU" sz="2000" dirty="0" err="1" smtClean="0"/>
              <a:t>березень-травень</a:t>
            </a:r>
            <a:r>
              <a:rPr lang="ru-RU" sz="2000" dirty="0" smtClean="0"/>
              <a:t> 1917)</a:t>
            </a:r>
            <a:br>
              <a:rPr lang="ru-RU" sz="2000" dirty="0" smtClean="0"/>
            </a:br>
            <a:r>
              <a:rPr lang="ru-RU" sz="2000" dirty="0" err="1" smtClean="0">
                <a:hlinkClick r:id="rId8" tooltip="Міністр закордонних справ (ще не написана)"/>
              </a:rPr>
              <a:t>Міністр</a:t>
            </a:r>
            <a:r>
              <a:rPr lang="ru-RU" sz="2000" dirty="0" smtClean="0">
                <a:hlinkClick r:id="rId8" tooltip="Міністр закордонних справ (ще не написана)"/>
              </a:rPr>
              <a:t> </a:t>
            </a:r>
            <a:r>
              <a:rPr lang="ru-RU" sz="2000" dirty="0" err="1" smtClean="0">
                <a:hlinkClick r:id="rId8" tooltip="Міністр закордонних справ (ще не написана)"/>
              </a:rPr>
              <a:t>закордонних</a:t>
            </a:r>
            <a:r>
              <a:rPr lang="ru-RU" sz="2000" dirty="0" smtClean="0">
                <a:hlinkClick r:id="rId8" tooltip="Міністр закордонних справ (ще не написана)"/>
              </a:rPr>
              <a:t> справ</a:t>
            </a:r>
            <a:r>
              <a:rPr lang="ru-RU" sz="2000" dirty="0" smtClean="0"/>
              <a:t>(</a:t>
            </a:r>
            <a:r>
              <a:rPr lang="ru-RU" sz="2000" dirty="0" err="1" smtClean="0"/>
              <a:t>травень-жовтень</a:t>
            </a:r>
            <a:r>
              <a:rPr lang="ru-RU" sz="2000" dirty="0" smtClean="0"/>
              <a:t> 1917</a:t>
            </a:r>
            <a:r>
              <a:rPr lang="ru-RU" sz="2000" dirty="0" smtClean="0"/>
              <a:t>)</a:t>
            </a:r>
          </a:p>
          <a:p>
            <a:pPr>
              <a:buNone/>
            </a:pPr>
            <a:endParaRPr lang="ru-RU" sz="2200" b="1" i="1" dirty="0" smtClean="0"/>
          </a:p>
          <a:p>
            <a:pPr>
              <a:buNone/>
            </a:pPr>
            <a:r>
              <a:rPr lang="ru-RU" sz="2200" b="1" i="1" dirty="0" err="1" smtClean="0"/>
              <a:t>Родичі</a:t>
            </a:r>
            <a:r>
              <a:rPr lang="ru-RU" sz="2200" b="1" i="1" dirty="0" smtClean="0"/>
              <a:t>:         </a:t>
            </a:r>
            <a:r>
              <a:rPr lang="ru-RU" sz="2000" dirty="0" err="1" smtClean="0">
                <a:hlinkClick r:id="rId9" tooltip="Терещенко Іван Миколайович"/>
              </a:rPr>
              <a:t>Іван</a:t>
            </a:r>
            <a:r>
              <a:rPr lang="ru-RU" sz="2000" dirty="0" smtClean="0">
                <a:hlinkClick r:id="rId9" tooltip="Терещенко Іван Миколайович"/>
              </a:rPr>
              <a:t> </a:t>
            </a:r>
            <a:r>
              <a:rPr lang="ru-RU" sz="2000" dirty="0" err="1" smtClean="0">
                <a:hlinkClick r:id="rId9" tooltip="Терещенко Іван Миколайович"/>
              </a:rPr>
              <a:t>Миколайович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err="1" smtClean="0"/>
              <a:t>Єлизавета</a:t>
            </a:r>
            <a:r>
              <a:rPr lang="ru-RU" sz="2000" dirty="0" smtClean="0"/>
              <a:t> </a:t>
            </a:r>
            <a:r>
              <a:rPr lang="ru-RU" sz="2000" dirty="0" err="1" smtClean="0"/>
              <a:t>Михайлівна</a:t>
            </a:r>
            <a:endParaRPr lang="ru-RU" sz="2000" dirty="0" smtClean="0"/>
          </a:p>
          <a:p>
            <a:pPr>
              <a:buNone/>
            </a:pPr>
            <a:endParaRPr lang="ru-RU" sz="2200" b="1" i="1" dirty="0" smtClean="0"/>
          </a:p>
          <a:p>
            <a:pPr>
              <a:buNone/>
            </a:pPr>
            <a:r>
              <a:rPr lang="ru-RU" sz="2200" b="1" i="1" dirty="0" smtClean="0"/>
              <a:t>Дружина:     </a:t>
            </a:r>
            <a:r>
              <a:rPr lang="ru-RU" sz="2000" dirty="0" smtClean="0"/>
              <a:t>1-ша </a:t>
            </a:r>
            <a:r>
              <a:rPr lang="ru-RU" sz="2000" dirty="0" smtClean="0"/>
              <a:t>Маргарет Терещенко (Ное)</a:t>
            </a:r>
            <a:br>
              <a:rPr lang="ru-RU" sz="2000" dirty="0" smtClean="0"/>
            </a:br>
            <a:r>
              <a:rPr lang="ru-RU" sz="2000" dirty="0" smtClean="0"/>
              <a:t>2-га </a:t>
            </a:r>
            <a:r>
              <a:rPr lang="ru-RU" sz="2000" dirty="0" err="1" smtClean="0"/>
              <a:t>Хорст</a:t>
            </a:r>
            <a:endParaRPr lang="ru-RU" sz="2000" dirty="0" smtClean="0"/>
          </a:p>
          <a:p>
            <a:pPr>
              <a:buNone/>
            </a:pPr>
            <a:endParaRPr lang="ru-RU" sz="2200" b="1" i="1" dirty="0" smtClean="0"/>
          </a:p>
          <a:p>
            <a:pPr>
              <a:buNone/>
            </a:pPr>
            <a:r>
              <a:rPr lang="ru-RU" sz="2200" b="1" i="1" dirty="0" err="1" smtClean="0"/>
              <a:t>Діти</a:t>
            </a:r>
            <a:r>
              <a:rPr lang="ru-RU" sz="2200" b="1" i="1" dirty="0" smtClean="0"/>
              <a:t>:            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</a:t>
            </a:r>
            <a:r>
              <a:rPr lang="ru-RU" sz="2000" dirty="0" smtClean="0"/>
              <a:t>1-го </a:t>
            </a:r>
            <a:r>
              <a:rPr lang="ru-RU" sz="2000" dirty="0" err="1" smtClean="0"/>
              <a:t>шлюбу</a:t>
            </a:r>
            <a:r>
              <a:rPr lang="ru-RU" sz="2000" dirty="0" smtClean="0"/>
              <a:t>: </a:t>
            </a:r>
            <a:r>
              <a:rPr lang="ru-RU" sz="2000" dirty="0" smtClean="0">
                <a:hlinkClick r:id="rId10" tooltip="Терещенко Петро Михайлович (ще не написана)"/>
              </a:rPr>
              <a:t>Петро Михайлович</a:t>
            </a:r>
            <a:r>
              <a:rPr lang="ru-RU" sz="2000" dirty="0" smtClean="0"/>
              <a:t> та 2 </a:t>
            </a:r>
            <a:r>
              <a:rPr lang="ru-RU" sz="2000" dirty="0" smtClean="0"/>
              <a:t>дочки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uk-UA" sz="2000" dirty="0" smtClean="0"/>
          </a:p>
          <a:p>
            <a:pPr>
              <a:buNone/>
            </a:pPr>
            <a:endParaRPr lang="ru-RU" sz="2000" dirty="0"/>
          </a:p>
        </p:txBody>
      </p:sp>
      <p:pic>
        <p:nvPicPr>
          <p:cNvPr id="2050" name="Picture 2" descr="Tereshenko MI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372200" y="1124744"/>
            <a:ext cx="2771800" cy="28487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8686800" cy="530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err="1" smtClean="0"/>
              <a:t>Сім'я</a:t>
            </a:r>
            <a:r>
              <a:rPr lang="ru-RU" sz="2200" dirty="0" smtClean="0"/>
              <a:t> та </a:t>
            </a:r>
            <a:r>
              <a:rPr lang="ru-RU" sz="2200" dirty="0" err="1" smtClean="0"/>
              <a:t>освіта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40768"/>
            <a:ext cx="8686800" cy="4739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    </a:t>
            </a:r>
            <a:r>
              <a:rPr lang="ru-RU" sz="1400" dirty="0" err="1" smtClean="0"/>
              <a:t>Народився</a:t>
            </a:r>
            <a:r>
              <a:rPr lang="ru-RU" sz="1400" dirty="0" smtClean="0"/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сім'ї</a:t>
            </a:r>
            <a:r>
              <a:rPr lang="ru-RU" sz="1400" dirty="0" smtClean="0"/>
              <a:t> </a:t>
            </a:r>
            <a:r>
              <a:rPr lang="ru-RU" sz="1400" dirty="0" err="1" smtClean="0"/>
              <a:t>багатого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цукрозаводчика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землевласника</a:t>
            </a:r>
            <a:r>
              <a:rPr lang="ru-RU" sz="1400" dirty="0" smtClean="0"/>
              <a:t>,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нащадка</a:t>
            </a:r>
            <a:r>
              <a:rPr lang="ru-RU" sz="1400" dirty="0" smtClean="0"/>
              <a:t> </a:t>
            </a:r>
            <a:r>
              <a:rPr lang="ru-RU" sz="1400" dirty="0" err="1" smtClean="0"/>
              <a:t>козаків</a:t>
            </a:r>
            <a:r>
              <a:rPr lang="ru-RU" sz="1400" dirty="0" smtClean="0"/>
              <a:t> (</a:t>
            </a:r>
            <a:r>
              <a:rPr lang="ru-RU" sz="1400" dirty="0" err="1" smtClean="0"/>
              <a:t>особистий</a:t>
            </a:r>
            <a:r>
              <a:rPr lang="ru-RU" sz="1400" dirty="0" smtClean="0"/>
              <a:t> </a:t>
            </a:r>
            <a:r>
              <a:rPr lang="ru-RU" sz="1400" dirty="0" err="1" smtClean="0"/>
              <a:t>статок</a:t>
            </a:r>
            <a:r>
              <a:rPr lang="ru-RU" sz="1400" dirty="0" smtClean="0"/>
              <a:t> </a:t>
            </a:r>
            <a:r>
              <a:rPr lang="ru-RU" sz="1400" dirty="0" err="1" smtClean="0"/>
              <a:t>Михайла</a:t>
            </a:r>
            <a:r>
              <a:rPr lang="ru-RU" sz="1400" dirty="0" smtClean="0"/>
              <a:t> Терещенко </a:t>
            </a:r>
            <a:r>
              <a:rPr lang="ru-RU" sz="1400" dirty="0" err="1" smtClean="0"/>
              <a:t>оціню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вався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приблизно</a:t>
            </a:r>
            <a:r>
              <a:rPr lang="ru-RU" sz="1400" dirty="0" smtClean="0"/>
              <a:t> в 70 </a:t>
            </a:r>
            <a:r>
              <a:rPr lang="ru-RU" sz="1400" dirty="0" err="1" smtClean="0"/>
              <a:t>млн</a:t>
            </a:r>
            <a:r>
              <a:rPr lang="ru-RU" sz="1400" dirty="0" smtClean="0"/>
              <a:t> </a:t>
            </a:r>
            <a:r>
              <a:rPr lang="ru-RU" sz="1400" dirty="0" err="1" smtClean="0"/>
              <a:t>крб</a:t>
            </a:r>
            <a:r>
              <a:rPr lang="ru-RU" sz="1400" dirty="0" smtClean="0"/>
              <a:t>.). </a:t>
            </a:r>
            <a:r>
              <a:rPr lang="ru-RU" sz="1400" dirty="0" err="1" smtClean="0"/>
              <a:t>Батько</a:t>
            </a:r>
            <a:r>
              <a:rPr lang="ru-RU" sz="1400" dirty="0" smtClean="0"/>
              <a:t> — </a:t>
            </a:r>
            <a:r>
              <a:rPr lang="ru-RU" sz="1400" dirty="0" err="1" smtClean="0"/>
              <a:t>Іван</a:t>
            </a:r>
            <a:r>
              <a:rPr lang="ru-RU" sz="1400" dirty="0" smtClean="0"/>
              <a:t> </a:t>
            </a:r>
            <a:r>
              <a:rPr lang="ru-RU" sz="1400" dirty="0" err="1" smtClean="0"/>
              <a:t>Миколайович</a:t>
            </a:r>
            <a:r>
              <a:rPr lang="ru-RU" sz="1400" dirty="0" smtClean="0"/>
              <a:t>,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мати</a:t>
            </a:r>
            <a:r>
              <a:rPr lang="ru-RU" sz="1400" dirty="0" smtClean="0"/>
              <a:t> </a:t>
            </a:r>
            <a:r>
              <a:rPr lang="ru-RU" sz="1400" dirty="0" smtClean="0"/>
              <a:t>— </a:t>
            </a:r>
            <a:r>
              <a:rPr lang="ru-RU" sz="1400" dirty="0" err="1" smtClean="0"/>
              <a:t>Єлизавета</a:t>
            </a:r>
            <a:r>
              <a:rPr lang="ru-RU" sz="1400" dirty="0" smtClean="0"/>
              <a:t> </a:t>
            </a:r>
            <a:r>
              <a:rPr lang="ru-RU" sz="1400" dirty="0" err="1" smtClean="0"/>
              <a:t>Михайлівна</a:t>
            </a:r>
            <a:r>
              <a:rPr lang="ru-RU" sz="1400" dirty="0" smtClean="0"/>
              <a:t>.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одружений</a:t>
            </a:r>
            <a:r>
              <a:rPr lang="ru-RU" sz="1400" dirty="0" smtClean="0"/>
              <a:t> на </a:t>
            </a:r>
            <a:r>
              <a:rPr lang="ru-RU" sz="1400" dirty="0" err="1" smtClean="0"/>
              <a:t>француженці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Маргарет</a:t>
            </a:r>
            <a:r>
              <a:rPr lang="ru-RU" sz="1400" dirty="0" smtClean="0"/>
              <a:t>, </a:t>
            </a:r>
            <a:r>
              <a:rPr lang="ru-RU" sz="1400" dirty="0" err="1" smtClean="0"/>
              <a:t>вродженою</a:t>
            </a:r>
            <a:r>
              <a:rPr lang="ru-RU" sz="1400" dirty="0" smtClean="0"/>
              <a:t> Ное, в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шлюбі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народилися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дві</a:t>
            </a:r>
            <a:r>
              <a:rPr lang="ru-RU" sz="1400" dirty="0" smtClean="0"/>
              <a:t> </a:t>
            </a:r>
            <a:r>
              <a:rPr lang="ru-RU" sz="1400" dirty="0" smtClean="0"/>
              <a:t>дочки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син</a:t>
            </a:r>
            <a:r>
              <a:rPr lang="ru-RU" sz="1400" dirty="0" smtClean="0"/>
              <a:t> Петро Михайлович,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жив у </a:t>
            </a:r>
            <a:r>
              <a:rPr lang="ru-RU" sz="1400" dirty="0" err="1" smtClean="0"/>
              <a:t>Франції</a:t>
            </a:r>
            <a:r>
              <a:rPr lang="ru-RU" sz="1400" dirty="0" smtClean="0"/>
              <a:t>, </a:t>
            </a:r>
            <a:r>
              <a:rPr lang="ru-RU" sz="1400" dirty="0" err="1" smtClean="0"/>
              <a:t>працював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 </a:t>
            </a:r>
            <a:r>
              <a:rPr lang="ru-RU" sz="1400" dirty="0" err="1" smtClean="0"/>
              <a:t>інженером</a:t>
            </a:r>
            <a:r>
              <a:rPr lang="ru-RU" sz="1400" dirty="0" smtClean="0"/>
              <a:t> в США </a:t>
            </a:r>
            <a:r>
              <a:rPr lang="ru-RU" sz="1400" dirty="0" err="1" smtClean="0"/>
              <a:t>іБразилії</a:t>
            </a:r>
            <a:r>
              <a:rPr lang="ru-RU" sz="1400" dirty="0" smtClean="0"/>
              <a:t>. У 1923 </a:t>
            </a:r>
            <a:r>
              <a:rPr lang="ru-RU" sz="1400" dirty="0" err="1" smtClean="0"/>
              <a:t>дружини</a:t>
            </a:r>
            <a:r>
              <a:rPr lang="ru-RU" sz="1400" dirty="0" smtClean="0"/>
              <a:t> </a:t>
            </a:r>
            <a:r>
              <a:rPr lang="ru-RU" sz="1400" dirty="0" err="1" smtClean="0"/>
              <a:t>розійшлися</a:t>
            </a:r>
            <a:r>
              <a:rPr lang="ru-RU" sz="1400" dirty="0" smtClean="0"/>
              <a:t>, в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1926 </a:t>
            </a:r>
            <a:r>
              <a:rPr lang="ru-RU" sz="1400" dirty="0" smtClean="0"/>
              <a:t>Михайло Терещенко </a:t>
            </a:r>
            <a:r>
              <a:rPr lang="ru-RU" sz="1400" dirty="0" err="1" smtClean="0"/>
              <a:t>одружився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норвежкою </a:t>
            </a:r>
            <a:r>
              <a:rPr lang="ru-RU" sz="1400" dirty="0" err="1" smtClean="0"/>
              <a:t>Хорст</a:t>
            </a:r>
            <a:r>
              <a:rPr lang="ru-RU" sz="1400" dirty="0" smtClean="0"/>
              <a:t>.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ранньому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дитинстві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вільно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володів</a:t>
            </a:r>
            <a:r>
              <a:rPr lang="ru-RU" sz="1400" dirty="0" smtClean="0"/>
              <a:t> </a:t>
            </a:r>
            <a:r>
              <a:rPr lang="ru-RU" sz="1400" dirty="0" smtClean="0"/>
              <a:t> </a:t>
            </a:r>
            <a:r>
              <a:rPr lang="ru-RU" sz="1400" dirty="0" err="1" smtClean="0"/>
              <a:t>французькою</a:t>
            </a:r>
            <a:r>
              <a:rPr lang="ru-RU" sz="1400" dirty="0" smtClean="0"/>
              <a:t>, 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англійською</a:t>
            </a:r>
            <a:r>
              <a:rPr lang="ru-RU" sz="1400" dirty="0" smtClean="0"/>
              <a:t>, </a:t>
            </a:r>
            <a:r>
              <a:rPr lang="ru-RU" sz="1400" dirty="0" err="1" smtClean="0"/>
              <a:t>німецькою</a:t>
            </a:r>
            <a:r>
              <a:rPr lang="ru-RU" sz="1400" dirty="0" smtClean="0"/>
              <a:t> </a:t>
            </a:r>
            <a:r>
              <a:rPr lang="ru-RU" sz="1400" dirty="0" err="1" smtClean="0"/>
              <a:t>мовами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розумів</a:t>
            </a:r>
            <a:r>
              <a:rPr lang="ru-RU" sz="1400" dirty="0" smtClean="0"/>
              <a:t> </a:t>
            </a:r>
            <a:r>
              <a:rPr lang="ru-RU" sz="1400" dirty="0" err="1" smtClean="0"/>
              <a:t>старогрецьку</a:t>
            </a:r>
            <a:r>
              <a:rPr lang="ru-RU" sz="1400" dirty="0" smtClean="0"/>
              <a:t> </a:t>
            </a:r>
            <a:r>
              <a:rPr lang="ru-RU" sz="1400" dirty="0" err="1" smtClean="0"/>
              <a:t>і</a:t>
            </a:r>
            <a:r>
              <a:rPr lang="ru-RU" sz="1400" dirty="0" smtClean="0"/>
              <a:t> </a:t>
            </a:r>
            <a:r>
              <a:rPr lang="ru-RU" sz="1400" dirty="0" err="1" smtClean="0"/>
              <a:t>латину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 (</a:t>
            </a:r>
            <a:r>
              <a:rPr lang="ru-RU" sz="1400" dirty="0" err="1" smtClean="0"/>
              <a:t>пізніше</a:t>
            </a:r>
            <a:r>
              <a:rPr lang="ru-RU" sz="1400" dirty="0" smtClean="0"/>
              <a:t> </a:t>
            </a:r>
            <a:r>
              <a:rPr lang="ru-RU" sz="1400" dirty="0" err="1" smtClean="0"/>
              <a:t>вільно</a:t>
            </a:r>
            <a:r>
              <a:rPr lang="ru-RU" sz="1400" dirty="0" smtClean="0"/>
              <a:t> </a:t>
            </a:r>
            <a:r>
              <a:rPr lang="ru-RU" sz="1400" dirty="0" err="1" smtClean="0"/>
              <a:t>володів</a:t>
            </a:r>
            <a:r>
              <a:rPr lang="ru-RU" sz="1400" dirty="0" smtClean="0"/>
              <a:t> в </a:t>
            </a:r>
            <a:r>
              <a:rPr lang="ru-RU" sz="1400" dirty="0" err="1" smtClean="0"/>
              <a:t>цілому</a:t>
            </a:r>
            <a:r>
              <a:rPr lang="ru-RU" sz="1400" dirty="0" smtClean="0"/>
              <a:t> 13 </a:t>
            </a:r>
            <a:r>
              <a:rPr lang="ru-RU" sz="1400" dirty="0" err="1" smtClean="0"/>
              <a:t>мовами</a:t>
            </a:r>
            <a:r>
              <a:rPr lang="ru-RU" sz="1400" dirty="0" smtClean="0"/>
              <a:t>).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Закінчив</a:t>
            </a:r>
            <a:r>
              <a:rPr lang="ru-RU" sz="1400" dirty="0" smtClean="0"/>
              <a:t> </a:t>
            </a:r>
            <a:r>
              <a:rPr lang="ru-RU" sz="1400" dirty="0" err="1" smtClean="0"/>
              <a:t>Київську</a:t>
            </a:r>
            <a:r>
              <a:rPr lang="ru-RU" sz="1400" dirty="0" smtClean="0"/>
              <a:t> </a:t>
            </a:r>
            <a:r>
              <a:rPr lang="ru-RU" sz="1400" dirty="0" err="1" smtClean="0"/>
              <a:t>гімназію</a:t>
            </a:r>
            <a:r>
              <a:rPr lang="ru-RU" sz="1400" dirty="0" smtClean="0"/>
              <a:t>, </a:t>
            </a:r>
            <a:r>
              <a:rPr lang="ru-RU" sz="1400" dirty="0" err="1" smtClean="0"/>
              <a:t>Вчився</a:t>
            </a:r>
            <a:r>
              <a:rPr lang="ru-RU" sz="1400" dirty="0" smtClean="0"/>
              <a:t> в </a:t>
            </a:r>
            <a:r>
              <a:rPr lang="ru-RU" sz="1400" dirty="0" err="1" smtClean="0"/>
              <a:t>Київському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університеті</a:t>
            </a:r>
            <a:r>
              <a:rPr lang="ru-RU" sz="1400" dirty="0" smtClean="0"/>
              <a:t>, </a:t>
            </a:r>
            <a:r>
              <a:rPr lang="ru-RU" sz="1400" dirty="0" err="1" smtClean="0"/>
              <a:t>в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1905—1908 </a:t>
            </a:r>
            <a:r>
              <a:rPr lang="ru-RU" sz="1400" dirty="0" err="1" smtClean="0"/>
              <a:t>вивчав</a:t>
            </a:r>
            <a:r>
              <a:rPr lang="ru-RU" sz="1400" dirty="0" smtClean="0"/>
              <a:t> </a:t>
            </a:r>
            <a:r>
              <a:rPr lang="ru-RU" sz="1400" dirty="0" err="1" smtClean="0"/>
              <a:t>економіку</a:t>
            </a:r>
            <a:r>
              <a:rPr lang="ru-RU" sz="1400" dirty="0" smtClean="0"/>
              <a:t> в </a:t>
            </a:r>
            <a:r>
              <a:rPr lang="ru-RU" sz="1400" dirty="0" err="1" smtClean="0"/>
              <a:t>Лейпцігському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університеті</a:t>
            </a:r>
            <a:r>
              <a:rPr lang="ru-RU" sz="1400" dirty="0" smtClean="0"/>
              <a:t>.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Закінчив</a:t>
            </a:r>
            <a:r>
              <a:rPr lang="ru-RU" sz="1400" dirty="0" smtClean="0"/>
              <a:t> </a:t>
            </a:r>
            <a:r>
              <a:rPr lang="ru-RU" sz="1400" dirty="0" err="1" smtClean="0"/>
              <a:t>юридичний</a:t>
            </a:r>
            <a:r>
              <a:rPr lang="ru-RU" sz="1400" dirty="0" smtClean="0"/>
              <a:t> факультет </a:t>
            </a:r>
            <a:r>
              <a:rPr lang="ru-RU" sz="1400" dirty="0" err="1" smtClean="0"/>
              <a:t>Московського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університету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(</a:t>
            </a:r>
            <a:r>
              <a:rPr lang="ru-RU" sz="1400" dirty="0" smtClean="0"/>
              <a:t>1909, </a:t>
            </a:r>
            <a:r>
              <a:rPr lang="ru-RU" sz="1400" dirty="0" err="1" smtClean="0"/>
              <a:t>екстерном</a:t>
            </a:r>
            <a:r>
              <a:rPr lang="ru-RU" sz="1400" dirty="0" smtClean="0"/>
              <a:t>).</a:t>
            </a:r>
          </a:p>
          <a:p>
            <a:endParaRPr lang="uk-UA" sz="1400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30" name="Picture 6" descr="http://upload.wikimedia.org/wikipedia/commons/thumb/c/c1/Mikhail_Ivanovich_Tereshchenko.jpg/348px-Mikhail_Ivanovich_Tereshchen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052736"/>
            <a:ext cx="3347864" cy="5805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8686800" cy="530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Юрист, </a:t>
            </a:r>
            <a:r>
              <a:rPr lang="ru-RU" sz="2200" dirty="0" err="1" smtClean="0"/>
              <a:t>видавець</a:t>
            </a:r>
            <a:r>
              <a:rPr lang="ru-RU" sz="2200" dirty="0" smtClean="0"/>
              <a:t>, </a:t>
            </a:r>
            <a:r>
              <a:rPr lang="ru-RU" sz="2200" dirty="0" err="1" smtClean="0"/>
              <a:t>промисловець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/>
              <a:t>     У 1909—1911 </a:t>
            </a:r>
            <a:r>
              <a:rPr lang="ru-RU" sz="1400" dirty="0" err="1" smtClean="0"/>
              <a:t>працював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кафедрі</a:t>
            </a:r>
            <a:r>
              <a:rPr lang="ru-RU" sz="1400" dirty="0" smtClean="0"/>
              <a:t> </a:t>
            </a:r>
            <a:r>
              <a:rPr lang="ru-RU" sz="1400" dirty="0" err="1" smtClean="0"/>
              <a:t>римського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цивільного</a:t>
            </a:r>
            <a:r>
              <a:rPr lang="ru-RU" sz="1400" dirty="0" smtClean="0"/>
              <a:t>  права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err="1" smtClean="0"/>
              <a:t>Московського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університету</a:t>
            </a:r>
            <a:r>
              <a:rPr lang="ru-RU" sz="1400" dirty="0" smtClean="0"/>
              <a:t>, покинув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лібераль</a:t>
            </a:r>
            <a:r>
              <a:rPr lang="ru-RU" sz="1400" dirty="0" smtClean="0"/>
              <a:t>-</a:t>
            </a:r>
          </a:p>
          <a:p>
            <a:pPr marL="0" indent="0">
              <a:buNone/>
            </a:pPr>
            <a:r>
              <a:rPr lang="ru-RU" sz="1400" dirty="0" smtClean="0"/>
              <a:t>ними  </a:t>
            </a:r>
            <a:r>
              <a:rPr lang="ru-RU" sz="1400" dirty="0" err="1" smtClean="0"/>
              <a:t>викладачами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н</a:t>
            </a:r>
            <a:r>
              <a:rPr lang="ru-RU" sz="1400" dirty="0" smtClean="0"/>
              <a:t> а  знак  протесту 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  </a:t>
            </a:r>
            <a:r>
              <a:rPr lang="ru-RU" sz="1400" dirty="0" err="1" smtClean="0"/>
              <a:t>звільнення</a:t>
            </a:r>
            <a:r>
              <a:rPr lang="ru-RU" sz="1400" dirty="0" smtClean="0"/>
              <a:t>   ректора, </a:t>
            </a:r>
          </a:p>
          <a:p>
            <a:pPr marL="0" indent="0">
              <a:buNone/>
            </a:pPr>
            <a:r>
              <a:rPr lang="ru-RU" sz="1400" dirty="0" err="1" smtClean="0"/>
              <a:t>помічника</a:t>
            </a:r>
            <a:r>
              <a:rPr lang="ru-RU" sz="1400" dirty="0" smtClean="0"/>
              <a:t> ректора </a:t>
            </a:r>
            <a:r>
              <a:rPr lang="ru-RU" sz="1400" dirty="0" err="1" smtClean="0"/>
              <a:t>і</a:t>
            </a:r>
            <a:r>
              <a:rPr lang="ru-RU" sz="1400" dirty="0" smtClean="0"/>
              <a:t> проректора </a:t>
            </a:r>
            <a:r>
              <a:rPr lang="ru-RU" sz="1400" dirty="0" err="1" smtClean="0"/>
              <a:t>університету</a:t>
            </a:r>
            <a:r>
              <a:rPr lang="ru-RU" sz="1400" dirty="0" smtClean="0"/>
              <a:t> по </a:t>
            </a:r>
            <a:r>
              <a:rPr lang="ru-RU" sz="1400" dirty="0" err="1" smtClean="0"/>
              <a:t>розпорядженню</a:t>
            </a:r>
            <a:r>
              <a:rPr lang="ru-RU" sz="1400" dirty="0" smtClean="0"/>
              <a:t> </a:t>
            </a:r>
          </a:p>
          <a:p>
            <a:pPr marL="0" indent="0">
              <a:buNone/>
            </a:pPr>
            <a:r>
              <a:rPr lang="ru-RU" sz="1400" dirty="0" err="1" smtClean="0"/>
              <a:t>міністра</a:t>
            </a:r>
            <a:r>
              <a:rPr lang="ru-RU" sz="1400" dirty="0" smtClean="0"/>
              <a:t> </a:t>
            </a:r>
            <a:r>
              <a:rPr lang="ru-RU" sz="1400" dirty="0" err="1" smtClean="0"/>
              <a:t>народної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  Л. А. </a:t>
            </a:r>
            <a:r>
              <a:rPr lang="ru-RU" sz="1400" dirty="0" err="1" smtClean="0"/>
              <a:t>Кассо</a:t>
            </a:r>
            <a:r>
              <a:rPr lang="ru-RU" sz="1400" dirty="0" smtClean="0"/>
              <a:t>. У 1911—1912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чиновником </a:t>
            </a:r>
          </a:p>
          <a:p>
            <a:pPr marL="0" indent="0">
              <a:buNone/>
            </a:pPr>
            <a:r>
              <a:rPr lang="ru-RU" sz="1400" dirty="0" err="1" smtClean="0"/>
              <a:t>особливих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доручень</a:t>
            </a:r>
            <a:r>
              <a:rPr lang="ru-RU" sz="1400" dirty="0" smtClean="0"/>
              <a:t> (без </a:t>
            </a:r>
            <a:r>
              <a:rPr lang="ru-RU" sz="1400" dirty="0" err="1" smtClean="0"/>
              <a:t>зарплатиу</a:t>
            </a:r>
            <a:r>
              <a:rPr lang="ru-RU" sz="1400" dirty="0" smtClean="0"/>
              <a:t>) при </a:t>
            </a:r>
            <a:r>
              <a:rPr lang="ru-RU" sz="1400" dirty="0" err="1" smtClean="0"/>
              <a:t>Дирекції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імператорських</a:t>
            </a:r>
            <a:r>
              <a:rPr lang="ru-RU" sz="1400" dirty="0" smtClean="0"/>
              <a:t> </a:t>
            </a:r>
          </a:p>
          <a:p>
            <a:pPr marL="0" indent="0">
              <a:buNone/>
            </a:pPr>
            <a:r>
              <a:rPr lang="ru-RU" sz="1400" dirty="0" err="1" smtClean="0"/>
              <a:t>Театрів</a:t>
            </a:r>
            <a:r>
              <a:rPr lang="ru-RU" sz="1400" dirty="0" smtClean="0"/>
              <a:t>. Став камер-юнкером. </a:t>
            </a:r>
            <a:r>
              <a:rPr lang="ru-RU" sz="1400" dirty="0" err="1" smtClean="0"/>
              <a:t>Володів</a:t>
            </a:r>
            <a:r>
              <a:rPr lang="ru-RU" sz="1400" dirty="0" smtClean="0"/>
              <a:t>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 сестрами </a:t>
            </a:r>
            <a:r>
              <a:rPr lang="ru-RU" sz="1400" dirty="0" err="1" smtClean="0"/>
              <a:t>видавницт</a:t>
            </a:r>
            <a:r>
              <a:rPr lang="ru-RU" sz="1400" dirty="0" smtClean="0"/>
              <a:t>-</a:t>
            </a:r>
          </a:p>
          <a:p>
            <a:pPr marL="0" indent="0">
              <a:buNone/>
            </a:pPr>
            <a:r>
              <a:rPr lang="ru-RU" sz="1400" dirty="0" err="1" smtClean="0"/>
              <a:t>вом</a:t>
            </a:r>
            <a:r>
              <a:rPr lang="ru-RU" sz="1400" dirty="0" smtClean="0"/>
              <a:t>  «</a:t>
            </a:r>
            <a:r>
              <a:rPr lang="ru-RU" sz="1400" dirty="0" err="1" smtClean="0"/>
              <a:t>Сірін</a:t>
            </a:r>
            <a:r>
              <a:rPr lang="ru-RU" sz="1400" dirty="0" smtClean="0"/>
              <a:t>»,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випускало</a:t>
            </a:r>
            <a:r>
              <a:rPr lang="ru-RU" sz="1400" dirty="0" smtClean="0"/>
              <a:t> книги </a:t>
            </a:r>
            <a:r>
              <a:rPr lang="ru-RU" sz="1400" dirty="0" err="1" smtClean="0"/>
              <a:t>літераторів</a:t>
            </a:r>
            <a:r>
              <a:rPr lang="ru-RU" sz="1400" dirty="0" smtClean="0"/>
              <a:t> «</a:t>
            </a:r>
            <a:r>
              <a:rPr lang="ru-RU" sz="1400" dirty="0" err="1" smtClean="0"/>
              <a:t>срібного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століття</a:t>
            </a:r>
            <a:r>
              <a:rPr lang="ru-RU" sz="1400" dirty="0" smtClean="0"/>
              <a:t>», у </a:t>
            </a:r>
          </a:p>
          <a:p>
            <a:pPr marL="0" indent="0">
              <a:buNone/>
            </a:pPr>
            <a:r>
              <a:rPr lang="ru-RU" sz="1400" dirty="0" smtClean="0"/>
              <a:t>тому </a:t>
            </a:r>
            <a:r>
              <a:rPr lang="ru-RU" sz="1400" dirty="0" err="1" smtClean="0"/>
              <a:t>числі</a:t>
            </a:r>
            <a:r>
              <a:rPr lang="ru-RU" sz="1400" dirty="0" smtClean="0"/>
              <a:t> роман </a:t>
            </a:r>
            <a:r>
              <a:rPr lang="ru-RU" sz="1400" dirty="0" err="1" smtClean="0"/>
              <a:t>Андрія</a:t>
            </a:r>
            <a:r>
              <a:rPr lang="ru-RU" sz="1400" dirty="0" smtClean="0"/>
              <a:t> </a:t>
            </a:r>
            <a:r>
              <a:rPr lang="ru-RU" sz="1400" dirty="0" err="1" smtClean="0"/>
              <a:t>Білого</a:t>
            </a:r>
            <a:r>
              <a:rPr lang="ru-RU" sz="1400" dirty="0" smtClean="0"/>
              <a:t> «Петербург». </a:t>
            </a:r>
            <a:r>
              <a:rPr lang="ru-RU" sz="1400" dirty="0" err="1" smtClean="0"/>
              <a:t>Підтримував</a:t>
            </a:r>
            <a:r>
              <a:rPr lang="ru-RU" sz="1400" dirty="0" smtClean="0"/>
              <a:t>  </a:t>
            </a:r>
            <a:r>
              <a:rPr lang="ru-RU" sz="1400" dirty="0" err="1" smtClean="0"/>
              <a:t>дружні</a:t>
            </a:r>
            <a:r>
              <a:rPr lang="ru-RU" sz="1400" dirty="0" smtClean="0"/>
              <a:t> </a:t>
            </a:r>
          </a:p>
          <a:p>
            <a:pPr marL="0" indent="0">
              <a:buNone/>
            </a:pPr>
            <a:r>
              <a:rPr lang="ru-RU" sz="1400" dirty="0" err="1" smtClean="0"/>
              <a:t>взаємини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 </a:t>
            </a:r>
            <a:r>
              <a:rPr lang="ru-RU" sz="1400" dirty="0" err="1" smtClean="0"/>
              <a:t>Олександром</a:t>
            </a:r>
            <a:r>
              <a:rPr lang="ru-RU" sz="1400" dirty="0" smtClean="0"/>
              <a:t> Блоком. </a:t>
            </a:r>
            <a:r>
              <a:rPr lang="ru-RU" sz="1400" dirty="0" err="1" smtClean="0"/>
              <a:t>Вів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світський</a:t>
            </a:r>
            <a:r>
              <a:rPr lang="ru-RU" sz="1400" dirty="0" smtClean="0"/>
              <a:t> </a:t>
            </a:r>
            <a:r>
              <a:rPr lang="ru-RU" sz="1400" dirty="0" err="1" smtClean="0"/>
              <a:t>спосіб</a:t>
            </a:r>
            <a:r>
              <a:rPr lang="ru-RU" sz="1400" dirty="0" smtClean="0"/>
              <a:t> </a:t>
            </a:r>
            <a:r>
              <a:rPr lang="ru-RU" sz="1400" dirty="0" err="1" smtClean="0"/>
              <a:t>життя</a:t>
            </a:r>
            <a:r>
              <a:rPr lang="ru-RU" sz="1400" dirty="0" smtClean="0"/>
              <a:t>,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err="1" smtClean="0"/>
              <a:t>вважався</a:t>
            </a:r>
            <a:r>
              <a:rPr lang="ru-RU" sz="1400" dirty="0" smtClean="0"/>
              <a:t> балетоманом. Масон, член </a:t>
            </a:r>
            <a:r>
              <a:rPr lang="ru-RU" sz="1400" dirty="0" err="1" smtClean="0"/>
              <a:t>ложі</a:t>
            </a:r>
            <a:r>
              <a:rPr lang="ru-RU" sz="1400" dirty="0" smtClean="0"/>
              <a:t> Гальперна. При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</a:p>
          <a:p>
            <a:pPr marL="0" indent="0">
              <a:buNone/>
            </a:pPr>
            <a:r>
              <a:rPr lang="ru-RU" sz="1400" dirty="0" smtClean="0"/>
              <a:t>активно </a:t>
            </a:r>
            <a:r>
              <a:rPr lang="ru-RU" sz="1400" dirty="0" err="1" smtClean="0"/>
              <a:t>займався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бізнесом</a:t>
            </a:r>
            <a:r>
              <a:rPr lang="ru-RU" sz="1400" dirty="0" smtClean="0"/>
              <a:t>,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членом </a:t>
            </a:r>
            <a:r>
              <a:rPr lang="ru-RU" sz="1400" dirty="0" err="1" smtClean="0"/>
              <a:t>правління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Всеросийського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err="1" smtClean="0"/>
              <a:t>суспільства</a:t>
            </a:r>
            <a:r>
              <a:rPr lang="ru-RU" sz="1400" dirty="0" smtClean="0"/>
              <a:t> </a:t>
            </a:r>
            <a:r>
              <a:rPr lang="ru-RU" sz="1400" dirty="0" err="1" smtClean="0"/>
              <a:t>цукрозаводів</a:t>
            </a:r>
            <a:r>
              <a:rPr lang="ru-RU" sz="1400" dirty="0" smtClean="0"/>
              <a:t>, членом ради </a:t>
            </a:r>
            <a:r>
              <a:rPr lang="ru-RU" sz="1400" dirty="0" err="1" smtClean="0"/>
              <a:t>Волжсько-камського</a:t>
            </a:r>
            <a:r>
              <a:rPr lang="ru-RU" sz="1400" dirty="0" smtClean="0"/>
              <a:t> банку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облікового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комітету</a:t>
            </a:r>
            <a:r>
              <a:rPr lang="ru-RU" sz="1400" dirty="0" smtClean="0"/>
              <a:t> </a:t>
            </a:r>
            <a:r>
              <a:rPr lang="ru-RU" sz="1400" dirty="0" err="1" smtClean="0"/>
              <a:t>київського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відділення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Азовсько-донського</a:t>
            </a:r>
            <a:r>
              <a:rPr lang="ru-RU" sz="1400" dirty="0" smtClean="0"/>
              <a:t> </a:t>
            </a:r>
          </a:p>
          <a:p>
            <a:pPr marL="0" indent="0">
              <a:buNone/>
            </a:pPr>
            <a:r>
              <a:rPr lang="ru-RU" sz="1400" dirty="0" smtClean="0"/>
              <a:t>банку.</a:t>
            </a:r>
            <a:endParaRPr lang="ru-RU" sz="1400" dirty="0"/>
          </a:p>
        </p:txBody>
      </p:sp>
      <p:pic>
        <p:nvPicPr>
          <p:cNvPr id="21510" name="Picture 6" descr="http://rus.zt.ua/wp-content/uploads/2011/03/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267066"/>
            <a:ext cx="3347864" cy="5590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8686800" cy="530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err="1" smtClean="0"/>
              <a:t>Діяльність</a:t>
            </a:r>
            <a:r>
              <a:rPr lang="ru-RU" sz="2200" dirty="0" smtClean="0"/>
              <a:t> </a:t>
            </a:r>
            <a:r>
              <a:rPr lang="ru-RU" sz="2200" dirty="0" err="1" smtClean="0"/>
              <a:t>під</a:t>
            </a:r>
            <a:r>
              <a:rPr lang="ru-RU" sz="2200" dirty="0" smtClean="0"/>
              <a:t> час </a:t>
            </a:r>
            <a:r>
              <a:rPr lang="ru-RU" sz="2200" dirty="0" err="1" smtClean="0"/>
              <a:t>Першої</a:t>
            </a:r>
            <a:r>
              <a:rPr lang="ru-RU" sz="2200" dirty="0" smtClean="0"/>
              <a:t> </a:t>
            </a:r>
            <a:r>
              <a:rPr lang="ru-RU" sz="2200" dirty="0" err="1" smtClean="0"/>
              <a:t>світової</a:t>
            </a:r>
            <a:r>
              <a:rPr lang="ru-RU" sz="2200" dirty="0" smtClean="0"/>
              <a:t> </a:t>
            </a:r>
            <a:r>
              <a:rPr lang="ru-RU" sz="2200" dirty="0" err="1" smtClean="0"/>
              <a:t>війни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4162"/>
            <a:ext cx="874008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dirty="0" smtClean="0"/>
              <a:t>  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початку </a:t>
            </a:r>
            <a:r>
              <a:rPr lang="ru-RU" sz="1400" dirty="0" err="1" smtClean="0"/>
              <a:t>Першої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війни</a:t>
            </a:r>
            <a:r>
              <a:rPr lang="ru-RU" sz="1400" dirty="0" smtClean="0"/>
              <a:t> 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уповноваженим</a:t>
            </a:r>
            <a:r>
              <a:rPr lang="ru-RU" sz="1400" dirty="0" smtClean="0"/>
              <a:t> передового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загону Червоного </a:t>
            </a:r>
            <a:r>
              <a:rPr lang="ru-RU" sz="1400" dirty="0" err="1" smtClean="0"/>
              <a:t>Хреста</a:t>
            </a:r>
            <a:r>
              <a:rPr lang="ru-RU" sz="1400" dirty="0" smtClean="0"/>
              <a:t> на </a:t>
            </a:r>
            <a:r>
              <a:rPr lang="ru-RU" sz="1400" dirty="0" err="1" smtClean="0"/>
              <a:t>Південно-західному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фронті</a:t>
            </a:r>
            <a:r>
              <a:rPr lang="ru-RU" sz="1400" dirty="0" smtClean="0"/>
              <a:t>,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</a:t>
            </a:r>
            <a:r>
              <a:rPr lang="ru-RU" sz="1400" dirty="0" err="1" smtClean="0"/>
              <a:t>поміч</a:t>
            </a:r>
            <a:r>
              <a:rPr lang="ru-RU" sz="1400" dirty="0" smtClean="0"/>
              <a:t>-</a:t>
            </a:r>
          </a:p>
          <a:p>
            <a:pPr marL="0" indent="0">
              <a:buNone/>
            </a:pPr>
            <a:r>
              <a:rPr lang="ru-RU" sz="1400" dirty="0" err="1" smtClean="0"/>
              <a:t>н</a:t>
            </a:r>
            <a:r>
              <a:rPr lang="ru-RU" sz="1400" dirty="0" err="1" smtClean="0"/>
              <a:t>иком</a:t>
            </a:r>
            <a:r>
              <a:rPr lang="ru-RU" sz="1400" dirty="0" smtClean="0"/>
              <a:t> по </a:t>
            </a:r>
            <a:r>
              <a:rPr lang="ru-RU" sz="1400" dirty="0" err="1" smtClean="0"/>
              <a:t>завідуванню</a:t>
            </a:r>
            <a:r>
              <a:rPr lang="ru-RU" sz="1400" dirty="0" smtClean="0"/>
              <a:t> </a:t>
            </a:r>
            <a:r>
              <a:rPr lang="ru-RU" sz="1400" dirty="0" err="1" smtClean="0"/>
              <a:t>санітарними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організаціями</a:t>
            </a:r>
            <a:r>
              <a:rPr lang="ru-RU" sz="1400" dirty="0" smtClean="0"/>
              <a:t> на </a:t>
            </a:r>
            <a:r>
              <a:rPr lang="ru-RU" sz="1400" dirty="0" err="1" smtClean="0"/>
              <a:t>цьому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фронті</a:t>
            </a:r>
            <a:r>
              <a:rPr lang="ru-RU" sz="1400" dirty="0" smtClean="0"/>
              <a:t>.</a:t>
            </a:r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Входив до складу </a:t>
            </a:r>
            <a:r>
              <a:rPr lang="ru-RU" sz="1400" dirty="0" smtClean="0"/>
              <a:t>Головного </a:t>
            </a:r>
            <a:r>
              <a:rPr lang="ru-RU" sz="1400" dirty="0" err="1" smtClean="0"/>
              <a:t>комітету</a:t>
            </a:r>
            <a:r>
              <a:rPr lang="ru-RU" sz="1400" dirty="0" smtClean="0"/>
              <a:t> Союзу </a:t>
            </a:r>
            <a:r>
              <a:rPr lang="ru-RU" sz="1400" dirty="0" err="1" smtClean="0"/>
              <a:t>міст</a:t>
            </a:r>
            <a:r>
              <a:rPr lang="ru-RU" sz="1400" dirty="0" smtClean="0"/>
              <a:t>, </a:t>
            </a:r>
            <a:r>
              <a:rPr lang="ru-RU" sz="1400" dirty="0" err="1" smtClean="0"/>
              <a:t>займав</a:t>
            </a:r>
            <a:r>
              <a:rPr lang="ru-RU" sz="1400" dirty="0" smtClean="0"/>
              <a:t> пост </a:t>
            </a:r>
            <a:r>
              <a:rPr lang="ru-RU" sz="1400" dirty="0" err="1" smtClean="0"/>
              <a:t>уповно</a:t>
            </a:r>
            <a:r>
              <a:rPr lang="ru-RU" sz="1400" dirty="0" smtClean="0"/>
              <a:t>-</a:t>
            </a:r>
          </a:p>
          <a:p>
            <a:pPr marL="0" indent="0">
              <a:buNone/>
            </a:pPr>
            <a:r>
              <a:rPr lang="ru-RU" sz="1400" dirty="0" err="1" smtClean="0"/>
              <a:t>важеного</a:t>
            </a:r>
            <a:r>
              <a:rPr lang="ru-RU" sz="1400" dirty="0" smtClean="0"/>
              <a:t> </a:t>
            </a:r>
            <a:r>
              <a:rPr lang="ru-RU" sz="1400" dirty="0" smtClean="0"/>
              <a:t>Головного </a:t>
            </a:r>
            <a:r>
              <a:rPr lang="ru-RU" sz="1400" dirty="0" err="1" smtClean="0"/>
              <a:t>комітету</a:t>
            </a:r>
            <a:r>
              <a:rPr lang="ru-RU" sz="1400" dirty="0" smtClean="0"/>
              <a:t> </a:t>
            </a:r>
            <a:r>
              <a:rPr lang="ru-RU" sz="1400" dirty="0" err="1" smtClean="0"/>
              <a:t>Земського</a:t>
            </a:r>
            <a:r>
              <a:rPr lang="ru-RU" sz="1400" dirty="0" smtClean="0"/>
              <a:t> союзу. З </a:t>
            </a:r>
            <a:r>
              <a:rPr lang="ru-RU" sz="1400" dirty="0" err="1" smtClean="0"/>
              <a:t>липня</a:t>
            </a:r>
            <a:r>
              <a:rPr lang="ru-RU" sz="1400" dirty="0" smtClean="0"/>
              <a:t> 1915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головою </a:t>
            </a:r>
            <a:r>
              <a:rPr lang="ru-RU" sz="1400" dirty="0" err="1" smtClean="0"/>
              <a:t>Київського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військово-промислового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комітету</a:t>
            </a:r>
            <a:r>
              <a:rPr lang="ru-RU" sz="1400" dirty="0" smtClean="0"/>
              <a:t>, в </a:t>
            </a:r>
            <a:r>
              <a:rPr lang="ru-RU" sz="1400" dirty="0" smtClean="0"/>
              <a:t>1915—1917,</a:t>
            </a:r>
          </a:p>
          <a:p>
            <a:pPr marL="0" indent="0">
              <a:buNone/>
            </a:pPr>
            <a:r>
              <a:rPr lang="ru-RU" sz="1400" dirty="0" err="1" smtClean="0"/>
              <a:t>т</a:t>
            </a:r>
            <a:r>
              <a:rPr lang="ru-RU" sz="1400" dirty="0" err="1" smtClean="0"/>
              <a:t>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товаришем</a:t>
            </a:r>
            <a:r>
              <a:rPr lang="ru-RU" sz="1400" dirty="0" smtClean="0"/>
              <a:t>(заступником) </a:t>
            </a:r>
            <a:r>
              <a:rPr lang="ru-RU" sz="1400" dirty="0" err="1" smtClean="0"/>
              <a:t>голови</a:t>
            </a:r>
            <a:r>
              <a:rPr lang="ru-RU" sz="1400" dirty="0" smtClean="0"/>
              <a:t> </a:t>
            </a:r>
            <a:r>
              <a:rPr lang="ru-RU" sz="1400" dirty="0" smtClean="0"/>
              <a:t>Центрального </a:t>
            </a:r>
            <a:r>
              <a:rPr lang="ru-RU" sz="1400" dirty="0" err="1" smtClean="0"/>
              <a:t>військово</a:t>
            </a:r>
            <a:r>
              <a:rPr lang="ru-RU" sz="1400" dirty="0" smtClean="0"/>
              <a:t>-</a:t>
            </a:r>
          </a:p>
          <a:p>
            <a:pPr marL="0" indent="0">
              <a:buNone/>
            </a:pPr>
            <a:r>
              <a:rPr lang="ru-RU" sz="1400" dirty="0" err="1" smtClean="0"/>
              <a:t>промислового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комітету</a:t>
            </a:r>
            <a:r>
              <a:rPr lang="ru-RU" sz="1400" dirty="0" smtClean="0"/>
              <a:t> О. І. </a:t>
            </a:r>
            <a:r>
              <a:rPr lang="ru-RU" sz="1400" dirty="0" err="1" smtClean="0"/>
              <a:t>Гучкова</a:t>
            </a:r>
            <a:r>
              <a:rPr lang="ru-RU" sz="1400" dirty="0" smtClean="0"/>
              <a:t>. Входив до  </a:t>
            </a:r>
            <a:r>
              <a:rPr lang="ru-RU" sz="1400" dirty="0" smtClean="0"/>
              <a:t>складу </a:t>
            </a:r>
            <a:r>
              <a:rPr lang="ru-RU" sz="1400" dirty="0" err="1" smtClean="0"/>
              <a:t>Особливої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наради</a:t>
            </a:r>
            <a:r>
              <a:rPr lang="ru-RU" sz="1400" dirty="0" smtClean="0"/>
              <a:t> </a:t>
            </a:r>
            <a:r>
              <a:rPr lang="ru-RU" sz="1400" dirty="0" smtClean="0"/>
              <a:t>по </a:t>
            </a:r>
            <a:r>
              <a:rPr lang="ru-RU" sz="1400" dirty="0" err="1" smtClean="0"/>
              <a:t>обороні</a:t>
            </a:r>
            <a:r>
              <a:rPr lang="ru-RU" sz="1400" dirty="0" smtClean="0"/>
              <a:t>. </a:t>
            </a:r>
            <a:r>
              <a:rPr lang="ru-RU" sz="1400" dirty="0" err="1" smtClean="0"/>
              <a:t>Незадовго</a:t>
            </a:r>
            <a:r>
              <a:rPr lang="ru-RU" sz="1400" dirty="0" smtClean="0"/>
              <a:t> до </a:t>
            </a:r>
            <a:r>
              <a:rPr lang="ru-RU" sz="1400" dirty="0" err="1" smtClean="0"/>
              <a:t>Лютневої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революції</a:t>
            </a:r>
            <a:r>
              <a:rPr lang="ru-RU" sz="1400" dirty="0" smtClean="0"/>
              <a:t> брав участь </a:t>
            </a:r>
            <a:r>
              <a:rPr lang="ru-RU" sz="1400" dirty="0" smtClean="0"/>
              <a:t>в </a:t>
            </a:r>
            <a:r>
              <a:rPr lang="ru-RU" sz="1400" dirty="0" err="1" smtClean="0"/>
              <a:t>плануванні</a:t>
            </a:r>
            <a:r>
              <a:rPr lang="ru-RU" sz="1400" dirty="0" smtClean="0"/>
              <a:t> державного перевороту </a:t>
            </a:r>
            <a:r>
              <a:rPr lang="ru-RU" sz="1400" dirty="0" smtClean="0"/>
              <a:t>(</a:t>
            </a:r>
            <a:r>
              <a:rPr lang="ru-RU" sz="1400" dirty="0" smtClean="0"/>
              <a:t>разом </a:t>
            </a:r>
            <a:r>
              <a:rPr lang="ru-RU" sz="1400" dirty="0" err="1" smtClean="0"/>
              <a:t>з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smtClean="0"/>
              <a:t> </a:t>
            </a:r>
            <a:r>
              <a:rPr lang="ru-RU" sz="1400" dirty="0" smtClean="0"/>
              <a:t>О. І. </a:t>
            </a:r>
            <a:r>
              <a:rPr lang="ru-RU" sz="1400" dirty="0" err="1" smtClean="0"/>
              <a:t>Гучковим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smtClean="0"/>
              <a:t>Н</a:t>
            </a:r>
            <a:r>
              <a:rPr lang="ru-RU" sz="1400" dirty="0" smtClean="0"/>
              <a:t>. В. </a:t>
            </a:r>
            <a:r>
              <a:rPr lang="ru-RU" sz="1400" dirty="0" err="1" smtClean="0"/>
              <a:t>Некрасовим</a:t>
            </a:r>
            <a:r>
              <a:rPr lang="ru-RU" sz="1400" dirty="0" smtClean="0"/>
              <a:t>; у </a:t>
            </a:r>
            <a:r>
              <a:rPr lang="ru-RU" sz="1400" dirty="0" err="1" smtClean="0"/>
              <a:t>змову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залучений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знайомий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1400" dirty="0" err="1" smtClean="0"/>
              <a:t>Терещенка</a:t>
            </a:r>
            <a:r>
              <a:rPr lang="ru-RU" sz="1400" dirty="0" smtClean="0"/>
              <a:t> </a:t>
            </a:r>
            <a:r>
              <a:rPr lang="ru-RU" sz="1400" dirty="0" smtClean="0"/>
              <a:t>генерал  А</a:t>
            </a:r>
            <a:r>
              <a:rPr lang="ru-RU" sz="1400" dirty="0" smtClean="0"/>
              <a:t>. М. </a:t>
            </a:r>
            <a:r>
              <a:rPr lang="ru-RU" sz="1400" dirty="0" err="1" smtClean="0"/>
              <a:t>Кримов</a:t>
            </a:r>
            <a:r>
              <a:rPr lang="ru-RU" sz="1400" dirty="0" smtClean="0"/>
              <a:t>).</a:t>
            </a:r>
          </a:p>
        </p:txBody>
      </p:sp>
      <p:pic>
        <p:nvPicPr>
          <p:cNvPr id="20486" name="Picture 6" descr="http://rus.zt.ua/wp-content/uploads/2011/03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9114" y="1268760"/>
            <a:ext cx="3354886" cy="5589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8686800" cy="530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err="1" smtClean="0"/>
              <a:t>Міністр</a:t>
            </a:r>
            <a:r>
              <a:rPr lang="ru-RU" sz="2200" dirty="0" smtClean="0"/>
              <a:t> </a:t>
            </a:r>
            <a:r>
              <a:rPr lang="ru-RU" sz="2200" dirty="0" err="1" smtClean="0"/>
              <a:t>Тимчасового</a:t>
            </a:r>
            <a:r>
              <a:rPr lang="ru-RU" sz="2200" dirty="0" smtClean="0"/>
              <a:t> уряду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0488" indent="271463">
              <a:buNone/>
            </a:pPr>
            <a:r>
              <a:rPr lang="ru-RU" sz="1400" dirty="0" smtClean="0"/>
              <a:t>У </a:t>
            </a:r>
            <a:r>
              <a:rPr lang="ru-RU" sz="1400" dirty="0" err="1" smtClean="0"/>
              <a:t>першому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складі</a:t>
            </a:r>
            <a:r>
              <a:rPr lang="ru-RU" sz="1400" dirty="0" smtClean="0"/>
              <a:t> </a:t>
            </a:r>
            <a:r>
              <a:rPr lang="ru-RU" sz="1400" dirty="0" err="1" smtClean="0"/>
              <a:t>Тимчасового</a:t>
            </a:r>
            <a:r>
              <a:rPr lang="ru-RU" sz="1400" dirty="0" smtClean="0"/>
              <a:t> уряду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міністром</a:t>
            </a:r>
            <a:r>
              <a:rPr lang="ru-RU" sz="1400" dirty="0" smtClean="0"/>
              <a:t> </a:t>
            </a:r>
            <a:r>
              <a:rPr lang="ru-RU" sz="1400" dirty="0" err="1" smtClean="0"/>
              <a:t>фінансів</a:t>
            </a:r>
            <a:r>
              <a:rPr lang="ru-RU" sz="1400" dirty="0" smtClean="0"/>
              <a:t>. </a:t>
            </a:r>
            <a:r>
              <a:rPr lang="ru-RU" sz="1400" dirty="0" err="1" smtClean="0"/>
              <a:t>Спільно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 О. Ф. </a:t>
            </a:r>
            <a:r>
              <a:rPr lang="ru-RU" sz="1400" dirty="0" err="1" smtClean="0"/>
              <a:t>Керенським</a:t>
            </a:r>
            <a:r>
              <a:rPr lang="ru-RU" sz="1400" dirty="0" smtClean="0"/>
              <a:t> </a:t>
            </a:r>
            <a:r>
              <a:rPr lang="ru-RU" sz="1400" dirty="0" err="1" smtClean="0"/>
              <a:t>і</a:t>
            </a:r>
            <a:r>
              <a:rPr lang="ru-RU" sz="1400" dirty="0" smtClean="0"/>
              <a:t> Н. У </a:t>
            </a:r>
            <a:r>
              <a:rPr lang="ru-RU" sz="1400" dirty="0" err="1" smtClean="0"/>
              <a:t>Некрасовим</a:t>
            </a:r>
            <a:r>
              <a:rPr lang="ru-RU" sz="1400" dirty="0" smtClean="0"/>
              <a:t> </a:t>
            </a:r>
            <a:r>
              <a:rPr lang="ru-RU" sz="1400" dirty="0" err="1" smtClean="0"/>
              <a:t>наполягав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створені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коаліційного</a:t>
            </a:r>
            <a:r>
              <a:rPr lang="ru-RU" sz="1400" dirty="0" smtClean="0"/>
              <a:t> уряду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представниками</a:t>
            </a:r>
            <a:r>
              <a:rPr lang="ru-RU" sz="1400" dirty="0" smtClean="0"/>
              <a:t> </a:t>
            </a:r>
            <a:r>
              <a:rPr lang="ru-RU" sz="1400" dirty="0" err="1" smtClean="0"/>
              <a:t>соціалістичних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партій</a:t>
            </a:r>
            <a:r>
              <a:rPr lang="ru-RU" sz="1400" dirty="0" smtClean="0"/>
              <a:t>. У другому — четвертому складах уряду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міністром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закордонних</a:t>
            </a:r>
            <a:r>
              <a:rPr lang="ru-RU" sz="1400" dirty="0" smtClean="0"/>
              <a:t> справ. Як </a:t>
            </a:r>
            <a:r>
              <a:rPr lang="ru-RU" sz="1400" dirty="0" err="1" smtClean="0"/>
              <a:t>міністр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закордонних</a:t>
            </a:r>
            <a:r>
              <a:rPr lang="ru-RU" sz="1400" dirty="0" smtClean="0"/>
              <a:t> справ </a:t>
            </a:r>
            <a:r>
              <a:rPr lang="ru-RU" sz="1400" dirty="0" err="1" smtClean="0"/>
              <a:t>виступав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підтримку</a:t>
            </a:r>
            <a:r>
              <a:rPr lang="ru-RU" sz="1400" dirty="0" smtClean="0"/>
              <a:t> </a:t>
            </a:r>
            <a:r>
              <a:rPr lang="ru-RU" sz="1400" dirty="0" err="1" smtClean="0"/>
              <a:t>виконання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Росією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своїх</a:t>
            </a:r>
            <a:r>
              <a:rPr lang="ru-RU" sz="1400" dirty="0" smtClean="0"/>
              <a:t> </a:t>
            </a:r>
            <a:r>
              <a:rPr lang="ru-RU" sz="1400" dirty="0" err="1" smtClean="0"/>
              <a:t>союзницьких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зобов'язань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означало </a:t>
            </a:r>
            <a:r>
              <a:rPr lang="ru-RU" sz="1400" dirty="0" err="1" smtClean="0"/>
              <a:t>продовження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її</a:t>
            </a:r>
            <a:r>
              <a:rPr lang="ru-RU" sz="1400" dirty="0" smtClean="0"/>
              <a:t> </a:t>
            </a:r>
            <a:r>
              <a:rPr lang="ru-RU" sz="1400" dirty="0" err="1" smtClean="0"/>
              <a:t>участі</a:t>
            </a:r>
            <a:r>
              <a:rPr lang="ru-RU" sz="1400" dirty="0" smtClean="0"/>
              <a:t> в </a:t>
            </a:r>
            <a:r>
              <a:rPr lang="ru-RU" sz="1400" dirty="0" err="1" smtClean="0"/>
              <a:t>Першій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війні</a:t>
            </a:r>
            <a:r>
              <a:rPr lang="ru-RU" sz="1400" dirty="0" smtClean="0"/>
              <a:t>, </a:t>
            </a:r>
            <a:r>
              <a:rPr lang="ru-RU" sz="1400" dirty="0" err="1" smtClean="0"/>
              <a:t>хоча</a:t>
            </a:r>
            <a:r>
              <a:rPr lang="ru-RU" sz="1400" dirty="0" smtClean="0"/>
              <a:t> формально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прийняв</a:t>
            </a:r>
            <a:r>
              <a:rPr lang="ru-RU" sz="1400" dirty="0" smtClean="0"/>
              <a:t> гасло «</a:t>
            </a:r>
            <a:r>
              <a:rPr lang="ru-RU" sz="1400" i="1" dirty="0" err="1" smtClean="0"/>
              <a:t>світу</a:t>
            </a:r>
            <a:r>
              <a:rPr lang="ru-RU" sz="1400" i="1" dirty="0" smtClean="0"/>
              <a:t> без </a:t>
            </a:r>
            <a:r>
              <a:rPr lang="ru-RU" sz="1400" i="1" dirty="0" err="1" smtClean="0"/>
              <a:t>анексії</a:t>
            </a:r>
            <a:r>
              <a:rPr lang="ru-RU" sz="1400" i="1" dirty="0" smtClean="0"/>
              <a:t> </a:t>
            </a:r>
            <a:r>
              <a:rPr lang="ru-RU" sz="1400" i="1" dirty="0" err="1" smtClean="0"/>
              <a:t>контрибуцій</a:t>
            </a:r>
            <a:r>
              <a:rPr lang="ru-RU" sz="1400" dirty="0" smtClean="0"/>
              <a:t>», </a:t>
            </a:r>
            <a:r>
              <a:rPr lang="ru-RU" sz="1400" dirty="0" err="1" smtClean="0"/>
              <a:t>відмовившись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непопулярної</a:t>
            </a:r>
            <a:r>
              <a:rPr lang="ru-RU" sz="1400" dirty="0" smtClean="0"/>
              <a:t> </a:t>
            </a:r>
            <a:r>
              <a:rPr lang="ru-RU" sz="1400" dirty="0" err="1" smtClean="0"/>
              <a:t>тези</a:t>
            </a:r>
            <a:r>
              <a:rPr lang="ru-RU" sz="1400" dirty="0" smtClean="0"/>
              <a:t> </a:t>
            </a:r>
            <a:r>
              <a:rPr lang="ru-RU" sz="1400" dirty="0" err="1" smtClean="0"/>
              <a:t>свого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попередника</a:t>
            </a:r>
            <a:r>
              <a:rPr lang="ru-RU" sz="1400" dirty="0" smtClean="0"/>
              <a:t> П. Н. </a:t>
            </a:r>
            <a:r>
              <a:rPr lang="ru-RU" sz="1400" dirty="0" err="1" smtClean="0"/>
              <a:t>Мілюкова</a:t>
            </a:r>
            <a:r>
              <a:rPr lang="ru-RU" sz="1400" dirty="0" smtClean="0"/>
              <a:t> про «</a:t>
            </a:r>
            <a:r>
              <a:rPr lang="ru-RU" sz="1400" i="1" dirty="0" err="1" smtClean="0"/>
              <a:t>завоювання</a:t>
            </a:r>
            <a:r>
              <a:rPr lang="ru-RU" sz="1400" i="1" dirty="0" smtClean="0"/>
              <a:t> Константинополя </a:t>
            </a:r>
            <a:r>
              <a:rPr lang="ru-RU" sz="1400" i="1" dirty="0" err="1" smtClean="0"/>
              <a:t>і</a:t>
            </a:r>
            <a:r>
              <a:rPr lang="ru-RU" sz="1400" i="1" dirty="0" smtClean="0"/>
              <a:t> проток</a:t>
            </a:r>
            <a:r>
              <a:rPr lang="ru-RU" sz="1400" dirty="0" smtClean="0"/>
              <a:t>». У </a:t>
            </a:r>
            <a:r>
              <a:rPr lang="ru-RU" sz="1400" dirty="0" err="1" smtClean="0"/>
              <a:t>жовтні</a:t>
            </a:r>
            <a:r>
              <a:rPr lang="ru-RU" sz="1400" dirty="0" smtClean="0"/>
              <a:t> 1917 вступив в </a:t>
            </a:r>
            <a:r>
              <a:rPr lang="ru-RU" sz="1400" dirty="0" err="1" smtClean="0"/>
              <a:t>конфлікт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військовим</a:t>
            </a:r>
            <a:r>
              <a:rPr lang="ru-RU" sz="1400" dirty="0" smtClean="0"/>
              <a:t> </a:t>
            </a:r>
            <a:r>
              <a:rPr lang="ru-RU" sz="1400" dirty="0" err="1" smtClean="0"/>
              <a:t>міністром</a:t>
            </a:r>
            <a:r>
              <a:rPr lang="ru-RU" sz="1400" dirty="0" smtClean="0"/>
              <a:t> А. І. </a:t>
            </a:r>
            <a:r>
              <a:rPr lang="ru-RU" sz="1400" dirty="0" err="1" smtClean="0"/>
              <a:t>Верховським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вважав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армія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воювати</a:t>
            </a:r>
            <a:r>
              <a:rPr lang="ru-RU" sz="1400" dirty="0" smtClean="0"/>
              <a:t> не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.</a:t>
            </a:r>
          </a:p>
          <a:p>
            <a:pPr marL="90488" indent="271463">
              <a:buNone/>
            </a:pPr>
            <a:r>
              <a:rPr lang="ru-RU" sz="1400" dirty="0" smtClean="0"/>
              <a:t>У </a:t>
            </a:r>
            <a:r>
              <a:rPr lang="ru-RU" sz="1400" dirty="0" err="1" smtClean="0"/>
              <a:t>липні</a:t>
            </a:r>
            <a:r>
              <a:rPr lang="ru-RU" sz="1400" dirty="0" smtClean="0"/>
              <a:t> 1917 брав участь у переговорах </a:t>
            </a:r>
            <a:r>
              <a:rPr lang="ru-RU" sz="1400" dirty="0" err="1" smtClean="0"/>
              <a:t>з</a:t>
            </a:r>
            <a:r>
              <a:rPr lang="ru-RU" sz="1400" dirty="0" smtClean="0"/>
              <a:t> Центральною Радою. </a:t>
            </a:r>
            <a:r>
              <a:rPr lang="ru-RU" sz="1400" dirty="0" err="1" smtClean="0"/>
              <a:t>Виступав</a:t>
            </a:r>
            <a:r>
              <a:rPr lang="ru-RU" sz="1400" dirty="0" smtClean="0"/>
              <a:t> за те </a:t>
            </a:r>
            <a:r>
              <a:rPr lang="ru-RU" sz="1400" dirty="0" err="1" smtClean="0"/>
              <a:t>щоб</a:t>
            </a:r>
            <a:r>
              <a:rPr lang="ru-RU" sz="1400" dirty="0" smtClean="0"/>
              <a:t> </a:t>
            </a:r>
            <a:r>
              <a:rPr lang="ru-RU" sz="1400" dirty="0" err="1" smtClean="0"/>
              <a:t>питання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України</a:t>
            </a:r>
            <a:r>
              <a:rPr lang="ru-RU" sz="1400" dirty="0" smtClean="0"/>
              <a:t> </a:t>
            </a:r>
            <a:r>
              <a:rPr lang="ru-RU" sz="1400" dirty="0" err="1" smtClean="0"/>
              <a:t>було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вирішене</a:t>
            </a:r>
            <a:r>
              <a:rPr lang="ru-RU" sz="1400" dirty="0" smtClean="0"/>
              <a:t> </a:t>
            </a:r>
            <a:r>
              <a:rPr lang="ru-RU" sz="1400" dirty="0" err="1" smtClean="0"/>
              <a:t>після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скликання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Всеросійських</a:t>
            </a:r>
            <a:r>
              <a:rPr lang="ru-RU" sz="1400" dirty="0" smtClean="0"/>
              <a:t> </a:t>
            </a:r>
            <a:r>
              <a:rPr lang="ru-RU" sz="1400" dirty="0" err="1" smtClean="0"/>
              <a:t>Установчих</a:t>
            </a:r>
            <a:r>
              <a:rPr lang="ru-RU" sz="1400" dirty="0" smtClean="0"/>
              <a:t> </a:t>
            </a:r>
            <a:r>
              <a:rPr lang="ru-RU" sz="1400" dirty="0" err="1" smtClean="0"/>
              <a:t>Зборів</a:t>
            </a:r>
            <a:r>
              <a:rPr lang="ru-RU" sz="1400" dirty="0" smtClean="0"/>
              <a:t>. Разом </a:t>
            </a:r>
            <a:r>
              <a:rPr lang="ru-RU" sz="1400" dirty="0" err="1" smtClean="0"/>
              <a:t>з</a:t>
            </a:r>
            <a:r>
              <a:rPr lang="ru-RU" sz="1400" dirty="0" smtClean="0"/>
              <a:t> </a:t>
            </a:r>
            <a:r>
              <a:rPr lang="ru-RU" sz="1400" dirty="0" err="1" smtClean="0"/>
              <a:t>Олександром</a:t>
            </a:r>
            <a:r>
              <a:rPr lang="ru-RU" sz="1400" dirty="0" smtClean="0"/>
              <a:t> </a:t>
            </a:r>
            <a:r>
              <a:rPr lang="ru-RU" sz="1400" dirty="0" err="1" smtClean="0"/>
              <a:t>Керенським</a:t>
            </a:r>
            <a:r>
              <a:rPr lang="ru-RU" sz="1400" dirty="0" smtClean="0"/>
              <a:t> </a:t>
            </a:r>
            <a:r>
              <a:rPr lang="ru-RU" sz="1400" dirty="0" err="1" smtClean="0"/>
              <a:t>підтримував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Центральну</a:t>
            </a:r>
            <a:r>
              <a:rPr lang="ru-RU" sz="1400" dirty="0" smtClean="0"/>
              <a:t> Раду, </a:t>
            </a:r>
            <a:r>
              <a:rPr lang="ru-RU" sz="1400" dirty="0" err="1" smtClean="0"/>
              <a:t>виступав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</a:t>
            </a:r>
            <a:r>
              <a:rPr lang="ru-RU" sz="1400" dirty="0" smtClean="0"/>
              <a:t> </a:t>
            </a:r>
            <a:r>
              <a:rPr lang="ru-RU" sz="1400" dirty="0" err="1" smtClean="0"/>
              <a:t>дострокового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вирішення</a:t>
            </a:r>
            <a:r>
              <a:rPr lang="ru-RU" sz="1400" dirty="0" smtClean="0"/>
              <a:t> "</a:t>
            </a:r>
            <a:r>
              <a:rPr lang="ru-RU" sz="1400" dirty="0" err="1" smtClean="0"/>
              <a:t>Українського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питання</a:t>
            </a:r>
            <a:r>
              <a:rPr lang="ru-RU" sz="1400" dirty="0" smtClean="0"/>
              <a:t>"</a:t>
            </a:r>
          </a:p>
          <a:p>
            <a:pPr marL="90488" indent="271463">
              <a:buNone/>
            </a:pPr>
            <a:r>
              <a:rPr lang="ru-RU" sz="1400" dirty="0" err="1" smtClean="0"/>
              <a:t>Управляючий</a:t>
            </a:r>
            <a:r>
              <a:rPr lang="ru-RU" sz="1400" dirty="0" smtClean="0"/>
              <a:t> справами </a:t>
            </a:r>
            <a:r>
              <a:rPr lang="ru-RU" sz="1400" dirty="0" err="1" smtClean="0"/>
              <a:t>Тимчасового</a:t>
            </a:r>
            <a:r>
              <a:rPr lang="ru-RU" sz="1400" dirty="0" smtClean="0"/>
              <a:t> уряду В. Д. Набоков </a:t>
            </a:r>
            <a:r>
              <a:rPr lang="ru-RU" sz="1400" dirty="0" err="1" smtClean="0"/>
              <a:t>виділяв</a:t>
            </a:r>
            <a:r>
              <a:rPr lang="ru-RU" sz="1400" dirty="0" smtClean="0"/>
              <a:t> </a:t>
            </a:r>
            <a:r>
              <a:rPr lang="ru-RU" sz="1400" dirty="0" err="1" smtClean="0"/>
              <a:t>такі</a:t>
            </a:r>
            <a:r>
              <a:rPr lang="ru-RU" sz="1400" dirty="0" smtClean="0"/>
              <a:t> </a:t>
            </a:r>
            <a:r>
              <a:rPr lang="ru-RU" sz="1400" dirty="0" err="1" smtClean="0"/>
              <a:t>якості</a:t>
            </a:r>
            <a:r>
              <a:rPr lang="ru-RU" sz="1400" dirty="0" smtClean="0"/>
              <a:t> Терещенко, як «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en-US" sz="1400" dirty="0" err="1" smtClean="0"/>
              <a:t>souplesse</a:t>
            </a:r>
            <a:r>
              <a:rPr lang="en-US" sz="1400" dirty="0" smtClean="0"/>
              <a:t> (</a:t>
            </a:r>
            <a:r>
              <a:rPr lang="ru-RU" sz="1400" dirty="0" err="1" smtClean="0"/>
              <a:t>гнучкість</a:t>
            </a:r>
            <a:r>
              <a:rPr lang="ru-RU" sz="1400" dirty="0" smtClean="0"/>
              <a:t>), сама </a:t>
            </a:r>
            <a:r>
              <a:rPr lang="ru-RU" sz="1400" dirty="0" err="1" smtClean="0"/>
              <a:t>його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світськість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відсутність</a:t>
            </a:r>
            <a:r>
              <a:rPr lang="ru-RU" sz="1400" dirty="0" smtClean="0"/>
              <a:t> у </a:t>
            </a:r>
            <a:r>
              <a:rPr lang="ru-RU" sz="1400" dirty="0" err="1" smtClean="0"/>
              <a:t>нього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твердих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переконань</a:t>
            </a:r>
            <a:r>
              <a:rPr lang="ru-RU" sz="1400" dirty="0" smtClean="0"/>
              <a:t>, </a:t>
            </a:r>
            <a:r>
              <a:rPr lang="ru-RU" sz="1400" dirty="0" err="1" smtClean="0"/>
              <a:t>продуманого</a:t>
            </a:r>
            <a:r>
              <a:rPr lang="ru-RU" sz="1400" dirty="0" smtClean="0"/>
              <a:t> плану, </a:t>
            </a:r>
            <a:r>
              <a:rPr lang="ru-RU" sz="1400" dirty="0" err="1" smtClean="0"/>
              <a:t>повний</a:t>
            </a:r>
            <a:r>
              <a:rPr lang="ru-RU" sz="1400" dirty="0" smtClean="0"/>
              <a:t> дилетантизм в </a:t>
            </a:r>
            <a:r>
              <a:rPr lang="ru-RU" sz="1400" dirty="0" err="1" smtClean="0"/>
              <a:t>питаннях</a:t>
            </a:r>
            <a:r>
              <a:rPr lang="ru-RU" sz="1400" dirty="0" smtClean="0"/>
              <a:t> </a:t>
            </a:r>
            <a:r>
              <a:rPr lang="ru-RU" sz="1400" dirty="0" err="1" smtClean="0"/>
              <a:t>зовнішньої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політики</a:t>
            </a:r>
            <a:r>
              <a:rPr lang="ru-RU" sz="1400" dirty="0" smtClean="0"/>
              <a:t>» (</a:t>
            </a:r>
            <a:r>
              <a:rPr lang="ru-RU" sz="1400" dirty="0" err="1" smtClean="0"/>
              <a:t>втім</a:t>
            </a:r>
            <a:r>
              <a:rPr lang="ru-RU" sz="1400" dirty="0" smtClean="0"/>
              <a:t>, </a:t>
            </a:r>
            <a:r>
              <a:rPr lang="ru-RU" sz="1400" dirty="0" err="1" smtClean="0"/>
              <a:t>ці</a:t>
            </a:r>
            <a:r>
              <a:rPr lang="ru-RU" sz="1400" dirty="0" smtClean="0"/>
              <a:t> </a:t>
            </a:r>
            <a:r>
              <a:rPr lang="ru-RU" sz="1400" dirty="0" err="1" smtClean="0"/>
              <a:t>якості</a:t>
            </a:r>
            <a:r>
              <a:rPr lang="ru-RU" sz="1400" dirty="0" smtClean="0"/>
              <a:t> дозволяли </a:t>
            </a:r>
            <a:r>
              <a:rPr lang="ru-RU" sz="1400" dirty="0" err="1" smtClean="0"/>
              <a:t>йому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налагоджувати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стосунки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різними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політичними</a:t>
            </a:r>
            <a:r>
              <a:rPr lang="ru-RU" sz="1400" dirty="0" smtClean="0"/>
              <a:t> силами). За словами дипломата Р. Н. </a:t>
            </a:r>
            <a:r>
              <a:rPr lang="ru-RU" sz="1400" dirty="0" err="1" smtClean="0"/>
              <a:t>Михайлівського</a:t>
            </a:r>
            <a:r>
              <a:rPr lang="ru-RU" sz="1400" dirty="0" smtClean="0"/>
              <a:t>, Терещенко «</a:t>
            </a:r>
            <a:r>
              <a:rPr lang="ru-RU" sz="1400" dirty="0" err="1" smtClean="0"/>
              <a:t>прагнув</a:t>
            </a:r>
            <a:r>
              <a:rPr lang="ru-RU" sz="1400" dirty="0" smtClean="0"/>
              <a:t>, не </a:t>
            </a:r>
            <a:r>
              <a:rPr lang="ru-RU" sz="1400" dirty="0" err="1" smtClean="0"/>
              <a:t>виходячи</a:t>
            </a:r>
            <a:r>
              <a:rPr lang="ru-RU" sz="1400" dirty="0" smtClean="0"/>
              <a:t>, правда, </a:t>
            </a:r>
            <a:r>
              <a:rPr lang="ru-RU" sz="1400" dirty="0" err="1" smtClean="0"/>
              <a:t>із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загальних</a:t>
            </a:r>
            <a:r>
              <a:rPr lang="ru-RU" sz="1400" dirty="0" smtClean="0"/>
              <a:t> рамок </a:t>
            </a:r>
            <a:r>
              <a:rPr lang="ru-RU" sz="1400" dirty="0" err="1" smtClean="0"/>
              <a:t>дореволюційної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політики</a:t>
            </a:r>
            <a:r>
              <a:rPr lang="ru-RU" sz="1400" dirty="0" smtClean="0"/>
              <a:t>, </a:t>
            </a:r>
            <a:r>
              <a:rPr lang="ru-RU" sz="1400" dirty="0" err="1" smtClean="0"/>
              <a:t>поставити</a:t>
            </a:r>
            <a:r>
              <a:rPr lang="ru-RU" sz="1400" dirty="0" smtClean="0"/>
              <a:t> себе по-новому як </a:t>
            </a:r>
            <a:r>
              <a:rPr lang="ru-RU" sz="1400" dirty="0" err="1" smtClean="0"/>
              <a:t>представник</a:t>
            </a:r>
            <a:r>
              <a:rPr lang="ru-RU" sz="1400" dirty="0" smtClean="0"/>
              <a:t> </a:t>
            </a:r>
            <a:r>
              <a:rPr lang="ru-RU" sz="1400" dirty="0" err="1" smtClean="0"/>
              <a:t>революційного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демократичного уряду, </a:t>
            </a:r>
            <a:r>
              <a:rPr lang="ru-RU" sz="1400" dirty="0" err="1" smtClean="0"/>
              <a:t>який</a:t>
            </a:r>
            <a:r>
              <a:rPr lang="ru-RU" sz="1400" dirty="0" smtClean="0"/>
              <a:t> не </a:t>
            </a:r>
            <a:r>
              <a:rPr lang="ru-RU" sz="1400" dirty="0" err="1" smtClean="0"/>
              <a:t>може</a:t>
            </a:r>
            <a:r>
              <a:rPr lang="ru-RU" sz="1400" dirty="0" smtClean="0"/>
              <a:t> </a:t>
            </a:r>
            <a:r>
              <a:rPr lang="ru-RU" sz="1400" dirty="0" err="1" smtClean="0"/>
              <a:t>говорити</a:t>
            </a:r>
            <a:r>
              <a:rPr lang="ru-RU" sz="1400" dirty="0" smtClean="0"/>
              <a:t> </a:t>
            </a:r>
            <a:r>
              <a:rPr lang="ru-RU" sz="1400" dirty="0" err="1" smtClean="0"/>
              <a:t>тією</a:t>
            </a:r>
            <a:r>
              <a:rPr lang="ru-RU" sz="1400" dirty="0" smtClean="0"/>
              <a:t> ж </a:t>
            </a:r>
            <a:r>
              <a:rPr lang="ru-RU" sz="1400" dirty="0" err="1" smtClean="0"/>
              <a:t>мовою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царськеРазом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іншими</a:t>
            </a:r>
            <a:r>
              <a:rPr lang="ru-RU" sz="1400" dirty="0" smtClean="0"/>
              <a:t> </a:t>
            </a:r>
            <a:r>
              <a:rPr lang="ru-RU" sz="1400" dirty="0" err="1" smtClean="0"/>
              <a:t>міністрами</a:t>
            </a:r>
            <a:r>
              <a:rPr lang="ru-RU" sz="1400" dirty="0" smtClean="0"/>
              <a:t> </a:t>
            </a:r>
            <a:r>
              <a:rPr lang="ru-RU" sz="1400" dirty="0" err="1" smtClean="0"/>
              <a:t>Тимчасового</a:t>
            </a:r>
            <a:r>
              <a:rPr lang="ru-RU" sz="1400" dirty="0" smtClean="0"/>
              <a:t> уряду Терещенко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арештований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більшовиками</a:t>
            </a:r>
            <a:r>
              <a:rPr lang="ru-RU" sz="1400" dirty="0" smtClean="0"/>
              <a:t> в </a:t>
            </a:r>
            <a:r>
              <a:rPr lang="ru-RU" sz="1400" dirty="0" err="1" smtClean="0"/>
              <a:t>Зимовому</a:t>
            </a:r>
            <a:r>
              <a:rPr lang="ru-RU" sz="1400" dirty="0" smtClean="0"/>
              <a:t> </a:t>
            </a:r>
            <a:r>
              <a:rPr lang="ru-RU" sz="1400" dirty="0" err="1" smtClean="0"/>
              <a:t>палаці</a:t>
            </a:r>
            <a:r>
              <a:rPr lang="ru-RU" sz="1400" dirty="0" smtClean="0"/>
              <a:t>, </a:t>
            </a:r>
            <a:r>
              <a:rPr lang="ru-RU" sz="1400" dirty="0" err="1" smtClean="0"/>
              <a:t>знаходився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в</a:t>
            </a:r>
            <a:r>
              <a:rPr lang="ru-RU" sz="1400" dirty="0" smtClean="0"/>
              <a:t> </a:t>
            </a:r>
            <a:r>
              <a:rPr lang="ru-RU" sz="1400" dirty="0" err="1" smtClean="0"/>
              <a:t>ув'язненні</a:t>
            </a:r>
            <a:r>
              <a:rPr lang="ru-RU" sz="1400" dirty="0" smtClean="0"/>
              <a:t> у </a:t>
            </a:r>
            <a:r>
              <a:rPr lang="ru-RU" sz="1400" dirty="0" err="1" smtClean="0"/>
              <a:t>Петропавлфвській</a:t>
            </a:r>
            <a:r>
              <a:rPr lang="ru-RU" sz="1400" dirty="0" smtClean="0"/>
              <a:t> </a:t>
            </a:r>
            <a:r>
              <a:rPr lang="ru-RU" sz="1400" dirty="0" err="1" smtClean="0"/>
              <a:t>фортеці</a:t>
            </a:r>
            <a:r>
              <a:rPr lang="ru-RU" sz="1400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4704"/>
            <a:ext cx="8686800" cy="5306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dirty="0" err="1" smtClean="0"/>
              <a:t>Емігрант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8424936" cy="4595341"/>
          </a:xfrm>
        </p:spPr>
        <p:txBody>
          <a:bodyPr>
            <a:normAutofit/>
          </a:bodyPr>
          <a:lstStyle/>
          <a:p>
            <a:pPr marL="180975" indent="-180975">
              <a:buNone/>
            </a:pPr>
            <a:r>
              <a:rPr lang="ru-RU" sz="1400" dirty="0" smtClean="0"/>
              <a:t>        Весною </a:t>
            </a:r>
            <a:r>
              <a:rPr lang="ru-RU" sz="1400" dirty="0" smtClean="0"/>
              <a:t>1918 за </a:t>
            </a:r>
            <a:r>
              <a:rPr lang="ru-RU" sz="1400" dirty="0" err="1" smtClean="0"/>
              <a:t>викуп</a:t>
            </a:r>
            <a:r>
              <a:rPr lang="ru-RU" sz="1400" dirty="0" smtClean="0"/>
              <a:t> у 100 000 </a:t>
            </a:r>
            <a:r>
              <a:rPr lang="ru-RU" sz="1400" dirty="0" err="1" smtClean="0"/>
              <a:t>рублів</a:t>
            </a:r>
            <a:r>
              <a:rPr lang="ru-RU" sz="1400" dirty="0" smtClean="0"/>
              <a:t>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звільнений</a:t>
            </a:r>
            <a:r>
              <a:rPr lang="ru-RU" sz="1400" dirty="0" smtClean="0"/>
              <a:t>, </a:t>
            </a:r>
            <a:r>
              <a:rPr lang="ru-RU" sz="1400" dirty="0" err="1" smtClean="0"/>
              <a:t>емігрував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180975" indent="-180975">
              <a:buNone/>
            </a:pPr>
            <a:r>
              <a:rPr lang="ru-RU" sz="1400" dirty="0" smtClean="0"/>
              <a:t>до</a:t>
            </a:r>
            <a:r>
              <a:rPr lang="ru-RU" sz="1400" dirty="0" smtClean="0"/>
              <a:t> </a:t>
            </a:r>
            <a:r>
              <a:rPr lang="ru-RU" sz="1400" dirty="0" err="1" smtClean="0">
                <a:hlinkClick r:id="rId2" tooltip="Фінляндія"/>
              </a:rPr>
              <a:t>Фінляндії</a:t>
            </a:r>
            <a:r>
              <a:rPr lang="ru-RU" sz="1400" dirty="0" smtClean="0"/>
              <a:t>, </a:t>
            </a:r>
            <a:r>
              <a:rPr lang="ru-RU" sz="1400" dirty="0" err="1" smtClean="0"/>
              <a:t>звідти</a:t>
            </a:r>
            <a:r>
              <a:rPr lang="ru-RU" sz="1400" dirty="0" smtClean="0"/>
              <a:t> </a:t>
            </a:r>
            <a:r>
              <a:rPr lang="ru-RU" sz="1400" dirty="0" err="1" smtClean="0"/>
              <a:t>до</a:t>
            </a:r>
            <a:r>
              <a:rPr lang="ru-RU" sz="1400" dirty="0" smtClean="0"/>
              <a:t> </a:t>
            </a:r>
            <a:r>
              <a:rPr lang="ru-RU" sz="1400" dirty="0" err="1" smtClean="0">
                <a:hlinkClick r:id="rId3" tooltip="Норвегія"/>
              </a:rPr>
              <a:t>Норвегії</a:t>
            </a:r>
            <a:r>
              <a:rPr lang="ru-RU" sz="1400" dirty="0" smtClean="0"/>
              <a:t>,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жив у </a:t>
            </a:r>
            <a:r>
              <a:rPr lang="ru-RU" sz="1400" dirty="0" err="1" smtClean="0">
                <a:hlinkClick r:id="rId4" tooltip="Франція"/>
              </a:rPr>
              <a:t>Франції</a:t>
            </a:r>
            <a:r>
              <a:rPr lang="ru-RU" sz="1400" dirty="0" smtClean="0"/>
              <a:t> </a:t>
            </a:r>
            <a:r>
              <a:rPr lang="ru-RU" sz="1400" dirty="0" err="1" smtClean="0"/>
              <a:t>і</a:t>
            </a:r>
            <a:r>
              <a:rPr lang="ru-RU" sz="1400" dirty="0" smtClean="0"/>
              <a:t> </a:t>
            </a:r>
            <a:r>
              <a:rPr lang="ru-RU" sz="1400" dirty="0" err="1" smtClean="0">
                <a:hlinkClick r:id="rId5" tooltip="Англія"/>
              </a:rPr>
              <a:t>Англії</a:t>
            </a:r>
            <a:r>
              <a:rPr lang="ru-RU" sz="1400" dirty="0" smtClean="0"/>
              <a:t>. </a:t>
            </a:r>
            <a:r>
              <a:rPr lang="ru-RU" sz="1400" dirty="0" err="1" smtClean="0"/>
              <a:t>Підтримував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180975" indent="-180975">
              <a:buNone/>
            </a:pPr>
            <a:r>
              <a:rPr lang="ru-RU" sz="1400" dirty="0" smtClean="0"/>
              <a:t>«</a:t>
            </a:r>
            <a:r>
              <a:rPr lang="ru-RU" sz="1400" dirty="0" err="1" smtClean="0"/>
              <a:t>білий</a:t>
            </a:r>
            <a:r>
              <a:rPr lang="ru-RU" sz="1400" dirty="0" smtClean="0"/>
              <a:t> </a:t>
            </a:r>
            <a:r>
              <a:rPr lang="ru-RU" sz="1400" dirty="0" err="1" smtClean="0"/>
              <a:t>рух</a:t>
            </a:r>
            <a:r>
              <a:rPr lang="ru-RU" sz="1400" dirty="0" smtClean="0"/>
              <a:t>». З 1921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членом </a:t>
            </a:r>
            <a:r>
              <a:rPr lang="ru-RU" sz="1400" dirty="0" err="1" smtClean="0"/>
              <a:t>Торговельно-промислового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фінансового</a:t>
            </a:r>
            <a:endParaRPr lang="ru-RU" sz="1400" dirty="0" smtClean="0"/>
          </a:p>
          <a:p>
            <a:pPr marL="180975" indent="-180975">
              <a:buNone/>
            </a:pPr>
            <a:r>
              <a:rPr lang="ru-RU" sz="1400" dirty="0" smtClean="0"/>
              <a:t> </a:t>
            </a:r>
            <a:r>
              <a:rPr lang="ru-RU" sz="1400" dirty="0" err="1" smtClean="0"/>
              <a:t>комітету</a:t>
            </a:r>
            <a:r>
              <a:rPr lang="ru-RU" sz="1400" dirty="0" smtClean="0"/>
              <a:t>. </a:t>
            </a:r>
            <a:r>
              <a:rPr lang="ru-RU" sz="1400" dirty="0" err="1" smtClean="0"/>
              <a:t>Втративши</a:t>
            </a:r>
            <a:r>
              <a:rPr lang="ru-RU" sz="1400" dirty="0" smtClean="0"/>
              <a:t> весь </a:t>
            </a:r>
            <a:r>
              <a:rPr lang="ru-RU" sz="1400" dirty="0" err="1" smtClean="0"/>
              <a:t>статок</a:t>
            </a:r>
            <a:r>
              <a:rPr lang="ru-RU" sz="1400" dirty="0" smtClean="0"/>
              <a:t> в </a:t>
            </a:r>
            <a:r>
              <a:rPr lang="ru-RU" sz="1400" dirty="0" err="1" smtClean="0">
                <a:hlinkClick r:id="rId6" tooltip="Російська імперія"/>
              </a:rPr>
              <a:t>Росії</a:t>
            </a:r>
            <a:r>
              <a:rPr lang="ru-RU" sz="1400" dirty="0" smtClean="0"/>
              <a:t>,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успішно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займався</a:t>
            </a:r>
            <a:r>
              <a:rPr lang="ru-RU" sz="1400" dirty="0" smtClean="0"/>
              <a:t> </a:t>
            </a:r>
            <a:r>
              <a:rPr lang="ru-RU" sz="1400" dirty="0" err="1" smtClean="0"/>
              <a:t>бізнесом</a:t>
            </a:r>
            <a:r>
              <a:rPr lang="ru-RU" sz="1400" dirty="0" smtClean="0"/>
              <a:t> </a:t>
            </a:r>
          </a:p>
          <a:p>
            <a:pPr marL="180975" indent="-180975">
              <a:buNone/>
            </a:pPr>
            <a:r>
              <a:rPr lang="ru-RU" sz="1400" dirty="0" smtClean="0"/>
              <a:t>за </a:t>
            </a:r>
            <a:r>
              <a:rPr lang="ru-RU" sz="1400" dirty="0" smtClean="0"/>
              <a:t>кордоном,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співвласником</a:t>
            </a:r>
            <a:r>
              <a:rPr lang="ru-RU" sz="1400" dirty="0" smtClean="0"/>
              <a:t> </a:t>
            </a:r>
            <a:r>
              <a:rPr lang="ru-RU" sz="1400" dirty="0" err="1" smtClean="0"/>
              <a:t>декількох</a:t>
            </a:r>
            <a:r>
              <a:rPr lang="ru-RU" sz="1400" dirty="0" smtClean="0"/>
              <a:t> </a:t>
            </a:r>
            <a:r>
              <a:rPr lang="ru-RU" sz="1400" dirty="0" err="1" smtClean="0"/>
              <a:t>фінансових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компаній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банків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180975" indent="-180975">
              <a:buNone/>
            </a:pPr>
            <a:r>
              <a:rPr lang="ru-RU" sz="1400" dirty="0" smtClean="0"/>
              <a:t>у </a:t>
            </a:r>
            <a:r>
              <a:rPr lang="ru-RU" sz="1400" dirty="0" err="1" smtClean="0"/>
              <a:t>Франції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на </a:t>
            </a:r>
            <a:r>
              <a:rPr lang="ru-RU" sz="1400" dirty="0" err="1" smtClean="0">
                <a:hlinkClick r:id="rId7" tooltip="Мадагаскар"/>
              </a:rPr>
              <a:t>Мадагаскарі</a:t>
            </a:r>
            <a:r>
              <a:rPr lang="ru-RU" sz="1400" dirty="0" smtClean="0"/>
              <a:t>. </a:t>
            </a:r>
            <a:r>
              <a:rPr lang="ru-RU" sz="1400" dirty="0" err="1" smtClean="0"/>
              <a:t>Працював</a:t>
            </a:r>
            <a:r>
              <a:rPr lang="ru-RU" sz="1400" dirty="0" smtClean="0"/>
              <a:t> у </a:t>
            </a:r>
            <a:r>
              <a:rPr lang="ru-RU" sz="1400" dirty="0" err="1" smtClean="0"/>
              <a:t>компанії</a:t>
            </a:r>
            <a:r>
              <a:rPr lang="ru-RU" sz="1400" dirty="0" smtClean="0"/>
              <a:t> </a:t>
            </a:r>
            <a:r>
              <a:rPr lang="ru-RU" sz="1400" dirty="0" smtClean="0"/>
              <a:t>"</a:t>
            </a:r>
            <a:r>
              <a:rPr lang="ru-RU" sz="1400" dirty="0" err="1" smtClean="0"/>
              <a:t>Мадал</a:t>
            </a:r>
            <a:r>
              <a:rPr lang="ru-RU" sz="1400" dirty="0" smtClean="0"/>
              <a:t>" у </a:t>
            </a:r>
            <a:r>
              <a:rPr lang="ru-RU" sz="1400" dirty="0" err="1" smtClean="0">
                <a:hlinkClick r:id="rId8" tooltip="Мозамбік"/>
              </a:rPr>
              <a:t>Мозамбіку</a:t>
            </a:r>
            <a:r>
              <a:rPr lang="ru-RU" sz="1400" dirty="0" smtClean="0"/>
              <a:t> </a:t>
            </a:r>
            <a:endParaRPr lang="ru-RU" sz="1400" dirty="0" smtClean="0"/>
          </a:p>
          <a:p>
            <a:pPr marL="180975" indent="-180975">
              <a:buNone/>
            </a:pPr>
            <a:r>
              <a:rPr lang="ru-RU" sz="1400" dirty="0" smtClean="0"/>
              <a:t>у </a:t>
            </a:r>
            <a:r>
              <a:rPr lang="ru-RU" sz="1400" dirty="0" smtClean="0"/>
              <a:t>1950-хх </a:t>
            </a:r>
            <a:r>
              <a:rPr lang="ru-RU" sz="1400" dirty="0" err="1" smtClean="0"/>
              <a:t>рр</a:t>
            </a:r>
            <a:r>
              <a:rPr lang="ru-RU" sz="1400" dirty="0" smtClean="0"/>
              <a:t>. </a:t>
            </a:r>
            <a:r>
              <a:rPr lang="ru-RU" sz="1400" dirty="0" err="1" smtClean="0"/>
              <a:t>Був</a:t>
            </a:r>
            <a:r>
              <a:rPr lang="ru-RU" sz="1400" dirty="0" smtClean="0"/>
              <a:t> </a:t>
            </a:r>
            <a:r>
              <a:rPr lang="ru-RU" sz="1400" dirty="0" err="1" smtClean="0"/>
              <a:t>благодійником</a:t>
            </a:r>
            <a:r>
              <a:rPr lang="ru-RU" sz="1400" dirty="0" smtClean="0"/>
              <a:t>, </a:t>
            </a:r>
            <a:r>
              <a:rPr lang="ru-RU" sz="1400" dirty="0" err="1" smtClean="0"/>
              <a:t>створював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притулки</a:t>
            </a:r>
            <a:r>
              <a:rPr lang="ru-RU" sz="1400" dirty="0" smtClean="0"/>
              <a:t> </a:t>
            </a:r>
            <a:r>
              <a:rPr lang="ru-RU" sz="1400" dirty="0" smtClean="0"/>
              <a:t>для </a:t>
            </a:r>
            <a:r>
              <a:rPr lang="ru-RU" sz="1400" dirty="0" err="1" smtClean="0"/>
              <a:t>українських</a:t>
            </a:r>
            <a:r>
              <a:rPr lang="ru-RU" sz="1400" dirty="0" smtClean="0"/>
              <a:t> </a:t>
            </a:r>
            <a:endParaRPr lang="ru-RU" sz="1400" dirty="0" smtClean="0"/>
          </a:p>
          <a:p>
            <a:pPr marL="180975" indent="-180975">
              <a:buNone/>
            </a:pPr>
            <a:r>
              <a:rPr lang="ru-RU" sz="1400" dirty="0" err="1" smtClean="0"/>
              <a:t>емігрантів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допомагав</a:t>
            </a:r>
            <a:r>
              <a:rPr lang="ru-RU" sz="1400" dirty="0" smtClean="0"/>
              <a:t> в </a:t>
            </a:r>
            <a:r>
              <a:rPr lang="ru-RU" sz="1400" dirty="0" err="1" smtClean="0"/>
              <a:t>їх</a:t>
            </a:r>
            <a:r>
              <a:rPr lang="ru-RU" sz="1400" dirty="0" smtClean="0"/>
              <a:t> </a:t>
            </a:r>
            <a:r>
              <a:rPr lang="ru-RU" sz="1400" dirty="0" err="1" smtClean="0"/>
              <a:t>облаштуванні</a:t>
            </a:r>
            <a:r>
              <a:rPr lang="ru-RU" sz="1400" dirty="0" smtClean="0"/>
              <a:t>, </a:t>
            </a:r>
            <a:r>
              <a:rPr lang="ru-RU" sz="1400" dirty="0" err="1" smtClean="0"/>
              <a:t>але</a:t>
            </a:r>
            <a:r>
              <a:rPr lang="ru-RU" sz="1400" dirty="0" smtClean="0"/>
              <a:t> не </a:t>
            </a:r>
            <a:r>
              <a:rPr lang="ru-RU" sz="1400" dirty="0" err="1" smtClean="0"/>
              <a:t>афішував</a:t>
            </a:r>
            <a:r>
              <a:rPr lang="ru-RU" sz="1400" dirty="0" smtClean="0"/>
              <a:t> </a:t>
            </a:r>
            <a:r>
              <a:rPr lang="ru-RU" sz="1400" dirty="0" err="1" smtClean="0"/>
              <a:t>цю</a:t>
            </a:r>
            <a:r>
              <a:rPr lang="ru-RU" sz="1400" dirty="0" smtClean="0"/>
              <a:t> сторону </a:t>
            </a:r>
            <a:endParaRPr lang="ru-RU" sz="1400" dirty="0" smtClean="0"/>
          </a:p>
          <a:p>
            <a:pPr marL="180975" indent="-180975">
              <a:buNone/>
            </a:pPr>
            <a:r>
              <a:rPr lang="ru-RU" sz="1400" dirty="0" err="1" smtClean="0"/>
              <a:t>своєї</a:t>
            </a:r>
            <a:r>
              <a:rPr lang="ru-RU" sz="1400" dirty="0" smtClean="0"/>
              <a:t> </a:t>
            </a:r>
            <a:r>
              <a:rPr lang="ru-RU" sz="1400" dirty="0" err="1" smtClean="0"/>
              <a:t>діяльності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18434" name="Picture 2" descr="http://rus.zt.ua/wp-content/uploads/2011/03/4_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991091" y="1241376"/>
            <a:ext cx="3152909" cy="5616624"/>
          </a:xfrm>
          <a:prstGeom prst="rect">
            <a:avLst/>
          </a:prstGeom>
          <a:noFill/>
        </p:spPr>
      </p:pic>
      <p:pic>
        <p:nvPicPr>
          <p:cNvPr id="5" name="Picture 4" descr="http://news2000.com.ua/ai/7/72/72845/24f01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043608" y="3861048"/>
            <a:ext cx="4544828" cy="28529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segodnya.ua/img/forall/users/576/57697/9999999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16632"/>
            <a:ext cx="4065650" cy="3024336"/>
          </a:xfrm>
          <a:prstGeom prst="rect">
            <a:avLst/>
          </a:prstGeom>
          <a:noFill/>
        </p:spPr>
      </p:pic>
      <p:pic>
        <p:nvPicPr>
          <p:cNvPr id="24578" name="Picture 2" descr="http://www.peoples.ru/state/politics/mihael_tereshenko/tereshenko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3024336" cy="5791605"/>
          </a:xfrm>
          <a:prstGeom prst="rect">
            <a:avLst/>
          </a:prstGeom>
          <a:noFill/>
        </p:spPr>
      </p:pic>
      <p:pic>
        <p:nvPicPr>
          <p:cNvPr id="24580" name="Picture 4" descr="http://news2000.com.ua/ai/7/72/72845/24f01-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3429000"/>
            <a:ext cx="2453258" cy="32971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rus.zt.ua/wp-content/uploads/2011/03/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3572916" cy="6192688"/>
          </a:xfrm>
          <a:prstGeom prst="rect">
            <a:avLst/>
          </a:prstGeom>
          <a:noFill/>
        </p:spPr>
      </p:pic>
      <p:pic>
        <p:nvPicPr>
          <p:cNvPr id="22532" name="Picture 4" descr="http://rus.zt.ua/wp-content/uploads/2011/03/3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32656"/>
            <a:ext cx="3862400" cy="6179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135</TotalTime>
  <Words>180</Words>
  <Application>Microsoft Office PowerPoint</Application>
  <PresentationFormat>Экран (4:3)</PresentationFormat>
  <Paragraphs>83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      </vt:lpstr>
      <vt:lpstr>Біографія</vt:lpstr>
      <vt:lpstr>Сім'я та освіта </vt:lpstr>
      <vt:lpstr>Юрист, видавець, промисловець </vt:lpstr>
      <vt:lpstr>Діяльність під час Першої світової війни </vt:lpstr>
      <vt:lpstr>Міністр Тимчасового уряду </vt:lpstr>
      <vt:lpstr>Емігрант </vt:lpstr>
      <vt:lpstr>Слайд 8</vt:lpstr>
      <vt:lpstr>Слайд 9</vt:lpstr>
      <vt:lpstr>Слайд 10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Nemirov</dc:creator>
  <cp:lastModifiedBy>Nemirov</cp:lastModifiedBy>
  <cp:revision>14</cp:revision>
  <dcterms:created xsi:type="dcterms:W3CDTF">2013-04-21T15:07:32Z</dcterms:created>
  <dcterms:modified xsi:type="dcterms:W3CDTF">2013-04-21T17:23:09Z</dcterms:modified>
</cp:coreProperties>
</file>