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5917-C924-47A0-83A5-15116B7DF57C}" type="datetimeFigureOut">
              <a:rPr lang="ru-RU" smtClean="0"/>
              <a:t>13.09.2013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CC84F-3D1E-4D78-81B4-5FA404A651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7200" dirty="0" smtClean="0"/>
              <a:t>Микола Коперник 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 учениця 11 Б класу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Кандибка</a:t>
            </a:r>
            <a:r>
              <a:rPr lang="uk-UA" dirty="0" smtClean="0">
                <a:solidFill>
                  <a:schemeClr val="tx1"/>
                </a:solidFill>
              </a:rPr>
              <a:t> Оля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9144000" cy="64633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«І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був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Аристарх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судимий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за те,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що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зрушив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місця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святий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центр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світу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»</a:t>
            </a:r>
          </a:p>
          <a:p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— </a:t>
            </a:r>
            <a:r>
              <a:rPr lang="ru-RU" sz="7200" b="1" i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Микола</a:t>
            </a:r>
            <a:r>
              <a:rPr lang="ru-RU" sz="7200" b="1" i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Коперник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err="1" smtClean="0"/>
              <a:t>Микола</a:t>
            </a:r>
            <a:r>
              <a:rPr lang="ru-RU" b="1" i="1" dirty="0" smtClean="0"/>
              <a:t> Коперник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/>
              <a:t>«Я </a:t>
            </a:r>
            <a:r>
              <a:rPr lang="ru-RU" b="1" i="1" dirty="0" err="1"/>
              <a:t>віддаю</a:t>
            </a:r>
            <a:r>
              <a:rPr lang="ru-RU" b="1" i="1" dirty="0"/>
              <a:t> </a:t>
            </a:r>
            <a:r>
              <a:rPr lang="ru-RU" b="1" i="1" dirty="0" err="1"/>
              <a:t>перевагу</a:t>
            </a:r>
            <a:r>
              <a:rPr lang="ru-RU" b="1" i="1" dirty="0"/>
              <a:t> </a:t>
            </a:r>
            <a:r>
              <a:rPr lang="ru-RU" b="1" i="1" dirty="0" err="1"/>
              <a:t>задовольнятися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, за </a:t>
            </a:r>
            <a:r>
              <a:rPr lang="ru-RU" b="1" i="1" dirty="0" err="1"/>
              <a:t>вірність</a:t>
            </a:r>
            <a:r>
              <a:rPr lang="ru-RU" b="1" i="1" dirty="0"/>
              <a:t> </a:t>
            </a:r>
            <a:r>
              <a:rPr lang="ru-RU" b="1" i="1" dirty="0" err="1"/>
              <a:t>чого</a:t>
            </a:r>
            <a:r>
              <a:rPr lang="ru-RU" b="1" i="1" dirty="0"/>
              <a:t> </a:t>
            </a:r>
            <a:r>
              <a:rPr lang="ru-RU" b="1" i="1" dirty="0" err="1"/>
              <a:t>можу</a:t>
            </a:r>
            <a:r>
              <a:rPr lang="ru-RU" b="1" i="1" dirty="0"/>
              <a:t> </a:t>
            </a:r>
            <a:r>
              <a:rPr lang="ru-RU" b="1" i="1" dirty="0" err="1"/>
              <a:t>поручитися</a:t>
            </a:r>
            <a:r>
              <a:rPr lang="ru-RU" b="1" i="1" dirty="0"/>
              <a:t>»</a:t>
            </a:r>
          </a:p>
          <a:p>
            <a:pPr>
              <a:buNone/>
            </a:pPr>
            <a:r>
              <a:rPr lang="ru-RU" b="1" i="1" dirty="0" smtClean="0"/>
              <a:t>    </a:t>
            </a:r>
            <a:endParaRPr lang="ru-RU" b="1" i="1" dirty="0"/>
          </a:p>
          <a:p>
            <a:endParaRPr lang="ru-RU" dirty="0"/>
          </a:p>
        </p:txBody>
      </p:sp>
      <p:pic>
        <p:nvPicPr>
          <p:cNvPr id="4" name="Рисунок 3" descr="nikola_koper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791772"/>
            <a:ext cx="3429024" cy="35661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14488"/>
            <a:ext cx="714941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Миколай</a:t>
            </a:r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Коперник – великий </a:t>
            </a:r>
            <a:r>
              <a:rPr lang="ru-RU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польський</a:t>
            </a:r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астроном, автор </a:t>
            </a:r>
            <a:r>
              <a:rPr lang="ru-RU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геліоцентричної</a:t>
            </a:r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системи</a:t>
            </a:r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світу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err="1"/>
              <a:t>Миколай</a:t>
            </a:r>
            <a:r>
              <a:rPr lang="ru-RU" dirty="0"/>
              <a:t> Коперник </a:t>
            </a:r>
            <a:r>
              <a:rPr lang="ru-RU" dirty="0" err="1"/>
              <a:t>народився</a:t>
            </a:r>
            <a:r>
              <a:rPr lang="ru-RU" dirty="0"/>
              <a:t> 19 лютого 1473 р. у </a:t>
            </a:r>
            <a:r>
              <a:rPr lang="ru-RU" dirty="0" err="1"/>
              <a:t>польському</a:t>
            </a:r>
            <a:r>
              <a:rPr lang="ru-RU" dirty="0"/>
              <a:t>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Торунь</a:t>
            </a:r>
            <a:r>
              <a:rPr lang="ru-RU" dirty="0"/>
              <a:t> на </a:t>
            </a:r>
            <a:r>
              <a:rPr lang="ru-RU" dirty="0" err="1"/>
              <a:t>березі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</a:t>
            </a:r>
            <a:r>
              <a:rPr lang="ru-RU" dirty="0" err="1"/>
              <a:t>Вісли</a:t>
            </a:r>
            <a:r>
              <a:rPr lang="ru-RU" dirty="0"/>
              <a:t>,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 smtClean="0"/>
              <a:t>купця</a:t>
            </a:r>
            <a:r>
              <a:rPr lang="ru-RU" dirty="0" smtClean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четвертою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/>
              <a:t>сім'ї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батька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епідемії</a:t>
            </a:r>
            <a:r>
              <a:rPr lang="ru-RU" dirty="0"/>
              <a:t> </a:t>
            </a:r>
            <a:r>
              <a:rPr lang="ru-RU" dirty="0" err="1"/>
              <a:t>чуми</a:t>
            </a:r>
            <a:r>
              <a:rPr lang="ru-RU" dirty="0"/>
              <a:t> </a:t>
            </a:r>
            <a:r>
              <a:rPr lang="ru-RU" dirty="0" err="1"/>
              <a:t>вихованням</a:t>
            </a:r>
            <a:r>
              <a:rPr lang="ru-RU" dirty="0"/>
              <a:t> </a:t>
            </a:r>
            <a:r>
              <a:rPr lang="ru-RU" dirty="0" err="1"/>
              <a:t>племінника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дядько</a:t>
            </a:r>
            <a:r>
              <a:rPr lang="ru-RU" dirty="0"/>
              <a:t>, </a:t>
            </a:r>
            <a:r>
              <a:rPr lang="ru-RU" dirty="0" err="1"/>
              <a:t>єпископ</a:t>
            </a:r>
            <a:r>
              <a:rPr lang="ru-RU" dirty="0"/>
              <a:t> Лукаш </a:t>
            </a:r>
            <a:r>
              <a:rPr lang="ru-RU" dirty="0" err="1"/>
              <a:t>Ваченроде</a:t>
            </a:r>
            <a:r>
              <a:rPr lang="ru-RU" dirty="0"/>
              <a:t>, брат </a:t>
            </a:r>
            <a:r>
              <a:rPr lang="ru-RU" dirty="0" err="1"/>
              <a:t>матері</a:t>
            </a:r>
            <a:r>
              <a:rPr lang="ru-RU" dirty="0"/>
              <a:t>. </a:t>
            </a:r>
            <a:r>
              <a:rPr lang="ru-RU" dirty="0" err="1"/>
              <a:t>Миколай</a:t>
            </a:r>
            <a:r>
              <a:rPr lang="ru-RU" dirty="0"/>
              <a:t>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блискучу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–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навчався</a:t>
            </a:r>
            <a:r>
              <a:rPr lang="ru-RU" dirty="0"/>
              <a:t> на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Ягеллонського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в </a:t>
            </a:r>
            <a:r>
              <a:rPr lang="ru-RU" dirty="0" err="1"/>
              <a:t>Кракові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– на </a:t>
            </a:r>
            <a:r>
              <a:rPr lang="ru-RU" dirty="0" err="1"/>
              <a:t>юридичному</a:t>
            </a:r>
            <a:r>
              <a:rPr lang="ru-RU" dirty="0"/>
              <a:t>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Болонського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, де </a:t>
            </a:r>
            <a:r>
              <a:rPr lang="ru-RU" dirty="0" err="1"/>
              <a:t>вивчав</a:t>
            </a:r>
            <a:r>
              <a:rPr lang="ru-RU" dirty="0"/>
              <a:t> </a:t>
            </a:r>
            <a:r>
              <a:rPr lang="ru-RU" dirty="0" err="1"/>
              <a:t>громадянське</a:t>
            </a:r>
            <a:r>
              <a:rPr lang="ru-RU" dirty="0"/>
              <a:t> та </a:t>
            </a:r>
            <a:r>
              <a:rPr lang="ru-RU" dirty="0" err="1"/>
              <a:t>церковне</a:t>
            </a:r>
            <a:r>
              <a:rPr lang="ru-RU" dirty="0"/>
              <a:t> право,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Падуанському</a:t>
            </a:r>
            <a:r>
              <a:rPr lang="ru-RU" dirty="0"/>
              <a:t> </a:t>
            </a:r>
            <a:r>
              <a:rPr lang="ru-RU" dirty="0" err="1"/>
              <a:t>університеті</a:t>
            </a:r>
            <a:r>
              <a:rPr lang="ru-RU" dirty="0"/>
              <a:t>, де </a:t>
            </a:r>
            <a:r>
              <a:rPr lang="ru-RU" dirty="0" err="1"/>
              <a:t>студіював</a:t>
            </a:r>
            <a:r>
              <a:rPr lang="ru-RU" dirty="0"/>
              <a:t> медицину. В </a:t>
            </a:r>
            <a:r>
              <a:rPr lang="ru-RU" dirty="0" err="1"/>
              <a:t>університеті</a:t>
            </a:r>
            <a:r>
              <a:rPr lang="ru-RU" dirty="0"/>
              <a:t> Феррари одержав </a:t>
            </a:r>
            <a:r>
              <a:rPr lang="ru-RU" dirty="0" err="1"/>
              <a:t>ступінь</a:t>
            </a:r>
            <a:r>
              <a:rPr lang="ru-RU" dirty="0"/>
              <a:t> доктора </a:t>
            </a:r>
            <a:r>
              <a:rPr lang="ru-RU" dirty="0" err="1"/>
              <a:t>богослов'я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ikolay-kopernik-viza.vn_.ua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/>
              <a:t>На початку 1530-х </a:t>
            </a:r>
            <a:r>
              <a:rPr lang="ru-RU" sz="2400" dirty="0" err="1"/>
              <a:t>років</a:t>
            </a:r>
            <a:r>
              <a:rPr lang="ru-RU" sz="2400" dirty="0"/>
              <a:t> робота Коперника над </a:t>
            </a:r>
            <a:r>
              <a:rPr lang="ru-RU" sz="2400" dirty="0" err="1"/>
              <a:t>створенням</a:t>
            </a:r>
            <a:r>
              <a:rPr lang="ru-RU" sz="2400" dirty="0"/>
              <a:t> </a:t>
            </a:r>
            <a:r>
              <a:rPr lang="ru-RU" sz="2400" dirty="0" err="1"/>
              <a:t>нової</a:t>
            </a:r>
            <a:r>
              <a:rPr lang="ru-RU" sz="2400" dirty="0"/>
              <a:t> </a:t>
            </a:r>
            <a:r>
              <a:rPr lang="ru-RU" sz="2400" dirty="0" err="1"/>
              <a:t>теорії</a:t>
            </a:r>
            <a:r>
              <a:rPr lang="ru-RU" sz="2400" dirty="0"/>
              <a:t> та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оформленням</a:t>
            </a:r>
            <a:r>
              <a:rPr lang="ru-RU" sz="2400" dirty="0"/>
              <a:t> у </a:t>
            </a:r>
            <a:r>
              <a:rPr lang="ru-RU" sz="2400" dirty="0" err="1"/>
              <a:t>праці</a:t>
            </a:r>
            <a:r>
              <a:rPr lang="ru-RU" sz="2400" dirty="0"/>
              <a:t> "Про </a:t>
            </a:r>
            <a:r>
              <a:rPr lang="ru-RU" sz="2400" dirty="0" err="1"/>
              <a:t>обертання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сфер" </a:t>
            </a:r>
            <a:r>
              <a:rPr lang="ru-RU" sz="2400" dirty="0" err="1"/>
              <a:t>була</a:t>
            </a:r>
            <a:r>
              <a:rPr lang="ru-RU" sz="2400" dirty="0"/>
              <a:t> в основному </a:t>
            </a:r>
            <a:r>
              <a:rPr lang="ru-RU" sz="2400" dirty="0" err="1"/>
              <a:t>закінчена</a:t>
            </a:r>
            <a:r>
              <a:rPr lang="ru-RU" sz="2400" dirty="0"/>
              <a:t>. </a:t>
            </a:r>
            <a:r>
              <a:rPr lang="ru-RU" sz="2400" dirty="0" smtClean="0"/>
              <a:t>Коперник </a:t>
            </a:r>
            <a:r>
              <a:rPr lang="ru-RU" sz="2400" dirty="0" err="1" smtClean="0"/>
              <a:t>вважав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сприймає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</a:t>
            </a:r>
            <a:r>
              <a:rPr lang="ru-RU" sz="2400" dirty="0" err="1"/>
              <a:t>тіл</a:t>
            </a:r>
            <a:r>
              <a:rPr lang="ru-RU" sz="2400" dirty="0"/>
              <a:t> так само, як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різноманітних</a:t>
            </a:r>
            <a:r>
              <a:rPr lang="ru-RU" sz="2400" dirty="0"/>
              <a:t> </a:t>
            </a:r>
            <a:r>
              <a:rPr lang="ru-RU" sz="2400" dirty="0" err="1"/>
              <a:t>предметів</a:t>
            </a:r>
            <a:r>
              <a:rPr lang="ru-RU" sz="2400" dirty="0"/>
              <a:t> на </a:t>
            </a:r>
            <a:r>
              <a:rPr lang="ru-RU" sz="2400" dirty="0" err="1"/>
              <a:t>Землі</a:t>
            </a:r>
            <a:r>
              <a:rPr lang="ru-RU" sz="2400" dirty="0"/>
              <a:t>, коли вона сама </a:t>
            </a:r>
            <a:r>
              <a:rPr lang="ru-RU" sz="2400" dirty="0" err="1"/>
              <a:t>рухається</a:t>
            </a:r>
            <a:r>
              <a:rPr lang="ru-RU" sz="2400" dirty="0"/>
              <a:t>. </a:t>
            </a:r>
            <a:r>
              <a:rPr lang="ru-RU" sz="2400" dirty="0" err="1"/>
              <a:t>Спостерігачу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знаходиться</a:t>
            </a:r>
            <a:r>
              <a:rPr lang="ru-RU" sz="2400" dirty="0"/>
              <a:t> на </a:t>
            </a:r>
            <a:r>
              <a:rPr lang="ru-RU" sz="2400" dirty="0" err="1"/>
              <a:t>Землі</a:t>
            </a:r>
            <a:r>
              <a:rPr lang="ru-RU" sz="2400" dirty="0"/>
              <a:t>, </a:t>
            </a:r>
            <a:r>
              <a:rPr lang="ru-RU" sz="2400" dirty="0" err="1"/>
              <a:t>здається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Земля </a:t>
            </a:r>
            <a:r>
              <a:rPr lang="ru-RU" sz="2400" dirty="0" err="1"/>
              <a:t>нерухома</a:t>
            </a:r>
            <a:r>
              <a:rPr lang="ru-RU" sz="2400" dirty="0"/>
              <a:t>, а </a:t>
            </a:r>
            <a:r>
              <a:rPr lang="ru-RU" sz="2400" dirty="0" err="1"/>
              <a:t>Сонце</a:t>
            </a:r>
            <a:r>
              <a:rPr lang="ru-RU" sz="2400" dirty="0"/>
              <a:t> </a:t>
            </a:r>
            <a:r>
              <a:rPr lang="ru-RU" sz="2400" dirty="0" err="1"/>
              <a:t>рухається</a:t>
            </a:r>
            <a:r>
              <a:rPr lang="ru-RU" sz="2400" dirty="0"/>
              <a:t>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неї</a:t>
            </a:r>
            <a:r>
              <a:rPr lang="ru-RU" sz="2400" dirty="0"/>
              <a:t>. </a:t>
            </a:r>
            <a:r>
              <a:rPr lang="ru-RU" sz="2400" dirty="0" err="1"/>
              <a:t>Насправді</a:t>
            </a:r>
            <a:r>
              <a:rPr lang="ru-RU" sz="2400" dirty="0"/>
              <a:t> ж, </a:t>
            </a:r>
            <a:r>
              <a:rPr lang="ru-RU" sz="2400" dirty="0" err="1"/>
              <a:t>і</a:t>
            </a:r>
            <a:r>
              <a:rPr lang="ru-RU" sz="2400" dirty="0"/>
              <a:t> першим </a:t>
            </a:r>
            <a:r>
              <a:rPr lang="ru-RU" sz="2400" dirty="0" err="1"/>
              <a:t>математично</a:t>
            </a:r>
            <a:r>
              <a:rPr lang="ru-RU" sz="2400" dirty="0"/>
              <a:t> </a:t>
            </a:r>
            <a:r>
              <a:rPr lang="ru-RU" sz="2400" dirty="0" err="1"/>
              <a:t>довів</a:t>
            </a:r>
            <a:r>
              <a:rPr lang="ru-RU" sz="2400" dirty="0"/>
              <a:t>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Коперник, </a:t>
            </a:r>
            <a:r>
              <a:rPr lang="ru-RU" sz="2400" dirty="0" err="1"/>
              <a:t>це</a:t>
            </a:r>
            <a:r>
              <a:rPr lang="ru-RU" sz="2400" dirty="0"/>
              <a:t> Земля </a:t>
            </a:r>
            <a:r>
              <a:rPr lang="ru-RU" sz="2400" dirty="0" err="1"/>
              <a:t>рухається</a:t>
            </a:r>
            <a:r>
              <a:rPr lang="ru-RU" sz="2400" dirty="0"/>
              <a:t> </a:t>
            </a:r>
            <a:r>
              <a:rPr lang="ru-RU" sz="2400" dirty="0" err="1"/>
              <a:t>навколо</a:t>
            </a:r>
            <a:r>
              <a:rPr lang="ru-RU" sz="2400" dirty="0"/>
              <a:t> </a:t>
            </a:r>
            <a:r>
              <a:rPr lang="ru-RU" sz="2400" dirty="0" err="1"/>
              <a:t>Сонця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року </a:t>
            </a:r>
            <a:r>
              <a:rPr lang="ru-RU" sz="2400" dirty="0" err="1"/>
              <a:t>робить</a:t>
            </a:r>
            <a:r>
              <a:rPr lang="ru-RU" sz="2400" dirty="0"/>
              <a:t> </a:t>
            </a:r>
            <a:r>
              <a:rPr lang="ru-RU" sz="2400" dirty="0" err="1"/>
              <a:t>повний</a:t>
            </a:r>
            <a:r>
              <a:rPr lang="ru-RU" sz="2400" dirty="0"/>
              <a:t> </a:t>
            </a:r>
            <a:r>
              <a:rPr lang="ru-RU" sz="2400" dirty="0" err="1"/>
              <a:t>оберт</a:t>
            </a:r>
            <a:r>
              <a:rPr lang="ru-RU" sz="2400" dirty="0"/>
              <a:t> по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орбіті</a:t>
            </a:r>
            <a:r>
              <a:rPr lang="ru-RU" sz="2400" dirty="0"/>
              <a:t>. </a:t>
            </a:r>
            <a:r>
              <a:rPr lang="ru-RU" sz="2400" dirty="0" err="1"/>
              <a:t>Лише</a:t>
            </a:r>
            <a:r>
              <a:rPr lang="ru-RU" sz="2400" dirty="0"/>
              <a:t> коли великий </a:t>
            </a:r>
            <a:r>
              <a:rPr lang="ru-RU" sz="2400" dirty="0" err="1"/>
              <a:t>польський</a:t>
            </a:r>
            <a:r>
              <a:rPr lang="ru-RU" sz="2400" dirty="0"/>
              <a:t> учений </a:t>
            </a:r>
            <a:r>
              <a:rPr lang="ru-RU" sz="2400" dirty="0" err="1"/>
              <a:t>був</a:t>
            </a:r>
            <a:r>
              <a:rPr lang="ru-RU" sz="2400" dirty="0"/>
              <a:t> при </a:t>
            </a:r>
            <a:r>
              <a:rPr lang="ru-RU" sz="2400" dirty="0" err="1"/>
              <a:t>смерті</a:t>
            </a:r>
            <a:r>
              <a:rPr lang="ru-RU" sz="2400" dirty="0"/>
              <a:t>, </a:t>
            </a:r>
            <a:r>
              <a:rPr lang="ru-RU" sz="2400" dirty="0" err="1"/>
              <a:t>друзі</a:t>
            </a:r>
            <a:r>
              <a:rPr lang="ru-RU" sz="2400" dirty="0"/>
              <a:t> принесли </a:t>
            </a:r>
            <a:r>
              <a:rPr lang="ru-RU" sz="2400" dirty="0" err="1"/>
              <a:t>йому</a:t>
            </a:r>
            <a:r>
              <a:rPr lang="ru-RU" sz="2400" dirty="0"/>
              <a:t> перший </a:t>
            </a:r>
            <a:r>
              <a:rPr lang="ru-RU" sz="2400" dirty="0" err="1"/>
              <a:t>надрукований</a:t>
            </a:r>
            <a:r>
              <a:rPr lang="ru-RU" sz="2400" dirty="0"/>
              <a:t> </a:t>
            </a:r>
            <a:r>
              <a:rPr lang="ru-RU" sz="2400" dirty="0" err="1"/>
              <a:t>примірник</a:t>
            </a:r>
            <a:r>
              <a:rPr lang="ru-RU" sz="2400" dirty="0"/>
              <a:t> книги "Про </a:t>
            </a:r>
            <a:r>
              <a:rPr lang="ru-RU" sz="2400" dirty="0" err="1"/>
              <a:t>обертання</a:t>
            </a:r>
            <a:r>
              <a:rPr lang="ru-RU" sz="2400" dirty="0"/>
              <a:t> </a:t>
            </a:r>
            <a:r>
              <a:rPr lang="ru-RU" sz="2400" dirty="0" err="1"/>
              <a:t>небесних</a:t>
            </a:r>
            <a:r>
              <a:rPr lang="ru-RU" sz="2400" dirty="0"/>
              <a:t> сфер". А 24 </a:t>
            </a:r>
            <a:r>
              <a:rPr lang="ru-RU" sz="2400" dirty="0" err="1"/>
              <a:t>травня</a:t>
            </a:r>
            <a:r>
              <a:rPr lang="ru-RU" sz="2400" dirty="0"/>
              <a:t> 1543 року </a:t>
            </a:r>
            <a:r>
              <a:rPr lang="ru-RU" sz="2400" dirty="0" err="1"/>
              <a:t>Миколай</a:t>
            </a:r>
            <a:r>
              <a:rPr lang="ru-RU" sz="2400" dirty="0"/>
              <a:t> Коперник помер.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ext_1892_kopernik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200" dirty="0" err="1"/>
              <a:t>Деякий</a:t>
            </a:r>
            <a:r>
              <a:rPr lang="ru-RU" sz="2200" dirty="0"/>
              <a:t> час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праця</a:t>
            </a:r>
            <a:r>
              <a:rPr lang="ru-RU" sz="2200" dirty="0"/>
              <a:t> </a:t>
            </a:r>
            <a:r>
              <a:rPr lang="ru-RU" sz="2200" dirty="0" err="1"/>
              <a:t>вільно</a:t>
            </a:r>
            <a:r>
              <a:rPr lang="ru-RU" sz="2200" dirty="0"/>
              <a:t> </a:t>
            </a:r>
            <a:r>
              <a:rPr lang="ru-RU" sz="2200" dirty="0" err="1"/>
              <a:t>поширювалась</a:t>
            </a:r>
            <a:r>
              <a:rPr lang="ru-RU" sz="2200" dirty="0"/>
              <a:t> </a:t>
            </a:r>
            <a:r>
              <a:rPr lang="ru-RU" sz="2200" dirty="0" err="1"/>
              <a:t>серед</a:t>
            </a:r>
            <a:r>
              <a:rPr lang="ru-RU" sz="2200" dirty="0"/>
              <a:t> </a:t>
            </a:r>
            <a:r>
              <a:rPr lang="ru-RU" sz="2200" dirty="0" err="1"/>
              <a:t>учених</a:t>
            </a:r>
            <a:r>
              <a:rPr lang="ru-RU" sz="2200" dirty="0"/>
              <a:t>. За </a:t>
            </a:r>
            <a:r>
              <a:rPr lang="ru-RU" sz="2200" dirty="0" err="1"/>
              <a:t>кілька</a:t>
            </a:r>
            <a:r>
              <a:rPr lang="ru-RU" sz="2200" dirty="0"/>
              <a:t> </a:t>
            </a:r>
            <a:r>
              <a:rPr lang="ru-RU" sz="2200" dirty="0" err="1"/>
              <a:t>десятиліть</a:t>
            </a:r>
            <a:r>
              <a:rPr lang="ru-RU" sz="2200" dirty="0"/>
              <a:t> по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смерті</a:t>
            </a:r>
            <a:r>
              <a:rPr lang="ru-RU" sz="2200" dirty="0"/>
              <a:t> нею </a:t>
            </a:r>
            <a:r>
              <a:rPr lang="ru-RU" sz="2200" dirty="0" err="1"/>
              <a:t>зацікавилися</a:t>
            </a:r>
            <a:r>
              <a:rPr lang="ru-RU" sz="2200" dirty="0"/>
              <a:t> </a:t>
            </a:r>
            <a:r>
              <a:rPr lang="ru-RU" sz="2200" dirty="0" err="1"/>
              <a:t>філософ</a:t>
            </a:r>
            <a:r>
              <a:rPr lang="ru-RU" sz="2200" dirty="0"/>
              <a:t> Джордано Бруно та </a:t>
            </a:r>
            <a:r>
              <a:rPr lang="ru-RU" sz="2200" dirty="0" err="1"/>
              <a:t>фізик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астроном </a:t>
            </a:r>
            <a:r>
              <a:rPr lang="ru-RU" sz="2200" dirty="0" err="1"/>
              <a:t>Галілео</a:t>
            </a:r>
            <a:r>
              <a:rPr lang="ru-RU" sz="2200" dirty="0"/>
              <a:t> </a:t>
            </a:r>
            <a:r>
              <a:rPr lang="ru-RU" sz="2200" dirty="0" err="1"/>
              <a:t>Галілей</a:t>
            </a:r>
            <a:r>
              <a:rPr lang="ru-RU" sz="2200" dirty="0"/>
              <a:t>. Погляди Коперника стали </a:t>
            </a:r>
            <a:r>
              <a:rPr lang="ru-RU" sz="2200" dirty="0" err="1"/>
              <a:t>Ґрунтом</a:t>
            </a:r>
            <a:r>
              <a:rPr lang="ru-RU" sz="2200" dirty="0"/>
              <a:t> для </a:t>
            </a:r>
            <a:r>
              <a:rPr lang="ru-RU" sz="2200" dirty="0" err="1"/>
              <a:t>створення</a:t>
            </a:r>
            <a:r>
              <a:rPr lang="ru-RU" sz="2200" dirty="0"/>
              <a:t> </a:t>
            </a:r>
            <a:r>
              <a:rPr lang="ru-RU" sz="2200" dirty="0" err="1"/>
              <a:t>філософської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Джордано Бруно, </a:t>
            </a:r>
            <a:r>
              <a:rPr lang="ru-RU" sz="2200" dirty="0" err="1"/>
              <a:t>згідно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якою</a:t>
            </a:r>
            <a:r>
              <a:rPr lang="ru-RU" sz="2200" dirty="0"/>
              <a:t> </a:t>
            </a:r>
            <a:r>
              <a:rPr lang="ru-RU" sz="2200" dirty="0" err="1"/>
              <a:t>Всесвіт</a:t>
            </a:r>
            <a:r>
              <a:rPr lang="ru-RU" sz="2200" dirty="0"/>
              <a:t> </a:t>
            </a:r>
            <a:r>
              <a:rPr lang="ru-RU" sz="2200" dirty="0" err="1"/>
              <a:t>складається</a:t>
            </a:r>
            <a:r>
              <a:rPr lang="ru-RU" sz="2200" dirty="0"/>
              <a:t>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нескінченної</a:t>
            </a:r>
            <a:r>
              <a:rPr lang="ru-RU" sz="2200" dirty="0"/>
              <a:t> </a:t>
            </a:r>
            <a:r>
              <a:rPr lang="ru-RU" sz="2200" dirty="0" err="1"/>
              <a:t>множини</a:t>
            </a:r>
            <a:r>
              <a:rPr lang="ru-RU" sz="2200" dirty="0"/>
              <a:t> систем, </a:t>
            </a:r>
            <a:r>
              <a:rPr lang="ru-RU" sz="2200" dirty="0" err="1"/>
              <a:t>подібних</a:t>
            </a:r>
            <a:r>
              <a:rPr lang="ru-RU" sz="2200" dirty="0"/>
              <a:t> до </a:t>
            </a:r>
            <a:r>
              <a:rPr lang="ru-RU" sz="2200" dirty="0" err="1"/>
              <a:t>Сонячної</a:t>
            </a:r>
            <a:r>
              <a:rPr lang="ru-RU" sz="2200" dirty="0"/>
              <a:t>. </a:t>
            </a:r>
            <a:r>
              <a:rPr lang="ru-RU" sz="2200" dirty="0" err="1"/>
              <a:t>Галілей</a:t>
            </a:r>
            <a:r>
              <a:rPr lang="ru-RU" sz="2200" dirty="0"/>
              <a:t> за </a:t>
            </a:r>
            <a:r>
              <a:rPr lang="ru-RU" sz="2200" dirty="0" err="1"/>
              <a:t>допомогою</a:t>
            </a:r>
            <a:r>
              <a:rPr lang="ru-RU" sz="2200" dirty="0"/>
              <a:t> телескопа </a:t>
            </a:r>
            <a:r>
              <a:rPr lang="ru-RU" sz="2200" dirty="0" err="1"/>
              <a:t>відкрив</a:t>
            </a:r>
            <a:r>
              <a:rPr lang="ru-RU" sz="2200" dirty="0"/>
              <a:t> </a:t>
            </a:r>
            <a:r>
              <a:rPr lang="ru-RU" sz="2200" dirty="0" err="1"/>
              <a:t>супутники</a:t>
            </a:r>
            <a:r>
              <a:rPr lang="ru-RU" sz="2200" dirty="0"/>
              <a:t> </a:t>
            </a:r>
            <a:r>
              <a:rPr lang="ru-RU" sz="2200" dirty="0" err="1"/>
              <a:t>Юпітера</a:t>
            </a:r>
            <a:r>
              <a:rPr lang="ru-RU" sz="2200" dirty="0"/>
              <a:t> </a:t>
            </a:r>
            <a:r>
              <a:rPr lang="ru-RU" sz="2200" dirty="0" err="1"/>
              <a:t>і</a:t>
            </a:r>
            <a:r>
              <a:rPr lang="ru-RU" sz="2200" dirty="0"/>
              <a:t> Сатурна, </a:t>
            </a:r>
            <a:r>
              <a:rPr lang="ru-RU" sz="2200" dirty="0" err="1"/>
              <a:t>фази</a:t>
            </a:r>
            <a:r>
              <a:rPr lang="ru-RU" sz="2200" dirty="0"/>
              <a:t> </a:t>
            </a:r>
            <a:r>
              <a:rPr lang="ru-RU" sz="2200" dirty="0" err="1"/>
              <a:t>Венери</a:t>
            </a:r>
            <a:r>
              <a:rPr lang="ru-RU" sz="2200" dirty="0"/>
              <a:t> та </a:t>
            </a:r>
            <a:r>
              <a:rPr lang="ru-RU" sz="2200" dirty="0" err="1"/>
              <a:t>інші</a:t>
            </a:r>
            <a:r>
              <a:rPr lang="ru-RU" sz="2200" dirty="0"/>
              <a:t> </a:t>
            </a:r>
            <a:r>
              <a:rPr lang="ru-RU" sz="2200" dirty="0" err="1"/>
              <a:t>явища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підтверджували</a:t>
            </a:r>
            <a:r>
              <a:rPr lang="ru-RU" sz="2200" dirty="0"/>
              <a:t> </a:t>
            </a:r>
            <a:r>
              <a:rPr lang="ru-RU" sz="2200" dirty="0" err="1"/>
              <a:t>правильність</a:t>
            </a:r>
            <a:r>
              <a:rPr lang="ru-RU" sz="2200" dirty="0"/>
              <a:t> </a:t>
            </a:r>
            <a:r>
              <a:rPr lang="ru-RU" sz="2200" dirty="0" err="1"/>
              <a:t>теорії</a:t>
            </a:r>
            <a:r>
              <a:rPr lang="ru-RU" sz="2200" dirty="0"/>
              <a:t> Коперника. І Бруно,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Галілея</a:t>
            </a:r>
            <a:r>
              <a:rPr lang="ru-RU" sz="2200" dirty="0"/>
              <a:t> </a:t>
            </a:r>
            <a:r>
              <a:rPr lang="ru-RU" sz="2200" dirty="0" err="1"/>
              <a:t>інквізиція</a:t>
            </a:r>
            <a:r>
              <a:rPr lang="ru-RU" sz="2200" dirty="0"/>
              <a:t> </a:t>
            </a:r>
            <a:r>
              <a:rPr lang="ru-RU" sz="2200" dirty="0" err="1"/>
              <a:t>визнала</a:t>
            </a:r>
            <a:r>
              <a:rPr lang="ru-RU" sz="2200" dirty="0"/>
              <a:t> </a:t>
            </a:r>
            <a:r>
              <a:rPr lang="ru-RU" sz="2200" dirty="0" err="1"/>
              <a:t>єретиками</a:t>
            </a:r>
            <a:r>
              <a:rPr lang="ru-RU" sz="2200" dirty="0"/>
              <a:t>. </a:t>
            </a:r>
            <a:r>
              <a:rPr lang="ru-RU" sz="2200" dirty="0" err="1"/>
              <a:t>Єретичною</a:t>
            </a:r>
            <a:r>
              <a:rPr lang="ru-RU" sz="2200" dirty="0"/>
              <a:t> </a:t>
            </a:r>
            <a:r>
              <a:rPr lang="ru-RU" sz="2200" dirty="0" err="1"/>
              <a:t>оголосили</a:t>
            </a:r>
            <a:r>
              <a:rPr lang="ru-RU" sz="2200" dirty="0"/>
              <a:t> </a:t>
            </a:r>
            <a:r>
              <a:rPr lang="ru-RU" sz="2200" dirty="0" err="1"/>
              <a:t>й</a:t>
            </a:r>
            <a:r>
              <a:rPr lang="ru-RU" sz="2200" dirty="0"/>
              <a:t> книгу Коперника.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було</a:t>
            </a:r>
            <a:r>
              <a:rPr lang="ru-RU" sz="2200" dirty="0"/>
              <a:t> занесено до "</a:t>
            </a:r>
            <a:r>
              <a:rPr lang="ru-RU" sz="2200" dirty="0" err="1"/>
              <a:t>Індексу</a:t>
            </a:r>
            <a:r>
              <a:rPr lang="ru-RU" sz="2200" dirty="0"/>
              <a:t> </a:t>
            </a:r>
            <a:r>
              <a:rPr lang="ru-RU" sz="2200" dirty="0" err="1"/>
              <a:t>заборонених</a:t>
            </a:r>
            <a:r>
              <a:rPr lang="ru-RU" sz="2200" dirty="0"/>
              <a:t> книг", де вона </a:t>
            </a:r>
            <a:r>
              <a:rPr lang="ru-RU" sz="2200" dirty="0" err="1"/>
              <a:t>перебувала</a:t>
            </a:r>
            <a:r>
              <a:rPr lang="ru-RU" sz="2200" dirty="0"/>
              <a:t> до 1833 року. </a:t>
            </a:r>
            <a:r>
              <a:rPr lang="ru-RU" sz="2200" dirty="0" err="1"/>
              <a:t>Утім</a:t>
            </a:r>
            <a:r>
              <a:rPr lang="ru-RU" sz="2200" dirty="0"/>
              <a:t>, </a:t>
            </a:r>
            <a:r>
              <a:rPr lang="ru-RU" sz="2200" dirty="0" err="1"/>
              <a:t>світова</a:t>
            </a:r>
            <a:r>
              <a:rPr lang="ru-RU" sz="2200" dirty="0"/>
              <a:t> слава не </a:t>
            </a:r>
            <a:r>
              <a:rPr lang="ru-RU" sz="2200" dirty="0" err="1"/>
              <a:t>обійшла</a:t>
            </a:r>
            <a:r>
              <a:rPr lang="ru-RU" sz="2200" dirty="0"/>
              <a:t> </a:t>
            </a:r>
            <a:r>
              <a:rPr lang="ru-RU" sz="2200" dirty="0" err="1"/>
              <a:t>видатного</a:t>
            </a:r>
            <a:r>
              <a:rPr lang="ru-RU" sz="2200" dirty="0"/>
              <a:t> </a:t>
            </a:r>
            <a:r>
              <a:rPr lang="ru-RU" sz="2200" dirty="0" err="1"/>
              <a:t>польського</a:t>
            </a:r>
            <a:r>
              <a:rPr lang="ru-RU" sz="2200" dirty="0"/>
              <a:t> </a:t>
            </a:r>
            <a:r>
              <a:rPr lang="ru-RU" sz="2200" dirty="0" err="1"/>
              <a:t>вченого</a:t>
            </a:r>
            <a:r>
              <a:rPr lang="ru-RU" sz="2200" dirty="0"/>
              <a:t>. </a:t>
            </a:r>
            <a:r>
              <a:rPr lang="ru-RU" sz="2200" dirty="0" err="1"/>
              <a:t>Його</a:t>
            </a:r>
            <a:r>
              <a:rPr lang="ru-RU" sz="2200" dirty="0"/>
              <a:t> </a:t>
            </a:r>
            <a:r>
              <a:rPr lang="ru-RU" sz="2200" dirty="0" err="1"/>
              <a:t>теорія</a:t>
            </a:r>
            <a:r>
              <a:rPr lang="ru-RU" sz="2200" dirty="0"/>
              <a:t> стала </a:t>
            </a:r>
            <a:r>
              <a:rPr lang="ru-RU" sz="2200" dirty="0" err="1"/>
              <a:t>підҐрунтям</a:t>
            </a:r>
            <a:r>
              <a:rPr lang="ru-RU" sz="2200" dirty="0"/>
              <a:t> для </a:t>
            </a:r>
            <a:r>
              <a:rPr lang="ru-RU" sz="2200" dirty="0" err="1"/>
              <a:t>багатьох</a:t>
            </a:r>
            <a:r>
              <a:rPr lang="ru-RU" sz="2200" dirty="0"/>
              <a:t> </a:t>
            </a:r>
            <a:r>
              <a:rPr lang="ru-RU" sz="2200" dirty="0" err="1"/>
              <a:t>досліджень</a:t>
            </a:r>
            <a:r>
              <a:rPr lang="ru-RU" sz="2200" dirty="0"/>
              <a:t> у </a:t>
            </a:r>
            <a:r>
              <a:rPr lang="ru-RU" sz="2200" dirty="0" err="1"/>
              <a:t>галузі</a:t>
            </a:r>
            <a:r>
              <a:rPr lang="ru-RU" sz="2200" dirty="0"/>
              <a:t> </a:t>
            </a:r>
            <a:r>
              <a:rPr lang="ru-RU" sz="2200" dirty="0" err="1"/>
              <a:t>астрономії</a:t>
            </a:r>
            <a:r>
              <a:rPr lang="ru-RU" sz="2200" dirty="0"/>
              <a:t> та </a:t>
            </a:r>
            <a:r>
              <a:rPr lang="ru-RU" sz="2200" dirty="0" err="1"/>
              <a:t>механіки</a:t>
            </a:r>
            <a:r>
              <a:rPr lang="ru-RU" sz="2200" dirty="0"/>
              <a:t> </a:t>
            </a:r>
            <a:r>
              <a:rPr lang="ru-RU" sz="2200" dirty="0" err="1"/>
              <a:t>й</a:t>
            </a:r>
            <a:r>
              <a:rPr lang="ru-RU" sz="2200" dirty="0"/>
              <a:t> </a:t>
            </a:r>
            <a:r>
              <a:rPr lang="ru-RU" sz="2200" dirty="0" err="1"/>
              <a:t>отримала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 у </a:t>
            </a:r>
            <a:r>
              <a:rPr lang="ru-RU" sz="2200" dirty="0" err="1"/>
              <a:t>працях</a:t>
            </a:r>
            <a:r>
              <a:rPr lang="ru-RU" sz="2200" dirty="0"/>
              <a:t> </a:t>
            </a:r>
            <a:r>
              <a:rPr lang="ru-RU" sz="2200" dirty="0" err="1"/>
              <a:t>Іогана</a:t>
            </a:r>
            <a:r>
              <a:rPr lang="ru-RU" sz="2200" dirty="0"/>
              <a:t> Кеплера, </a:t>
            </a:r>
            <a:r>
              <a:rPr lang="ru-RU" sz="2200" dirty="0" err="1"/>
              <a:t>Ісаака</a:t>
            </a:r>
            <a:r>
              <a:rPr lang="ru-RU" sz="2200" dirty="0"/>
              <a:t> Ньютона та </a:t>
            </a:r>
            <a:r>
              <a:rPr lang="ru-RU" sz="2200" dirty="0" err="1"/>
              <a:t>інших</a:t>
            </a:r>
            <a:r>
              <a:rPr lang="ru-RU" sz="2200" dirty="0"/>
              <a:t>, </a:t>
            </a:r>
            <a:r>
              <a:rPr lang="ru-RU" sz="2200" dirty="0" err="1"/>
              <a:t>і</a:t>
            </a:r>
            <a:r>
              <a:rPr lang="ru-RU" sz="2200" dirty="0"/>
              <a:t>, </a:t>
            </a:r>
            <a:r>
              <a:rPr lang="ru-RU" sz="2200" dirty="0" err="1"/>
              <a:t>врешті-решт</a:t>
            </a:r>
            <a:r>
              <a:rPr lang="ru-RU" sz="2200" dirty="0"/>
              <a:t>,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повсюдне</a:t>
            </a:r>
            <a:r>
              <a:rPr lang="ru-RU" sz="2200" dirty="0"/>
              <a:t> </a:t>
            </a:r>
            <a:r>
              <a:rPr lang="ru-RU" sz="2200" dirty="0" err="1"/>
              <a:t>визнання</a:t>
            </a:r>
            <a:r>
              <a:rPr lang="ru-RU" sz="2200" dirty="0"/>
              <a:t> стало </a:t>
            </a:r>
            <a:r>
              <a:rPr lang="ru-RU" sz="2200" dirty="0" err="1"/>
              <a:t>найкращим</a:t>
            </a:r>
            <a:r>
              <a:rPr lang="ru-RU" sz="2200" dirty="0"/>
              <a:t> </a:t>
            </a:r>
            <a:r>
              <a:rPr lang="ru-RU" sz="2200" dirty="0" err="1"/>
              <a:t>пам'ятником</a:t>
            </a:r>
            <a:r>
              <a:rPr lang="ru-RU" sz="2200" dirty="0"/>
              <a:t> Копернику.</a:t>
            </a:r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Обов'язок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філософа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полягає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пошуках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істини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всюди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наскільки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провидіння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тільки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дозволяє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людському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розуму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</a:p>
          <a:p>
            <a:pPr algn="ctr"/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— </a:t>
            </a:r>
            <a:r>
              <a:rPr lang="ru-RU" sz="6000" b="1" i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Микола</a:t>
            </a:r>
            <a:r>
              <a:rPr lang="ru-RU" sz="60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Коперник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449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Микола Коперник </vt:lpstr>
      <vt:lpstr>Микола Коперник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Коперник</dc:title>
  <dc:creator>Оля</dc:creator>
  <cp:lastModifiedBy>Оля</cp:lastModifiedBy>
  <cp:revision>4</cp:revision>
  <dcterms:created xsi:type="dcterms:W3CDTF">2013-09-13T14:04:10Z</dcterms:created>
  <dcterms:modified xsi:type="dcterms:W3CDTF">2013-09-13T14:39:10Z</dcterms:modified>
</cp:coreProperties>
</file>