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2" r:id="rId9"/>
    <p:sldId id="274" r:id="rId10"/>
    <p:sldId id="263" r:id="rId11"/>
    <p:sldId id="264" r:id="rId12"/>
    <p:sldId id="265" r:id="rId13"/>
    <p:sldId id="266" r:id="rId14"/>
    <p:sldId id="267" r:id="rId15"/>
    <p:sldId id="277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EA1471-D2F2-4D02-83FD-7B3E67169C99}" type="datetimeFigureOut">
              <a:rPr lang="ru-RU"/>
              <a:pPr>
                <a:defRPr/>
              </a:pPr>
              <a:t>18.05.2014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63D5FC9-09B9-44FF-9082-9E6CB0E6B2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2729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F4E6C-867D-42AD-A22D-1FB4823307DA}" type="datetimeFigureOut">
              <a:rPr lang="ru-RU"/>
              <a:pPr>
                <a:defRPr/>
              </a:pPr>
              <a:t>18.05.2014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32F657-27A1-4046-B66A-99871BA2E0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94E47-C3F6-4686-A232-D20312CA2B8C}" type="datetimeFigureOut">
              <a:rPr lang="ru-RU"/>
              <a:pPr>
                <a:defRPr/>
              </a:pPr>
              <a:t>18.05.2014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8F000-DC11-4115-8935-A143F28DAF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CF623-1119-44D1-B23D-F06CF942390D}" type="datetimeFigureOut">
              <a:rPr lang="ru-RU"/>
              <a:pPr>
                <a:defRPr/>
              </a:pPr>
              <a:t>18.05.2014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0183B-2AD8-4054-BF99-C24D889C36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2B2F7-A027-47B5-9516-74EEC283D049}" type="datetimeFigureOut">
              <a:rPr lang="ru-RU"/>
              <a:pPr>
                <a:defRPr/>
              </a:pPr>
              <a:t>18.05.2014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6B88AB-FD79-4CC8-AE3E-B37C92A743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5914F-1968-4C63-BA79-965ADE8CB27B}" type="datetimeFigureOut">
              <a:rPr lang="ru-RU"/>
              <a:pPr>
                <a:defRPr/>
              </a:pPr>
              <a:t>18.05.2014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96BB5-D054-4B96-A22B-86BE8D99AD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ABC36-C22F-4AE1-B435-17AA0E1FC1BC}" type="datetimeFigureOut">
              <a:rPr lang="ru-RU"/>
              <a:pPr>
                <a:defRPr/>
              </a:pPr>
              <a:t>18.05.2014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21AB3-8E90-4FCB-82F4-393E33867C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65E90-DD16-4AC8-A149-FFAA62FBE049}" type="datetimeFigureOut">
              <a:rPr lang="ru-RU"/>
              <a:pPr>
                <a:defRPr/>
              </a:pPr>
              <a:t>18.05.2014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37439-BBD4-454F-AB6A-BFB5C24B1D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39C538-C70F-458C-AC7D-3B7189A7B79F}" type="datetimeFigureOut">
              <a:rPr lang="ru-RU"/>
              <a:pPr>
                <a:defRPr/>
              </a:pPr>
              <a:t>18.05.2014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348D6-7B3B-4553-B6E5-B9577CB53B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776AC-3DBE-458B-926D-CEDC3E144360}" type="datetimeFigureOut">
              <a:rPr lang="ru-RU"/>
              <a:pPr>
                <a:defRPr/>
              </a:pPr>
              <a:t>18.05.2014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7E99EB-402E-4C7E-BB02-3F7C3AC12C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8967F-9F05-40D9-9DE4-B0C06134E4AC}" type="datetimeFigureOut">
              <a:rPr lang="ru-RU"/>
              <a:pPr>
                <a:defRPr/>
              </a:pPr>
              <a:t>18.05.2014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BF126-1583-4971-B7D5-563015562E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24745-91FD-4AFC-A67D-2EFD385F96AF}" type="datetimeFigureOut">
              <a:rPr lang="ru-RU"/>
              <a:pPr>
                <a:defRPr/>
              </a:pPr>
              <a:t>18.05.2014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F61D9-20AD-4CF2-966B-A5B10970C4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4BA8CE6A-19D1-46E3-83C4-B52F2B5372F0}" type="datetimeFigureOut">
              <a:rPr lang="ru-RU"/>
              <a:pPr>
                <a:defRPr/>
              </a:pPr>
              <a:t>18.05.2014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A4F68FBD-7529-4746-A21C-D250A94D95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0" r:id="rId4"/>
    <p:sldLayoutId id="2147483746" r:id="rId5"/>
    <p:sldLayoutId id="2147483741" r:id="rId6"/>
    <p:sldLayoutId id="2147483747" r:id="rId7"/>
    <p:sldLayoutId id="2147483748" r:id="rId8"/>
    <p:sldLayoutId id="2147483749" r:id="rId9"/>
    <p:sldLayoutId id="2147483742" r:id="rId10"/>
    <p:sldLayoutId id="2147483750" r:id="rId11"/>
  </p:sldLayoutIdLst>
  <p:transition>
    <p:wip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620688"/>
            <a:ext cx="8484493" cy="3672408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5400" b="1" cap="none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/>
              </a:rPr>
              <a:t>Гроші</a:t>
            </a:r>
            <a:r>
              <a:rPr lang="ru-RU" sz="5400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/>
              </a:rPr>
              <a:t>, та </a:t>
            </a:r>
            <a:r>
              <a:rPr lang="ru-RU" sz="5400" b="1" cap="none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/>
              </a:rPr>
              <a:t>грошова</a:t>
            </a:r>
            <a:r>
              <a:rPr lang="ru-RU" sz="5400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/>
              </a:rPr>
              <a:t> </a:t>
            </a:r>
            <a:r>
              <a:rPr lang="ru-RU" sz="5400" b="1" cap="none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/>
              </a:rPr>
              <a:t>одиниця</a:t>
            </a:r>
            <a:r>
              <a:rPr lang="ru-RU" sz="5400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/>
              </a:rPr>
              <a:t>.</a:t>
            </a:r>
            <a:br>
              <a:rPr lang="ru-RU" sz="5400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/>
              </a:rPr>
            </a:br>
            <a:r>
              <a:rPr lang="uk-UA" sz="5400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/>
              </a:rPr>
              <a:t>Функції, сутність та види.</a:t>
            </a:r>
            <a:endParaRPr lang="ru-RU" sz="5400" b="1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/>
            </a:endParaRPr>
          </a:p>
        </p:txBody>
      </p:sp>
      <p:sp>
        <p:nvSpPr>
          <p:cNvPr id="10243" name="TextBox 3"/>
          <p:cNvSpPr txBox="1">
            <a:spLocks noChangeArrowheads="1"/>
          </p:cNvSpPr>
          <p:nvPr/>
        </p:nvSpPr>
        <p:spPr bwMode="auto">
          <a:xfrm>
            <a:off x="5292072" y="5473005"/>
            <a:ext cx="384845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uk-UA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Виконала:</a:t>
            </a:r>
          </a:p>
          <a:p>
            <a:r>
              <a:rPr lang="uk-UA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Учениця 11-Б класу</a:t>
            </a:r>
          </a:p>
          <a:p>
            <a:r>
              <a:rPr lang="uk-UA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Прищепа</a:t>
            </a:r>
            <a:r>
              <a:rPr lang="uk-UA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Єлизавета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Заголовок 1"/>
          <p:cNvSpPr>
            <a:spLocks noGrp="1"/>
          </p:cNvSpPr>
          <p:nvPr>
            <p:ph type="title"/>
          </p:nvPr>
        </p:nvSpPr>
        <p:spPr bwMode="auto">
          <a:xfrm>
            <a:off x="971600" y="116632"/>
            <a:ext cx="7497763" cy="78422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err="1" smtClean="0">
                <a:effectLst/>
              </a:rPr>
              <a:t>Історія</a:t>
            </a:r>
            <a:r>
              <a:rPr lang="ru-RU" dirty="0" smtClean="0">
                <a:effectLst/>
              </a:rPr>
              <a:t> грошей в </a:t>
            </a:r>
            <a:r>
              <a:rPr lang="ru-RU" dirty="0" err="1" smtClean="0">
                <a:effectLst/>
              </a:rPr>
              <a:t>Україні</a:t>
            </a:r>
            <a:endParaRPr lang="ru-RU" dirty="0" smtClean="0">
              <a:effectLst/>
            </a:endParaRPr>
          </a:p>
        </p:txBody>
      </p:sp>
      <p:sp>
        <p:nvSpPr>
          <p:cNvPr id="20483" name="Объект 2"/>
          <p:cNvSpPr>
            <a:spLocks noGrp="1"/>
          </p:cNvSpPr>
          <p:nvPr>
            <p:ph idx="1"/>
          </p:nvPr>
        </p:nvSpPr>
        <p:spPr>
          <a:xfrm>
            <a:off x="539552" y="1171576"/>
            <a:ext cx="7497763" cy="48006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ru-RU" sz="2400" dirty="0" smtClean="0">
                <a:latin typeface="Monotype Corsiva" pitchFamily="66" charset="0"/>
              </a:rPr>
              <a:t>	</a:t>
            </a:r>
            <a:r>
              <a:rPr lang="ru-RU" sz="2400" dirty="0" err="1" smtClean="0">
                <a:latin typeface="Cambria" pitchFamily="18" charset="0"/>
              </a:rPr>
              <a:t>Найдавнішими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smtClean="0">
                <a:latin typeface="Cambria" pitchFamily="18" charset="0"/>
              </a:rPr>
              <a:t>монетами </a:t>
            </a:r>
            <a:r>
              <a:rPr lang="ru-RU" sz="2400" dirty="0" err="1" smtClean="0">
                <a:latin typeface="Cambria" pitchFamily="18" charset="0"/>
              </a:rPr>
              <a:t>відкарбованими</a:t>
            </a:r>
            <a:r>
              <a:rPr lang="ru-RU" sz="2400" dirty="0" smtClean="0">
                <a:latin typeface="Cambria" pitchFamily="18" charset="0"/>
              </a:rPr>
              <a:t> на </a:t>
            </a:r>
            <a:r>
              <a:rPr lang="ru-RU" sz="2400" dirty="0" err="1" smtClean="0">
                <a:latin typeface="Cambria" pitchFamily="18" charset="0"/>
              </a:rPr>
              <a:t>українських</a:t>
            </a:r>
            <a:r>
              <a:rPr lang="ru-RU" sz="2400" dirty="0" smtClean="0">
                <a:latin typeface="Cambria" pitchFamily="18" charset="0"/>
              </a:rPr>
              <a:t> землях </a:t>
            </a:r>
            <a:r>
              <a:rPr lang="ru-RU" sz="2400" dirty="0" err="1" smtClean="0">
                <a:latin typeface="Cambria" pitchFamily="18" charset="0"/>
              </a:rPr>
              <a:t>були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емісії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грецьких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колоній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заснованих</a:t>
            </a:r>
            <a:r>
              <a:rPr lang="ru-RU" sz="2400" dirty="0" smtClean="0">
                <a:latin typeface="Cambria" pitchFamily="18" charset="0"/>
              </a:rPr>
              <a:t> на </a:t>
            </a:r>
            <a:r>
              <a:rPr lang="ru-RU" sz="2400" dirty="0" err="1" smtClean="0">
                <a:latin typeface="Cambria" pitchFamily="18" charset="0"/>
              </a:rPr>
              <a:t>північному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узбережжі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Чорного</a:t>
            </a:r>
            <a:r>
              <a:rPr lang="ru-RU" sz="2400" dirty="0" smtClean="0">
                <a:latin typeface="Cambria" pitchFamily="18" charset="0"/>
              </a:rPr>
              <a:t> моря (</a:t>
            </a:r>
            <a:r>
              <a:rPr lang="ru-RU" sz="2400" dirty="0" err="1" smtClean="0">
                <a:latin typeface="Cambria" pitchFamily="18" charset="0"/>
              </a:rPr>
              <a:t>Ольвія</a:t>
            </a:r>
            <a:r>
              <a:rPr lang="ru-RU" sz="2400" dirty="0" smtClean="0">
                <a:latin typeface="Cambria" pitchFamily="18" charset="0"/>
              </a:rPr>
              <a:t>, </a:t>
            </a:r>
            <a:r>
              <a:rPr lang="ru-RU" sz="2400" dirty="0" err="1" smtClean="0">
                <a:latin typeface="Cambria" pitchFamily="18" charset="0"/>
              </a:rPr>
              <a:t>Тіра</a:t>
            </a:r>
            <a:r>
              <a:rPr lang="ru-RU" sz="2400" dirty="0" smtClean="0">
                <a:latin typeface="Cambria" pitchFamily="18" charset="0"/>
              </a:rPr>
              <a:t>, Херсонес, </a:t>
            </a:r>
            <a:r>
              <a:rPr lang="ru-RU" sz="2400" dirty="0" err="1" smtClean="0">
                <a:latin typeface="Cambria" pitchFamily="18" charset="0"/>
              </a:rPr>
              <a:t>Пантікапей</a:t>
            </a:r>
            <a:r>
              <a:rPr lang="ru-RU" sz="2400" dirty="0" smtClean="0">
                <a:latin typeface="Cambria" pitchFamily="18" charset="0"/>
              </a:rPr>
              <a:t> та </a:t>
            </a:r>
            <a:r>
              <a:rPr lang="ru-RU" sz="2400" dirty="0" err="1" smtClean="0">
                <a:latin typeface="Cambria" pitchFamily="18" charset="0"/>
              </a:rPr>
              <a:t>ін</a:t>
            </a:r>
            <a:r>
              <a:rPr lang="ru-RU" sz="2400" dirty="0" smtClean="0">
                <a:latin typeface="Cambria" pitchFamily="18" charset="0"/>
              </a:rPr>
              <a:t>.) </a:t>
            </a:r>
            <a:r>
              <a:rPr lang="ru-RU" sz="2400" dirty="0" err="1" smtClean="0">
                <a:latin typeface="Cambria" pitchFamily="18" charset="0"/>
              </a:rPr>
              <a:t>Випускались</a:t>
            </a:r>
            <a:r>
              <a:rPr lang="ru-RU" sz="2400" dirty="0" smtClean="0">
                <a:latin typeface="Cambria" pitchFamily="18" charset="0"/>
              </a:rPr>
              <a:t> вони </a:t>
            </a:r>
            <a:r>
              <a:rPr lang="ru-RU" sz="2400" dirty="0" err="1" smtClean="0">
                <a:latin typeface="Cambria" pitchFamily="18" charset="0"/>
              </a:rPr>
              <a:t>впродовж</a:t>
            </a:r>
            <a:r>
              <a:rPr lang="ru-RU" sz="2400" dirty="0" smtClean="0">
                <a:latin typeface="Cambria" pitchFamily="18" charset="0"/>
              </a:rPr>
              <a:t> 6 ст. до н. е. — 4 ст. н. е. </a:t>
            </a:r>
            <a:r>
              <a:rPr lang="ru-RU" sz="2400" dirty="0" err="1" smtClean="0">
                <a:latin typeface="Cambria" pitchFamily="18" charset="0"/>
              </a:rPr>
              <a:t>Однак</a:t>
            </a:r>
            <a:r>
              <a:rPr lang="ru-RU" sz="2400" dirty="0" smtClean="0">
                <a:latin typeface="Cambria" pitchFamily="18" charset="0"/>
              </a:rPr>
              <a:t> ареал </a:t>
            </a:r>
            <a:r>
              <a:rPr lang="ru-RU" sz="2400" dirty="0" err="1" smtClean="0">
                <a:latin typeface="Cambria" pitchFamily="18" charset="0"/>
              </a:rPr>
              <a:t>їх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розповсюдження</a:t>
            </a:r>
            <a:r>
              <a:rPr lang="ru-RU" sz="2400" dirty="0" smtClean="0">
                <a:latin typeface="Cambria" pitchFamily="18" charset="0"/>
              </a:rPr>
              <a:t> є </a:t>
            </a:r>
            <a:r>
              <a:rPr lang="ru-RU" sz="2400" dirty="0" err="1" smtClean="0">
                <a:latin typeface="Cambria" pitchFamily="18" charset="0"/>
              </a:rPr>
              <a:t>незначним</a:t>
            </a:r>
            <a:r>
              <a:rPr lang="ru-RU" sz="2400" dirty="0" smtClean="0">
                <a:latin typeface="Cambria" pitchFamily="18" charset="0"/>
              </a:rPr>
              <a:t>.</a:t>
            </a:r>
          </a:p>
        </p:txBody>
      </p:sp>
      <p:pic>
        <p:nvPicPr>
          <p:cNvPr id="15364" name="Picture 2" descr="C:\Users\lee\Desktop\загруженное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3724275"/>
            <a:ext cx="2114550" cy="2162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0485" name="TextBox 4"/>
          <p:cNvSpPr txBox="1">
            <a:spLocks noChangeArrowheads="1"/>
          </p:cNvSpPr>
          <p:nvPr/>
        </p:nvSpPr>
        <p:spPr bwMode="auto">
          <a:xfrm>
            <a:off x="3666141" y="6087544"/>
            <a:ext cx="24876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u="sng" dirty="0" err="1">
                <a:latin typeface="Corbel" pitchFamily="34" charset="0"/>
              </a:rPr>
              <a:t>Емісії</a:t>
            </a:r>
            <a:r>
              <a:rPr lang="ru-RU" u="sng" dirty="0">
                <a:latin typeface="Corbel" pitchFamily="34" charset="0"/>
              </a:rPr>
              <a:t> </a:t>
            </a:r>
            <a:r>
              <a:rPr lang="ru-RU" u="sng" dirty="0" err="1">
                <a:latin typeface="Corbel" pitchFamily="34" charset="0"/>
              </a:rPr>
              <a:t>грецьких</a:t>
            </a:r>
            <a:r>
              <a:rPr lang="ru-RU" u="sng" dirty="0">
                <a:latin typeface="Corbel" pitchFamily="34" charset="0"/>
              </a:rPr>
              <a:t> </a:t>
            </a:r>
            <a:r>
              <a:rPr lang="ru-RU" u="sng" dirty="0" err="1">
                <a:latin typeface="Corbel" pitchFamily="34" charset="0"/>
              </a:rPr>
              <a:t>колоній</a:t>
            </a:r>
            <a:endParaRPr lang="ru-RU" u="sng" dirty="0">
              <a:latin typeface="Corbel" pitchFamily="34" charset="0"/>
            </a:endParaRPr>
          </a:p>
        </p:txBody>
      </p:sp>
      <p:pic>
        <p:nvPicPr>
          <p:cNvPr id="15366" name="Picture 3" descr="C:\Users\lee\Desktop\загруженное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6448" y="3948112"/>
            <a:ext cx="2667000" cy="1714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367" name="Picture 4" descr="C:\Users\lee\Desktop\загруженное (3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25" y="4043362"/>
            <a:ext cx="2446337" cy="1524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ъект 2"/>
          <p:cNvSpPr>
            <a:spLocks noGrp="1"/>
          </p:cNvSpPr>
          <p:nvPr>
            <p:ph idx="1"/>
          </p:nvPr>
        </p:nvSpPr>
        <p:spPr>
          <a:xfrm>
            <a:off x="467544" y="1183164"/>
            <a:ext cx="7499350" cy="4800600"/>
          </a:xfrm>
        </p:spPr>
        <p:txBody>
          <a:bodyPr/>
          <a:lstStyle/>
          <a:p>
            <a:pPr marL="80963" indent="0" eaLnBrk="1" hangingPunct="1">
              <a:buFont typeface="Wingdings 2" pitchFamily="18" charset="2"/>
              <a:buNone/>
            </a:pPr>
            <a:r>
              <a:rPr lang="ru-RU" sz="2400" dirty="0" err="1" smtClean="0">
                <a:latin typeface="Cambria" pitchFamily="18" charset="0"/>
              </a:rPr>
              <a:t>Гроші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виконують</a:t>
            </a:r>
            <a:r>
              <a:rPr lang="ru-RU" sz="2400" dirty="0" smtClean="0">
                <a:latin typeface="Cambria" pitchFamily="18" charset="0"/>
              </a:rPr>
              <a:t> ряд </a:t>
            </a:r>
            <a:r>
              <a:rPr lang="ru-RU" sz="2400" dirty="0" err="1" smtClean="0">
                <a:latin typeface="Cambria" pitchFamily="18" charset="0"/>
              </a:rPr>
              <a:t>важливих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функцій</a:t>
            </a:r>
            <a:r>
              <a:rPr lang="ru-RU" sz="2400" dirty="0" smtClean="0">
                <a:latin typeface="Cambria" pitchFamily="18" charset="0"/>
              </a:rPr>
              <a:t>:</a:t>
            </a:r>
          </a:p>
          <a:p>
            <a:pPr marL="80963" indent="0" eaLnBrk="1" hangingPunct="1">
              <a:buFont typeface="Wingdings 2" pitchFamily="18" charset="2"/>
              <a:buNone/>
            </a:pPr>
            <a:endParaRPr lang="ru-RU" sz="2400" dirty="0" smtClean="0">
              <a:latin typeface="Cambria" pitchFamily="18" charset="0"/>
            </a:endParaRPr>
          </a:p>
          <a:p>
            <a:pPr marL="80963" indent="0" eaLnBrk="1" hangingPunct="1">
              <a:buFont typeface="Wingdings 2" pitchFamily="18" charset="2"/>
              <a:buNone/>
            </a:pPr>
            <a:r>
              <a:rPr lang="ru-RU" sz="2400" dirty="0" smtClean="0">
                <a:latin typeface="Cambria" pitchFamily="18" charset="0"/>
              </a:rPr>
              <a:t>① </a:t>
            </a:r>
            <a:r>
              <a:rPr lang="ru-RU" sz="2400" dirty="0" err="1" smtClean="0">
                <a:latin typeface="Cambria" pitchFamily="18" charset="0"/>
              </a:rPr>
              <a:t>Міра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вартості</a:t>
            </a:r>
            <a:r>
              <a:rPr lang="ru-RU" sz="2400" dirty="0" smtClean="0">
                <a:latin typeface="Cambria" pitchFamily="18" charset="0"/>
              </a:rPr>
              <a:t> — </a:t>
            </a:r>
            <a:r>
              <a:rPr lang="ru-RU" sz="2400" dirty="0" err="1" smtClean="0">
                <a:latin typeface="Cambria" pitchFamily="18" charset="0"/>
              </a:rPr>
              <a:t>це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функція</a:t>
            </a:r>
            <a:r>
              <a:rPr lang="ru-RU" sz="2400" dirty="0" smtClean="0">
                <a:latin typeface="Cambria" pitchFamily="18" charset="0"/>
              </a:rPr>
              <a:t>, в </a:t>
            </a:r>
            <a:r>
              <a:rPr lang="ru-RU" sz="2400" dirty="0" err="1" smtClean="0">
                <a:latin typeface="Cambria" pitchFamily="18" charset="0"/>
              </a:rPr>
              <a:t>якій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гроші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забезпечують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вираження</a:t>
            </a:r>
            <a:r>
              <a:rPr lang="ru-RU" sz="2400" dirty="0" smtClean="0">
                <a:latin typeface="Cambria" pitchFamily="18" charset="0"/>
              </a:rPr>
              <a:t> і </a:t>
            </a:r>
            <a:r>
              <a:rPr lang="ru-RU" sz="2400" dirty="0" err="1" smtClean="0">
                <a:latin typeface="Cambria" pitchFamily="18" charset="0"/>
              </a:rPr>
              <a:t>вимірювання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вартості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товарів</a:t>
            </a:r>
            <a:r>
              <a:rPr lang="ru-RU" sz="2400" dirty="0" smtClean="0">
                <a:latin typeface="Cambria" pitchFamily="18" charset="0"/>
              </a:rPr>
              <a:t>, </a:t>
            </a:r>
            <a:r>
              <a:rPr lang="ru-RU" sz="2400" dirty="0" err="1" smtClean="0">
                <a:latin typeface="Cambria" pitchFamily="18" charset="0"/>
              </a:rPr>
              <a:t>надаючи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їй</a:t>
            </a:r>
            <a:r>
              <a:rPr lang="ru-RU" sz="2400" dirty="0" smtClean="0">
                <a:latin typeface="Cambria" pitchFamily="18" charset="0"/>
              </a:rPr>
              <a:t> форму </a:t>
            </a:r>
            <a:r>
              <a:rPr lang="ru-RU" sz="2400" dirty="0" err="1" smtClean="0">
                <a:latin typeface="Cambria" pitchFamily="18" charset="0"/>
              </a:rPr>
              <a:t>ціни</a:t>
            </a:r>
            <a:r>
              <a:rPr lang="ru-RU" sz="2400" dirty="0" smtClean="0">
                <a:latin typeface="Cambria" pitchFamily="18" charset="0"/>
              </a:rPr>
              <a:t>. Для </a:t>
            </a:r>
            <a:r>
              <a:rPr lang="ru-RU" sz="2400" dirty="0" err="1" smtClean="0">
                <a:latin typeface="Cambria" pitchFamily="18" charset="0"/>
              </a:rPr>
              <a:t>забезпечення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виконання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грошима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функції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міри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вартості</a:t>
            </a:r>
            <a:r>
              <a:rPr lang="ru-RU" sz="2400" dirty="0" smtClean="0">
                <a:latin typeface="Cambria" pitchFamily="18" charset="0"/>
              </a:rPr>
              <a:t> держава у </a:t>
            </a:r>
            <a:r>
              <a:rPr lang="ru-RU" sz="2400" dirty="0" err="1" smtClean="0">
                <a:latin typeface="Cambria" pitchFamily="18" charset="0"/>
              </a:rPr>
              <a:t>законодавчому</a:t>
            </a:r>
            <a:r>
              <a:rPr lang="ru-RU" sz="2400" dirty="0" smtClean="0">
                <a:latin typeface="Cambria" pitchFamily="18" charset="0"/>
              </a:rPr>
              <a:t> порядку </a:t>
            </a:r>
            <a:r>
              <a:rPr lang="ru-RU" sz="2400" dirty="0" err="1" smtClean="0">
                <a:latin typeface="Cambria" pitchFamily="18" charset="0"/>
              </a:rPr>
              <a:t>впроваджує</a:t>
            </a:r>
            <a:r>
              <a:rPr lang="ru-RU" sz="2400" dirty="0" smtClean="0">
                <a:latin typeface="Cambria" pitchFamily="18" charset="0"/>
              </a:rPr>
              <a:t> масштаб </a:t>
            </a:r>
            <a:r>
              <a:rPr lang="ru-RU" sz="2400" dirty="0" err="1" smtClean="0">
                <a:latin typeface="Cambria" pitchFamily="18" charset="0"/>
              </a:rPr>
              <a:t>цін</a:t>
            </a:r>
            <a:r>
              <a:rPr lang="ru-RU" sz="2400" dirty="0" smtClean="0">
                <a:latin typeface="Cambria" pitchFamily="18" charset="0"/>
              </a:rPr>
              <a:t>, та </a:t>
            </a:r>
            <a:r>
              <a:rPr lang="ru-RU" sz="2400" dirty="0" err="1" smtClean="0">
                <a:latin typeface="Cambria" pitchFamily="18" charset="0"/>
              </a:rPr>
              <a:t>встановлює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певну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грошову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одиницю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розрахунків</a:t>
            </a:r>
            <a:r>
              <a:rPr lang="ru-RU" sz="2400" dirty="0" smtClean="0">
                <a:latin typeface="Cambria" pitchFamily="18" charset="0"/>
              </a:rPr>
              <a:t> — </a:t>
            </a:r>
            <a:r>
              <a:rPr lang="ru-RU" sz="2400" dirty="0" err="1" smtClean="0">
                <a:latin typeface="Cambria" pitchFamily="18" charset="0"/>
              </a:rPr>
              <a:t>національну</a:t>
            </a:r>
            <a:r>
              <a:rPr lang="ru-RU" sz="2400" dirty="0" smtClean="0">
                <a:latin typeface="Cambria" pitchFamily="18" charset="0"/>
              </a:rPr>
              <a:t> валюту.</a:t>
            </a:r>
          </a:p>
        </p:txBody>
      </p:sp>
      <p:sp>
        <p:nvSpPr>
          <p:cNvPr id="21507" name="Заголовок 1"/>
          <p:cNvSpPr txBox="1">
            <a:spLocks/>
          </p:cNvSpPr>
          <p:nvPr/>
        </p:nvSpPr>
        <p:spPr bwMode="auto">
          <a:xfrm>
            <a:off x="899592" y="140336"/>
            <a:ext cx="7497763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4300" dirty="0" err="1">
                <a:solidFill>
                  <a:srgbClr val="572314"/>
                </a:solidFill>
                <a:latin typeface="Corbel" pitchFamily="34" charset="0"/>
              </a:rPr>
              <a:t>Функції</a:t>
            </a:r>
            <a:r>
              <a:rPr lang="ru-RU" sz="4300" dirty="0">
                <a:solidFill>
                  <a:srgbClr val="572314"/>
                </a:solidFill>
                <a:latin typeface="Corbel" pitchFamily="34" charset="0"/>
              </a:rPr>
              <a:t> грошей</a:t>
            </a:r>
          </a:p>
        </p:txBody>
      </p:sp>
      <p:pic>
        <p:nvPicPr>
          <p:cNvPr id="21508" name="Picture 2" descr="C:\Users\lee\Desktop\images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87024" y="4430613"/>
            <a:ext cx="1258887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TextBox 4"/>
          <p:cNvSpPr txBox="1">
            <a:spLocks noChangeArrowheads="1"/>
          </p:cNvSpPr>
          <p:nvPr/>
        </p:nvSpPr>
        <p:spPr bwMode="auto">
          <a:xfrm>
            <a:off x="5847240" y="6205438"/>
            <a:ext cx="22447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u="sng" dirty="0" err="1">
                <a:latin typeface="Corbel" pitchFamily="34" charset="0"/>
              </a:rPr>
              <a:t>Національна</a:t>
            </a:r>
            <a:r>
              <a:rPr lang="ru-RU" u="sng" dirty="0">
                <a:latin typeface="Corbel" pitchFamily="34" charset="0"/>
              </a:rPr>
              <a:t> валюта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ъект 2"/>
          <p:cNvSpPr>
            <a:spLocks noGrp="1"/>
          </p:cNvSpPr>
          <p:nvPr>
            <p:ph idx="1"/>
          </p:nvPr>
        </p:nvSpPr>
        <p:spPr>
          <a:xfrm>
            <a:off x="611560" y="1268760"/>
            <a:ext cx="7499350" cy="4800600"/>
          </a:xfrm>
        </p:spPr>
        <p:txBody>
          <a:bodyPr/>
          <a:lstStyle/>
          <a:p>
            <a:pPr marL="80963" indent="0" eaLnBrk="1" hangingPunct="1">
              <a:buFont typeface="Wingdings 2" pitchFamily="18" charset="2"/>
              <a:buNone/>
            </a:pPr>
            <a:r>
              <a:rPr lang="ru-RU" sz="2800" dirty="0" smtClean="0">
                <a:latin typeface="Cambria" pitchFamily="18" charset="0"/>
              </a:rPr>
              <a:t>② </a:t>
            </a:r>
            <a:r>
              <a:rPr lang="ru-RU" sz="2800" dirty="0" err="1" smtClean="0">
                <a:latin typeface="Cambria" pitchFamily="18" charset="0"/>
              </a:rPr>
              <a:t>Засіб</a:t>
            </a:r>
            <a:r>
              <a:rPr lang="ru-RU" sz="2800" dirty="0" smtClean="0">
                <a:latin typeface="Cambria" pitchFamily="18" charset="0"/>
              </a:rPr>
              <a:t> </a:t>
            </a:r>
            <a:r>
              <a:rPr lang="ru-RU" sz="2800" dirty="0" err="1" smtClean="0">
                <a:latin typeface="Cambria" pitchFamily="18" charset="0"/>
              </a:rPr>
              <a:t>обігу</a:t>
            </a:r>
            <a:r>
              <a:rPr lang="ru-RU" sz="2800" dirty="0" smtClean="0">
                <a:latin typeface="Cambria" pitchFamily="18" charset="0"/>
              </a:rPr>
              <a:t> — </a:t>
            </a:r>
            <a:r>
              <a:rPr lang="ru-RU" sz="2800" dirty="0" err="1" smtClean="0">
                <a:latin typeface="Cambria" pitchFamily="18" charset="0"/>
              </a:rPr>
              <a:t>це</a:t>
            </a:r>
            <a:r>
              <a:rPr lang="ru-RU" sz="2800" dirty="0" smtClean="0">
                <a:latin typeface="Cambria" pitchFamily="18" charset="0"/>
              </a:rPr>
              <a:t> </a:t>
            </a:r>
            <a:r>
              <a:rPr lang="ru-RU" sz="2800" dirty="0" err="1" smtClean="0">
                <a:latin typeface="Cambria" pitchFamily="18" charset="0"/>
              </a:rPr>
              <a:t>функція</a:t>
            </a:r>
            <a:r>
              <a:rPr lang="ru-RU" sz="2800" dirty="0" smtClean="0">
                <a:latin typeface="Cambria" pitchFamily="18" charset="0"/>
              </a:rPr>
              <a:t>, в </a:t>
            </a:r>
            <a:r>
              <a:rPr lang="ru-RU" sz="2800" dirty="0" err="1" smtClean="0">
                <a:latin typeface="Cambria" pitchFamily="18" charset="0"/>
              </a:rPr>
              <a:t>якій</a:t>
            </a:r>
            <a:r>
              <a:rPr lang="ru-RU" sz="2800" dirty="0" smtClean="0">
                <a:latin typeface="Cambria" pitchFamily="18" charset="0"/>
              </a:rPr>
              <a:t> </a:t>
            </a:r>
            <a:r>
              <a:rPr lang="ru-RU" sz="2800" dirty="0" err="1" smtClean="0">
                <a:latin typeface="Cambria" pitchFamily="18" charset="0"/>
              </a:rPr>
              <a:t>гроші</a:t>
            </a:r>
            <a:r>
              <a:rPr lang="ru-RU" sz="2800" dirty="0" smtClean="0">
                <a:latin typeface="Cambria" pitchFamily="18" charset="0"/>
              </a:rPr>
              <a:t> є </a:t>
            </a:r>
            <a:r>
              <a:rPr lang="ru-RU" sz="2800" dirty="0" err="1" smtClean="0">
                <a:latin typeface="Cambria" pitchFamily="18" charset="0"/>
              </a:rPr>
              <a:t>посередником</a:t>
            </a:r>
            <a:r>
              <a:rPr lang="ru-RU" sz="2800" dirty="0" smtClean="0">
                <a:latin typeface="Cambria" pitchFamily="18" charset="0"/>
              </a:rPr>
              <a:t> в </a:t>
            </a:r>
            <a:r>
              <a:rPr lang="ru-RU" sz="2800" dirty="0" err="1" smtClean="0">
                <a:latin typeface="Cambria" pitchFamily="18" charset="0"/>
              </a:rPr>
              <a:t>обміні</a:t>
            </a:r>
            <a:r>
              <a:rPr lang="ru-RU" sz="2800" dirty="0" smtClean="0">
                <a:latin typeface="Cambria" pitchFamily="18" charset="0"/>
              </a:rPr>
              <a:t> </a:t>
            </a:r>
            <a:r>
              <a:rPr lang="ru-RU" sz="2800" dirty="0" err="1" smtClean="0">
                <a:latin typeface="Cambria" pitchFamily="18" charset="0"/>
              </a:rPr>
              <a:t>товарів</a:t>
            </a:r>
            <a:r>
              <a:rPr lang="ru-RU" sz="2800" dirty="0" smtClean="0">
                <a:latin typeface="Cambria" pitchFamily="18" charset="0"/>
              </a:rPr>
              <a:t> і </a:t>
            </a:r>
            <a:r>
              <a:rPr lang="ru-RU" sz="2800" dirty="0" err="1" smtClean="0">
                <a:latin typeface="Cambria" pitchFamily="18" charset="0"/>
              </a:rPr>
              <a:t>забезпечують</a:t>
            </a:r>
            <a:r>
              <a:rPr lang="ru-RU" sz="2800" dirty="0" smtClean="0">
                <a:latin typeface="Cambria" pitchFamily="18" charset="0"/>
              </a:rPr>
              <a:t> </a:t>
            </a:r>
            <a:r>
              <a:rPr lang="ru-RU" sz="2800" dirty="0" err="1" smtClean="0">
                <a:latin typeface="Cambria" pitchFamily="18" charset="0"/>
              </a:rPr>
              <a:t>їх</a:t>
            </a:r>
            <a:r>
              <a:rPr lang="ru-RU" sz="2800" dirty="0" smtClean="0">
                <a:latin typeface="Cambria" pitchFamily="18" charset="0"/>
              </a:rPr>
              <a:t> </a:t>
            </a:r>
            <a:r>
              <a:rPr lang="ru-RU" sz="2800" dirty="0" err="1" smtClean="0">
                <a:latin typeface="Cambria" pitchFamily="18" charset="0"/>
              </a:rPr>
              <a:t>обіг</a:t>
            </a:r>
            <a:r>
              <a:rPr lang="ru-RU" sz="2800" dirty="0" smtClean="0">
                <a:latin typeface="Cambria" pitchFamily="18" charset="0"/>
              </a:rPr>
              <a:t>.</a:t>
            </a:r>
          </a:p>
          <a:p>
            <a:pPr marL="80963" indent="0" eaLnBrk="1" hangingPunct="1">
              <a:buFont typeface="Wingdings 2" pitchFamily="18" charset="2"/>
              <a:buNone/>
            </a:pPr>
            <a:r>
              <a:rPr lang="ru-RU" sz="2800" dirty="0" smtClean="0">
                <a:latin typeface="Cambria" pitchFamily="18" charset="0"/>
              </a:rPr>
              <a:t>③ </a:t>
            </a:r>
            <a:r>
              <a:rPr lang="ru-RU" sz="2800" dirty="0" err="1" smtClean="0">
                <a:latin typeface="Cambria" pitchFamily="18" charset="0"/>
              </a:rPr>
              <a:t>Засіб</a:t>
            </a:r>
            <a:r>
              <a:rPr lang="ru-RU" sz="2800" dirty="0" smtClean="0">
                <a:latin typeface="Cambria" pitchFamily="18" charset="0"/>
              </a:rPr>
              <a:t> </a:t>
            </a:r>
            <a:r>
              <a:rPr lang="ru-RU" sz="2800" dirty="0" err="1" smtClean="0">
                <a:latin typeface="Cambria" pitchFamily="18" charset="0"/>
              </a:rPr>
              <a:t>нагромадження</a:t>
            </a:r>
            <a:r>
              <a:rPr lang="ru-RU" sz="2800" dirty="0" smtClean="0">
                <a:latin typeface="Cambria" pitchFamily="18" charset="0"/>
              </a:rPr>
              <a:t> — </a:t>
            </a:r>
            <a:r>
              <a:rPr lang="ru-RU" sz="2800" dirty="0" err="1" smtClean="0">
                <a:latin typeface="Cambria" pitchFamily="18" charset="0"/>
              </a:rPr>
              <a:t>це</a:t>
            </a:r>
            <a:r>
              <a:rPr lang="ru-RU" sz="2800" dirty="0" smtClean="0">
                <a:latin typeface="Cambria" pitchFamily="18" charset="0"/>
              </a:rPr>
              <a:t> </a:t>
            </a:r>
            <a:r>
              <a:rPr lang="ru-RU" sz="2800" dirty="0" err="1" smtClean="0">
                <a:latin typeface="Cambria" pitchFamily="18" charset="0"/>
              </a:rPr>
              <a:t>функція</a:t>
            </a:r>
            <a:r>
              <a:rPr lang="ru-RU" sz="2800" dirty="0" smtClean="0">
                <a:latin typeface="Cambria" pitchFamily="18" charset="0"/>
              </a:rPr>
              <a:t>, </a:t>
            </a:r>
            <a:r>
              <a:rPr lang="ru-RU" sz="2800" dirty="0" err="1" smtClean="0">
                <a:latin typeface="Cambria" pitchFamily="18" charset="0"/>
              </a:rPr>
              <a:t>що</a:t>
            </a:r>
            <a:r>
              <a:rPr lang="ru-RU" sz="2800" dirty="0" smtClean="0">
                <a:latin typeface="Cambria" pitchFamily="18" charset="0"/>
              </a:rPr>
              <a:t> </a:t>
            </a:r>
            <a:r>
              <a:rPr lang="ru-RU" sz="2800" dirty="0" err="1" smtClean="0">
                <a:latin typeface="Cambria" pitchFamily="18" charset="0"/>
              </a:rPr>
              <a:t>пов'язана</a:t>
            </a:r>
            <a:r>
              <a:rPr lang="ru-RU" sz="2800" dirty="0" smtClean="0">
                <a:latin typeface="Cambria" pitchFamily="18" charset="0"/>
              </a:rPr>
              <a:t> </a:t>
            </a:r>
            <a:r>
              <a:rPr lang="ru-RU" sz="2800" dirty="0" err="1" smtClean="0">
                <a:latin typeface="Cambria" pitchFamily="18" charset="0"/>
              </a:rPr>
              <a:t>із</a:t>
            </a:r>
            <a:r>
              <a:rPr lang="ru-RU" sz="2800" dirty="0" smtClean="0">
                <a:latin typeface="Cambria" pitchFamily="18" charset="0"/>
              </a:rPr>
              <a:t> </a:t>
            </a:r>
            <a:r>
              <a:rPr lang="ru-RU" sz="2800" dirty="0" err="1" smtClean="0">
                <a:latin typeface="Cambria" pitchFamily="18" charset="0"/>
              </a:rPr>
              <a:t>здатністю</a:t>
            </a:r>
            <a:r>
              <a:rPr lang="ru-RU" sz="2800" dirty="0" smtClean="0">
                <a:latin typeface="Cambria" pitchFamily="18" charset="0"/>
              </a:rPr>
              <a:t> грошей бути </a:t>
            </a:r>
            <a:r>
              <a:rPr lang="ru-RU" sz="2800" dirty="0" err="1" smtClean="0">
                <a:latin typeface="Cambria" pitchFamily="18" charset="0"/>
              </a:rPr>
              <a:t>засобом</a:t>
            </a:r>
            <a:r>
              <a:rPr lang="ru-RU" sz="2800" dirty="0" smtClean="0">
                <a:latin typeface="Cambria" pitchFamily="18" charset="0"/>
              </a:rPr>
              <a:t> </a:t>
            </a:r>
            <a:r>
              <a:rPr lang="ru-RU" sz="2800" dirty="0" err="1" smtClean="0">
                <a:latin typeface="Cambria" pitchFamily="18" charset="0"/>
              </a:rPr>
              <a:t>збереження</a:t>
            </a:r>
            <a:r>
              <a:rPr lang="ru-RU" sz="2800" dirty="0" smtClean="0">
                <a:latin typeface="Cambria" pitchFamily="18" charset="0"/>
              </a:rPr>
              <a:t> </a:t>
            </a:r>
            <a:r>
              <a:rPr lang="ru-RU" sz="2800" dirty="0" err="1" smtClean="0">
                <a:latin typeface="Cambria" pitchFamily="18" charset="0"/>
              </a:rPr>
              <a:t>вартості</a:t>
            </a:r>
            <a:r>
              <a:rPr lang="ru-RU" sz="2800" dirty="0" smtClean="0">
                <a:latin typeface="Cambria" pitchFamily="18" charset="0"/>
              </a:rPr>
              <a:t>, </a:t>
            </a:r>
            <a:r>
              <a:rPr lang="ru-RU" sz="2800" dirty="0" err="1" smtClean="0">
                <a:latin typeface="Cambria" pitchFamily="18" charset="0"/>
              </a:rPr>
              <a:t>представником</a:t>
            </a:r>
            <a:r>
              <a:rPr lang="ru-RU" sz="2800" dirty="0" smtClean="0">
                <a:latin typeface="Cambria" pitchFamily="18" charset="0"/>
              </a:rPr>
              <a:t> </a:t>
            </a:r>
            <a:r>
              <a:rPr lang="ru-RU" sz="2800" dirty="0" err="1" smtClean="0">
                <a:latin typeface="Cambria" pitchFamily="18" charset="0"/>
              </a:rPr>
              <a:t>абстрактної</a:t>
            </a:r>
            <a:r>
              <a:rPr lang="ru-RU" sz="2800" dirty="0" smtClean="0">
                <a:latin typeface="Cambria" pitchFamily="18" charset="0"/>
              </a:rPr>
              <a:t> </a:t>
            </a:r>
            <a:r>
              <a:rPr lang="ru-RU" sz="2800" dirty="0" err="1" smtClean="0">
                <a:latin typeface="Cambria" pitchFamily="18" charset="0"/>
              </a:rPr>
              <a:t>форми</a:t>
            </a:r>
            <a:r>
              <a:rPr lang="ru-RU" sz="2800" dirty="0" smtClean="0">
                <a:latin typeface="Cambria" pitchFamily="18" charset="0"/>
              </a:rPr>
              <a:t> </a:t>
            </a:r>
            <a:r>
              <a:rPr lang="ru-RU" sz="2800" dirty="0" err="1" smtClean="0">
                <a:latin typeface="Cambria" pitchFamily="18" charset="0"/>
              </a:rPr>
              <a:t>багатства</a:t>
            </a:r>
            <a:r>
              <a:rPr lang="ru-RU" sz="2800" dirty="0" smtClean="0">
                <a:latin typeface="Cambria" pitchFamily="18" charset="0"/>
              </a:rPr>
              <a:t>. </a:t>
            </a:r>
            <a:r>
              <a:rPr lang="ru-RU" sz="2800" dirty="0" err="1" smtClean="0">
                <a:latin typeface="Cambria" pitchFamily="18" charset="0"/>
              </a:rPr>
              <a:t>Сутність</a:t>
            </a:r>
            <a:r>
              <a:rPr lang="ru-RU" sz="2800" dirty="0" smtClean="0">
                <a:latin typeface="Cambria" pitchFamily="18" charset="0"/>
              </a:rPr>
              <a:t> </a:t>
            </a:r>
            <a:r>
              <a:rPr lang="ru-RU" sz="2800" dirty="0" err="1" smtClean="0">
                <a:latin typeface="Cambria" pitchFamily="18" charset="0"/>
              </a:rPr>
              <a:t>цієї</a:t>
            </a:r>
            <a:r>
              <a:rPr lang="ru-RU" sz="2800" dirty="0" smtClean="0">
                <a:latin typeface="Cambria" pitchFamily="18" charset="0"/>
              </a:rPr>
              <a:t> </a:t>
            </a:r>
            <a:r>
              <a:rPr lang="ru-RU" sz="2800" dirty="0" err="1" smtClean="0">
                <a:latin typeface="Cambria" pitchFamily="18" charset="0"/>
              </a:rPr>
              <a:t>функції</a:t>
            </a:r>
            <a:r>
              <a:rPr lang="ru-RU" sz="2800" dirty="0" smtClean="0">
                <a:latin typeface="Cambria" pitchFamily="18" charset="0"/>
              </a:rPr>
              <a:t> </a:t>
            </a:r>
            <a:r>
              <a:rPr lang="ru-RU" sz="2800" dirty="0" err="1" smtClean="0">
                <a:latin typeface="Cambria" pitchFamily="18" charset="0"/>
              </a:rPr>
              <a:t>полягає</a:t>
            </a:r>
            <a:r>
              <a:rPr lang="ru-RU" sz="2800" dirty="0" smtClean="0">
                <a:latin typeface="Cambria" pitchFamily="18" charset="0"/>
              </a:rPr>
              <a:t> в тому, </a:t>
            </a:r>
            <a:r>
              <a:rPr lang="ru-RU" sz="2800" dirty="0" err="1" smtClean="0">
                <a:latin typeface="Cambria" pitchFamily="18" charset="0"/>
              </a:rPr>
              <a:t>що</a:t>
            </a:r>
            <a:r>
              <a:rPr lang="ru-RU" sz="2800" dirty="0" smtClean="0">
                <a:latin typeface="Cambria" pitchFamily="18" charset="0"/>
              </a:rPr>
              <a:t> </a:t>
            </a:r>
            <a:r>
              <a:rPr lang="ru-RU" sz="2800" dirty="0" err="1" smtClean="0">
                <a:latin typeface="Cambria" pitchFamily="18" charset="0"/>
              </a:rPr>
              <a:t>гроші</a:t>
            </a:r>
            <a:r>
              <a:rPr lang="ru-RU" sz="2800" dirty="0" smtClean="0">
                <a:latin typeface="Cambria" pitchFamily="18" charset="0"/>
              </a:rPr>
              <a:t> </a:t>
            </a:r>
            <a:r>
              <a:rPr lang="ru-RU" sz="2800" dirty="0" err="1" smtClean="0">
                <a:latin typeface="Cambria" pitchFamily="18" charset="0"/>
              </a:rPr>
              <a:t>виходять</a:t>
            </a:r>
            <a:r>
              <a:rPr lang="ru-RU" sz="2800" dirty="0" smtClean="0">
                <a:latin typeface="Cambria" pitchFamily="18" charset="0"/>
              </a:rPr>
              <a:t> </a:t>
            </a:r>
            <a:r>
              <a:rPr lang="ru-RU" sz="2800" dirty="0" err="1" smtClean="0">
                <a:latin typeface="Cambria" pitchFamily="18" charset="0"/>
              </a:rPr>
              <a:t>зі</a:t>
            </a:r>
            <a:r>
              <a:rPr lang="ru-RU" sz="2800" dirty="0" smtClean="0">
                <a:latin typeface="Cambria" pitchFamily="18" charset="0"/>
              </a:rPr>
              <a:t> </a:t>
            </a:r>
            <a:r>
              <a:rPr lang="ru-RU" sz="2800" dirty="0" err="1" smtClean="0">
                <a:latin typeface="Cambria" pitchFamily="18" charset="0"/>
              </a:rPr>
              <a:t>сфери</a:t>
            </a:r>
            <a:r>
              <a:rPr lang="ru-RU" sz="2800" dirty="0" smtClean="0">
                <a:latin typeface="Cambria" pitchFamily="18" charset="0"/>
              </a:rPr>
              <a:t> </a:t>
            </a:r>
            <a:r>
              <a:rPr lang="ru-RU" sz="2800" dirty="0" err="1" smtClean="0">
                <a:latin typeface="Cambria" pitchFamily="18" charset="0"/>
              </a:rPr>
              <a:t>обігу</a:t>
            </a:r>
            <a:r>
              <a:rPr lang="ru-RU" sz="2800" dirty="0" smtClean="0">
                <a:latin typeface="Cambria" pitchFamily="18" charset="0"/>
              </a:rPr>
              <a:t> і </a:t>
            </a:r>
            <a:r>
              <a:rPr lang="ru-RU" sz="2800" dirty="0" err="1" smtClean="0">
                <a:latin typeface="Cambria" pitchFamily="18" charset="0"/>
              </a:rPr>
              <a:t>перетворюються</a:t>
            </a:r>
            <a:r>
              <a:rPr lang="ru-RU" sz="2800" dirty="0" smtClean="0">
                <a:latin typeface="Cambria" pitchFamily="18" charset="0"/>
              </a:rPr>
              <a:t> на скарб.</a:t>
            </a:r>
          </a:p>
          <a:p>
            <a:pPr marL="80963" indent="0" eaLnBrk="1" hangingPunct="1">
              <a:buFont typeface="Wingdings 2" pitchFamily="18" charset="2"/>
              <a:buNone/>
            </a:pPr>
            <a:endParaRPr lang="ru-RU" sz="2400" dirty="0" smtClean="0"/>
          </a:p>
        </p:txBody>
      </p:sp>
      <p:sp>
        <p:nvSpPr>
          <p:cNvPr id="22531" name="Заголовок 1"/>
          <p:cNvSpPr txBox="1">
            <a:spLocks/>
          </p:cNvSpPr>
          <p:nvPr/>
        </p:nvSpPr>
        <p:spPr bwMode="auto">
          <a:xfrm>
            <a:off x="755576" y="122048"/>
            <a:ext cx="7497763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4300" dirty="0" err="1">
                <a:solidFill>
                  <a:srgbClr val="572314"/>
                </a:solidFill>
                <a:latin typeface="Corbel" pitchFamily="34" charset="0"/>
              </a:rPr>
              <a:t>Функції</a:t>
            </a:r>
            <a:r>
              <a:rPr lang="ru-RU" sz="4300" dirty="0">
                <a:solidFill>
                  <a:srgbClr val="572314"/>
                </a:solidFill>
                <a:latin typeface="Corbel" pitchFamily="34" charset="0"/>
              </a:rPr>
              <a:t> грошей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ъект 2"/>
          <p:cNvSpPr>
            <a:spLocks noGrp="1"/>
          </p:cNvSpPr>
          <p:nvPr>
            <p:ph idx="1"/>
          </p:nvPr>
        </p:nvSpPr>
        <p:spPr>
          <a:xfrm>
            <a:off x="611560" y="1268760"/>
            <a:ext cx="7497763" cy="4800600"/>
          </a:xfrm>
        </p:spPr>
        <p:txBody>
          <a:bodyPr/>
          <a:lstStyle/>
          <a:p>
            <a:pPr marL="80963" indent="0" eaLnBrk="1" hangingPunct="1">
              <a:buFont typeface="Wingdings 2" pitchFamily="18" charset="2"/>
              <a:buNone/>
            </a:pPr>
            <a:r>
              <a:rPr lang="ru-RU" sz="2800" dirty="0" smtClean="0">
                <a:latin typeface="Cambria" pitchFamily="18" charset="0"/>
              </a:rPr>
              <a:t>④ </a:t>
            </a:r>
            <a:r>
              <a:rPr lang="ru-RU" sz="2800" dirty="0" err="1" smtClean="0">
                <a:latin typeface="Cambria" pitchFamily="18" charset="0"/>
              </a:rPr>
              <a:t>Засіб</a:t>
            </a:r>
            <a:r>
              <a:rPr lang="ru-RU" sz="2800" dirty="0" smtClean="0">
                <a:latin typeface="Cambria" pitchFamily="18" charset="0"/>
              </a:rPr>
              <a:t> платежу — </a:t>
            </a:r>
            <a:r>
              <a:rPr lang="ru-RU" sz="2800" dirty="0" err="1" smtClean="0">
                <a:latin typeface="Cambria" pitchFamily="18" charset="0"/>
              </a:rPr>
              <a:t>це</a:t>
            </a:r>
            <a:r>
              <a:rPr lang="ru-RU" sz="2800" dirty="0" smtClean="0">
                <a:latin typeface="Cambria" pitchFamily="18" charset="0"/>
              </a:rPr>
              <a:t> </a:t>
            </a:r>
            <a:r>
              <a:rPr lang="ru-RU" sz="2800" dirty="0" err="1" smtClean="0">
                <a:latin typeface="Cambria" pitchFamily="18" charset="0"/>
              </a:rPr>
              <a:t>функція</a:t>
            </a:r>
            <a:r>
              <a:rPr lang="ru-RU" sz="2800" dirty="0" smtClean="0">
                <a:latin typeface="Cambria" pitchFamily="18" charset="0"/>
              </a:rPr>
              <a:t>, в </a:t>
            </a:r>
            <a:r>
              <a:rPr lang="ru-RU" sz="2800" dirty="0" err="1" smtClean="0">
                <a:latin typeface="Cambria" pitchFamily="18" charset="0"/>
              </a:rPr>
              <a:t>якій</a:t>
            </a:r>
            <a:r>
              <a:rPr lang="ru-RU" sz="2800" dirty="0" smtClean="0">
                <a:latin typeface="Cambria" pitchFamily="18" charset="0"/>
              </a:rPr>
              <a:t> </a:t>
            </a:r>
            <a:r>
              <a:rPr lang="ru-RU" sz="2800" dirty="0" err="1" smtClean="0">
                <a:latin typeface="Cambria" pitchFamily="18" charset="0"/>
              </a:rPr>
              <a:t>гроші</a:t>
            </a:r>
            <a:r>
              <a:rPr lang="ru-RU" sz="2800" dirty="0" smtClean="0">
                <a:latin typeface="Cambria" pitchFamily="18" charset="0"/>
              </a:rPr>
              <a:t> </a:t>
            </a:r>
            <a:r>
              <a:rPr lang="ru-RU" sz="2800" dirty="0" err="1" smtClean="0">
                <a:latin typeface="Cambria" pitchFamily="18" charset="0"/>
              </a:rPr>
              <a:t>обслуговують</a:t>
            </a:r>
            <a:r>
              <a:rPr lang="ru-RU" sz="2800" dirty="0" smtClean="0">
                <a:latin typeface="Cambria" pitchFamily="18" charset="0"/>
              </a:rPr>
              <a:t> </a:t>
            </a:r>
            <a:r>
              <a:rPr lang="ru-RU" sz="2800" dirty="0" err="1" smtClean="0">
                <a:latin typeface="Cambria" pitchFamily="18" charset="0"/>
              </a:rPr>
              <a:t>погашення</a:t>
            </a:r>
            <a:r>
              <a:rPr lang="ru-RU" sz="2800" dirty="0" smtClean="0">
                <a:latin typeface="Cambria" pitchFamily="18" charset="0"/>
              </a:rPr>
              <a:t> </a:t>
            </a:r>
            <a:r>
              <a:rPr lang="ru-RU" sz="2800" dirty="0" err="1" smtClean="0">
                <a:latin typeface="Cambria" pitchFamily="18" charset="0"/>
              </a:rPr>
              <a:t>різноманітних</a:t>
            </a:r>
            <a:r>
              <a:rPr lang="ru-RU" sz="2800" dirty="0" smtClean="0">
                <a:latin typeface="Cambria" pitchFamily="18" charset="0"/>
              </a:rPr>
              <a:t> </a:t>
            </a:r>
            <a:r>
              <a:rPr lang="ru-RU" sz="2800" dirty="0" err="1" smtClean="0">
                <a:latin typeface="Cambria" pitchFamily="18" charset="0"/>
              </a:rPr>
              <a:t>боргових</a:t>
            </a:r>
            <a:r>
              <a:rPr lang="ru-RU" sz="2800" dirty="0" smtClean="0">
                <a:latin typeface="Cambria" pitchFamily="18" charset="0"/>
              </a:rPr>
              <a:t> </a:t>
            </a:r>
            <a:r>
              <a:rPr lang="ru-RU" sz="2800" dirty="0" err="1" smtClean="0">
                <a:latin typeface="Cambria" pitchFamily="18" charset="0"/>
              </a:rPr>
              <a:t>зобов'язань</a:t>
            </a:r>
            <a:r>
              <a:rPr lang="ru-RU" sz="2800" dirty="0" smtClean="0">
                <a:latin typeface="Cambria" pitchFamily="18" charset="0"/>
              </a:rPr>
              <a:t> </a:t>
            </a:r>
            <a:r>
              <a:rPr lang="ru-RU" sz="2800" dirty="0" err="1" smtClean="0">
                <a:latin typeface="Cambria" pitchFamily="18" charset="0"/>
              </a:rPr>
              <a:t>між</a:t>
            </a:r>
            <a:r>
              <a:rPr lang="ru-RU" sz="2800" dirty="0" smtClean="0">
                <a:latin typeface="Cambria" pitchFamily="18" charset="0"/>
              </a:rPr>
              <a:t> </a:t>
            </a:r>
            <a:r>
              <a:rPr lang="ru-RU" sz="2800" dirty="0" err="1" smtClean="0">
                <a:latin typeface="Cambria" pitchFamily="18" charset="0"/>
              </a:rPr>
              <a:t>суб'єктами</a:t>
            </a:r>
            <a:r>
              <a:rPr lang="ru-RU" sz="2800" dirty="0" smtClean="0">
                <a:latin typeface="Cambria" pitchFamily="18" charset="0"/>
              </a:rPr>
              <a:t> </a:t>
            </a:r>
            <a:r>
              <a:rPr lang="ru-RU" sz="2800" dirty="0" err="1" smtClean="0">
                <a:latin typeface="Cambria" pitchFamily="18" charset="0"/>
              </a:rPr>
              <a:t>економічних</a:t>
            </a:r>
            <a:r>
              <a:rPr lang="ru-RU" sz="2800" dirty="0" smtClean="0">
                <a:latin typeface="Cambria" pitchFamily="18" charset="0"/>
              </a:rPr>
              <a:t> </a:t>
            </a:r>
            <a:r>
              <a:rPr lang="ru-RU" sz="2800" dirty="0" err="1" smtClean="0">
                <a:latin typeface="Cambria" pitchFamily="18" charset="0"/>
              </a:rPr>
              <a:t>відносин</a:t>
            </a:r>
            <a:r>
              <a:rPr lang="ru-RU" sz="2800" dirty="0" smtClean="0">
                <a:latin typeface="Cambria" pitchFamily="18" charset="0"/>
              </a:rPr>
              <a:t>, </a:t>
            </a:r>
            <a:r>
              <a:rPr lang="ru-RU" sz="2800" dirty="0" err="1" smtClean="0">
                <a:latin typeface="Cambria" pitchFamily="18" charset="0"/>
              </a:rPr>
              <a:t>що</a:t>
            </a:r>
            <a:r>
              <a:rPr lang="ru-RU" sz="2800" dirty="0" smtClean="0">
                <a:latin typeface="Cambria" pitchFamily="18" charset="0"/>
              </a:rPr>
              <a:t> </a:t>
            </a:r>
            <a:r>
              <a:rPr lang="ru-RU" sz="2800" dirty="0" err="1" smtClean="0">
                <a:latin typeface="Cambria" pitchFamily="18" charset="0"/>
              </a:rPr>
              <a:t>виникають</a:t>
            </a:r>
            <a:r>
              <a:rPr lang="ru-RU" sz="2800" dirty="0" smtClean="0">
                <a:latin typeface="Cambria" pitchFamily="18" charset="0"/>
              </a:rPr>
              <a:t> у </a:t>
            </a:r>
            <a:r>
              <a:rPr lang="ru-RU" sz="2800" dirty="0" err="1" smtClean="0">
                <a:latin typeface="Cambria" pitchFamily="18" charset="0"/>
              </a:rPr>
              <a:t>процесі</a:t>
            </a:r>
            <a:r>
              <a:rPr lang="ru-RU" sz="2800" dirty="0" smtClean="0">
                <a:latin typeface="Cambria" pitchFamily="18" charset="0"/>
              </a:rPr>
              <a:t> </a:t>
            </a:r>
            <a:r>
              <a:rPr lang="ru-RU" sz="2800" dirty="0" err="1" smtClean="0">
                <a:latin typeface="Cambria" pitchFamily="18" charset="0"/>
              </a:rPr>
              <a:t>розширеного</a:t>
            </a:r>
            <a:r>
              <a:rPr lang="ru-RU" sz="2800" dirty="0" smtClean="0">
                <a:latin typeface="Cambria" pitchFamily="18" charset="0"/>
              </a:rPr>
              <a:t> </a:t>
            </a:r>
            <a:r>
              <a:rPr lang="ru-RU" sz="2800" dirty="0" err="1" smtClean="0">
                <a:latin typeface="Cambria" pitchFamily="18" charset="0"/>
              </a:rPr>
              <a:t>відтворення</a:t>
            </a:r>
            <a:r>
              <a:rPr lang="ru-RU" sz="2800" dirty="0" smtClean="0">
                <a:latin typeface="Cambria" pitchFamily="18" charset="0"/>
              </a:rPr>
              <a:t>.</a:t>
            </a:r>
          </a:p>
          <a:p>
            <a:pPr marL="80963" indent="0" eaLnBrk="1" hangingPunct="1">
              <a:buFont typeface="Wingdings 2" pitchFamily="18" charset="2"/>
              <a:buNone/>
            </a:pPr>
            <a:r>
              <a:rPr lang="ru-RU" sz="2800" dirty="0" smtClean="0">
                <a:latin typeface="Cambria" pitchFamily="18" charset="0"/>
              </a:rPr>
              <a:t>⑤ </a:t>
            </a:r>
            <a:r>
              <a:rPr lang="ru-RU" sz="2800" dirty="0" err="1" smtClean="0">
                <a:latin typeface="Cambria" pitchFamily="18" charset="0"/>
              </a:rPr>
              <a:t>Світові</a:t>
            </a:r>
            <a:r>
              <a:rPr lang="ru-RU" sz="2800" dirty="0" smtClean="0">
                <a:latin typeface="Cambria" pitchFamily="18" charset="0"/>
              </a:rPr>
              <a:t> </a:t>
            </a:r>
            <a:r>
              <a:rPr lang="ru-RU" sz="2800" dirty="0" err="1" smtClean="0">
                <a:latin typeface="Cambria" pitchFamily="18" charset="0"/>
              </a:rPr>
              <a:t>гроші</a:t>
            </a:r>
            <a:r>
              <a:rPr lang="ru-RU" sz="2800" dirty="0" smtClean="0">
                <a:latin typeface="Cambria" pitchFamily="18" charset="0"/>
              </a:rPr>
              <a:t> — </a:t>
            </a:r>
            <a:r>
              <a:rPr lang="ru-RU" sz="2800" dirty="0" err="1" smtClean="0">
                <a:latin typeface="Cambria" pitchFamily="18" charset="0"/>
              </a:rPr>
              <a:t>це</a:t>
            </a:r>
            <a:r>
              <a:rPr lang="ru-RU" sz="2800" dirty="0" smtClean="0">
                <a:latin typeface="Cambria" pitchFamily="18" charset="0"/>
              </a:rPr>
              <a:t> </a:t>
            </a:r>
            <a:r>
              <a:rPr lang="ru-RU" sz="2800" dirty="0" err="1" smtClean="0">
                <a:latin typeface="Cambria" pitchFamily="18" charset="0"/>
              </a:rPr>
              <a:t>функція</a:t>
            </a:r>
            <a:r>
              <a:rPr lang="ru-RU" sz="2800" dirty="0" smtClean="0">
                <a:latin typeface="Cambria" pitchFamily="18" charset="0"/>
              </a:rPr>
              <a:t>, в </a:t>
            </a:r>
            <a:r>
              <a:rPr lang="ru-RU" sz="2800" dirty="0" err="1" smtClean="0">
                <a:latin typeface="Cambria" pitchFamily="18" charset="0"/>
              </a:rPr>
              <a:t>якій</a:t>
            </a:r>
            <a:r>
              <a:rPr lang="ru-RU" sz="2800" dirty="0" smtClean="0">
                <a:latin typeface="Cambria" pitchFamily="18" charset="0"/>
              </a:rPr>
              <a:t> </a:t>
            </a:r>
            <a:r>
              <a:rPr lang="ru-RU" sz="2800" dirty="0" err="1" smtClean="0">
                <a:latin typeface="Cambria" pitchFamily="18" charset="0"/>
              </a:rPr>
              <a:t>гроші</a:t>
            </a:r>
            <a:r>
              <a:rPr lang="ru-RU" sz="2800" dirty="0" smtClean="0">
                <a:latin typeface="Cambria" pitchFamily="18" charset="0"/>
              </a:rPr>
              <a:t> </a:t>
            </a:r>
            <a:r>
              <a:rPr lang="ru-RU" sz="2800" dirty="0" err="1" smtClean="0">
                <a:latin typeface="Cambria" pitchFamily="18" charset="0"/>
              </a:rPr>
              <a:t>обслуговують</a:t>
            </a:r>
            <a:r>
              <a:rPr lang="ru-RU" sz="2800" dirty="0" smtClean="0">
                <a:latin typeface="Cambria" pitchFamily="18" charset="0"/>
              </a:rPr>
              <a:t> </a:t>
            </a:r>
            <a:r>
              <a:rPr lang="ru-RU" sz="2800" dirty="0" err="1" smtClean="0">
                <a:latin typeface="Cambria" pitchFamily="18" charset="0"/>
              </a:rPr>
              <a:t>рух</a:t>
            </a:r>
            <a:r>
              <a:rPr lang="ru-RU" sz="2800" dirty="0" smtClean="0">
                <a:latin typeface="Cambria" pitchFamily="18" charset="0"/>
              </a:rPr>
              <a:t> </a:t>
            </a:r>
            <a:r>
              <a:rPr lang="ru-RU" sz="2800" dirty="0" err="1" smtClean="0">
                <a:latin typeface="Cambria" pitchFamily="18" charset="0"/>
              </a:rPr>
              <a:t>вартості</a:t>
            </a:r>
            <a:r>
              <a:rPr lang="ru-RU" sz="2800" dirty="0" smtClean="0">
                <a:latin typeface="Cambria" pitchFamily="18" charset="0"/>
              </a:rPr>
              <a:t> в </a:t>
            </a:r>
            <a:r>
              <a:rPr lang="ru-RU" sz="2800" dirty="0" err="1" smtClean="0">
                <a:latin typeface="Cambria" pitchFamily="18" charset="0"/>
              </a:rPr>
              <a:t>міжнародному</a:t>
            </a:r>
            <a:r>
              <a:rPr lang="ru-RU" sz="2800" dirty="0" smtClean="0">
                <a:latin typeface="Cambria" pitchFamily="18" charset="0"/>
              </a:rPr>
              <a:t> </a:t>
            </a:r>
            <a:r>
              <a:rPr lang="ru-RU" sz="2800" dirty="0" err="1" smtClean="0">
                <a:latin typeface="Cambria" pitchFamily="18" charset="0"/>
              </a:rPr>
              <a:t>економічному</a:t>
            </a:r>
            <a:r>
              <a:rPr lang="ru-RU" sz="2800" dirty="0" smtClean="0">
                <a:latin typeface="Cambria" pitchFamily="18" charset="0"/>
              </a:rPr>
              <a:t> </a:t>
            </a:r>
            <a:r>
              <a:rPr lang="ru-RU" sz="2800" dirty="0" err="1" smtClean="0">
                <a:latin typeface="Cambria" pitchFamily="18" charset="0"/>
              </a:rPr>
              <a:t>обороті</a:t>
            </a:r>
            <a:r>
              <a:rPr lang="ru-RU" sz="2800" dirty="0" smtClean="0">
                <a:latin typeface="Cambria" pitchFamily="18" charset="0"/>
              </a:rPr>
              <a:t> і </a:t>
            </a:r>
            <a:r>
              <a:rPr lang="ru-RU" sz="2800" dirty="0" err="1" smtClean="0">
                <a:latin typeface="Cambria" pitchFamily="18" charset="0"/>
              </a:rPr>
              <a:t>забезпечують</a:t>
            </a:r>
            <a:r>
              <a:rPr lang="ru-RU" sz="2800" dirty="0" smtClean="0">
                <a:latin typeface="Cambria" pitchFamily="18" charset="0"/>
              </a:rPr>
              <a:t> </a:t>
            </a:r>
            <a:r>
              <a:rPr lang="ru-RU" sz="2800" dirty="0" err="1" smtClean="0">
                <a:latin typeface="Cambria" pitchFamily="18" charset="0"/>
              </a:rPr>
              <a:t>реалізацію</a:t>
            </a:r>
            <a:r>
              <a:rPr lang="ru-RU" sz="2800" dirty="0" smtClean="0">
                <a:latin typeface="Cambria" pitchFamily="18" charset="0"/>
              </a:rPr>
              <a:t> </a:t>
            </a:r>
            <a:r>
              <a:rPr lang="ru-RU" sz="2800" dirty="0" err="1" smtClean="0">
                <a:latin typeface="Cambria" pitchFamily="18" charset="0"/>
              </a:rPr>
              <a:t>взаємовідносин</a:t>
            </a:r>
            <a:r>
              <a:rPr lang="ru-RU" sz="2800" dirty="0" smtClean="0">
                <a:latin typeface="Cambria" pitchFamily="18" charset="0"/>
              </a:rPr>
              <a:t> </a:t>
            </a:r>
            <a:r>
              <a:rPr lang="ru-RU" sz="2800" dirty="0" err="1" smtClean="0">
                <a:latin typeface="Cambria" pitchFamily="18" charset="0"/>
              </a:rPr>
              <a:t>між</a:t>
            </a:r>
            <a:r>
              <a:rPr lang="ru-RU" sz="2800" dirty="0" smtClean="0">
                <a:latin typeface="Cambria" pitchFamily="18" charset="0"/>
              </a:rPr>
              <a:t> </a:t>
            </a:r>
            <a:r>
              <a:rPr lang="ru-RU" sz="2800" dirty="0" err="1" smtClean="0">
                <a:latin typeface="Cambria" pitchFamily="18" charset="0"/>
              </a:rPr>
              <a:t>країнами</a:t>
            </a:r>
            <a:r>
              <a:rPr lang="ru-RU" sz="2800" dirty="0" smtClean="0">
                <a:latin typeface="Cambria" pitchFamily="18" charset="0"/>
              </a:rPr>
              <a:t>.</a:t>
            </a:r>
          </a:p>
          <a:p>
            <a:pPr marL="80963" indent="0" eaLnBrk="1" hangingPunct="1">
              <a:buFont typeface="Wingdings 2" pitchFamily="18" charset="2"/>
              <a:buNone/>
            </a:pPr>
            <a:endParaRPr lang="ru-RU" sz="2400" dirty="0" smtClean="0"/>
          </a:p>
        </p:txBody>
      </p:sp>
      <p:sp>
        <p:nvSpPr>
          <p:cNvPr id="23555" name="Заголовок 1"/>
          <p:cNvSpPr txBox="1">
            <a:spLocks/>
          </p:cNvSpPr>
          <p:nvPr/>
        </p:nvSpPr>
        <p:spPr bwMode="auto">
          <a:xfrm>
            <a:off x="611560" y="140336"/>
            <a:ext cx="7497763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4300" dirty="0" err="1">
                <a:solidFill>
                  <a:srgbClr val="572314"/>
                </a:solidFill>
                <a:latin typeface="Corbel" pitchFamily="34" charset="0"/>
              </a:rPr>
              <a:t>Функції</a:t>
            </a:r>
            <a:r>
              <a:rPr lang="ru-RU" sz="4300" dirty="0">
                <a:solidFill>
                  <a:srgbClr val="572314"/>
                </a:solidFill>
                <a:latin typeface="Corbel" pitchFamily="34" charset="0"/>
              </a:rPr>
              <a:t> грошей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1038" y="1124744"/>
            <a:ext cx="7497762" cy="4800600"/>
          </a:xfrm>
        </p:spPr>
        <p:txBody>
          <a:bodyPr>
            <a:normAutofit fontScale="70000" lnSpcReduction="20000"/>
          </a:bodyPr>
          <a:lstStyle/>
          <a:p>
            <a:pPr marL="82296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>
                <a:latin typeface="Cambria" pitchFamily="18" charset="0"/>
              </a:rPr>
              <a:t>За </a:t>
            </a:r>
            <a:r>
              <a:rPr lang="ru-RU" dirty="0" err="1">
                <a:latin typeface="Cambria" pitchFamily="18" charset="0"/>
              </a:rPr>
              <a:t>критерієм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матеріально-речового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змісту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розрізняють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дві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групи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носіїв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грошових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властивостей</a:t>
            </a:r>
            <a:r>
              <a:rPr lang="ru-RU" dirty="0">
                <a:latin typeface="Cambria" pitchFamily="18" charset="0"/>
              </a:rPr>
              <a:t>: </a:t>
            </a:r>
            <a:r>
              <a:rPr lang="ru-RU" dirty="0" err="1">
                <a:latin typeface="Cambria" pitchFamily="18" charset="0"/>
              </a:rPr>
              <a:t>повноцінні</a:t>
            </a:r>
            <a:r>
              <a:rPr lang="ru-RU" dirty="0">
                <a:latin typeface="Cambria" pitchFamily="18" charset="0"/>
              </a:rPr>
              <a:t> (</a:t>
            </a:r>
            <a:r>
              <a:rPr lang="ru-RU" dirty="0" err="1">
                <a:latin typeface="Cambria" pitchFamily="18" charset="0"/>
              </a:rPr>
              <a:t>товарні</a:t>
            </a:r>
            <a:r>
              <a:rPr lang="ru-RU" dirty="0">
                <a:latin typeface="Cambria" pitchFamily="18" charset="0"/>
              </a:rPr>
              <a:t> та </a:t>
            </a:r>
            <a:r>
              <a:rPr lang="ru-RU" dirty="0" err="1">
                <a:latin typeface="Cambria" pitchFamily="18" charset="0"/>
              </a:rPr>
              <a:t>металеві</a:t>
            </a:r>
            <a:r>
              <a:rPr lang="ru-RU" dirty="0">
                <a:latin typeface="Cambria" pitchFamily="18" charset="0"/>
              </a:rPr>
              <a:t>) і </a:t>
            </a:r>
            <a:r>
              <a:rPr lang="ru-RU" dirty="0" err="1">
                <a:latin typeface="Cambria" pitchFamily="18" charset="0"/>
              </a:rPr>
              <a:t>неповноцінні</a:t>
            </a:r>
            <a:r>
              <a:rPr lang="ru-RU" dirty="0">
                <a:latin typeface="Cambria" pitchFamily="18" charset="0"/>
              </a:rPr>
              <a:t> (</a:t>
            </a:r>
            <a:r>
              <a:rPr lang="ru-RU" dirty="0" err="1">
                <a:latin typeface="Cambria" pitchFamily="18" charset="0"/>
              </a:rPr>
              <a:t>паперові</a:t>
            </a:r>
            <a:r>
              <a:rPr lang="ru-RU" dirty="0">
                <a:latin typeface="Cambria" pitchFamily="18" charset="0"/>
              </a:rPr>
              <a:t> та </a:t>
            </a:r>
            <a:r>
              <a:rPr lang="ru-RU" dirty="0" err="1">
                <a:latin typeface="Cambria" pitchFamily="18" charset="0"/>
              </a:rPr>
              <a:t>кредитні</a:t>
            </a:r>
            <a:r>
              <a:rPr lang="ru-RU" dirty="0" smtClean="0">
                <a:latin typeface="Cambria" pitchFamily="18" charset="0"/>
              </a:rPr>
              <a:t>):</a:t>
            </a:r>
            <a:endParaRPr lang="ru-RU" dirty="0">
              <a:latin typeface="Cambria" pitchFamily="18" charset="0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err="1">
                <a:latin typeface="Cambria" pitchFamily="18" charset="0"/>
              </a:rPr>
              <a:t>Повноцінні</a:t>
            </a:r>
            <a:r>
              <a:rPr lang="ru-RU" dirty="0">
                <a:latin typeface="Cambria" pitchFamily="18" charset="0"/>
              </a:rPr>
              <a:t> — </a:t>
            </a:r>
            <a:r>
              <a:rPr lang="ru-RU" dirty="0" err="1">
                <a:latin typeface="Cambria" pitchFamily="18" charset="0"/>
              </a:rPr>
              <a:t>це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гроші</a:t>
            </a:r>
            <a:r>
              <a:rPr lang="ru-RU" dirty="0">
                <a:latin typeface="Cambria" pitchFamily="18" charset="0"/>
              </a:rPr>
              <a:t>, </a:t>
            </a:r>
            <a:r>
              <a:rPr lang="ru-RU" dirty="0" err="1">
                <a:latin typeface="Cambria" pitchFamily="18" charset="0"/>
              </a:rPr>
              <a:t>номінальна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вартість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яких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відповідає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вартості</a:t>
            </a:r>
            <a:r>
              <a:rPr lang="ru-RU" dirty="0">
                <a:latin typeface="Cambria" pitchFamily="18" charset="0"/>
              </a:rPr>
              <a:t> благородного </a:t>
            </a:r>
            <a:r>
              <a:rPr lang="ru-RU" dirty="0" err="1">
                <a:latin typeface="Cambria" pitchFamily="18" charset="0"/>
              </a:rPr>
              <a:t>металу</a:t>
            </a:r>
            <a:r>
              <a:rPr lang="ru-RU" dirty="0">
                <a:latin typeface="Cambria" pitchFamily="18" charset="0"/>
              </a:rPr>
              <a:t>, </a:t>
            </a:r>
            <a:r>
              <a:rPr lang="ru-RU" dirty="0" err="1">
                <a:latin typeface="Cambria" pitchFamily="18" charset="0"/>
              </a:rPr>
              <a:t>що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міститься</a:t>
            </a:r>
            <a:r>
              <a:rPr lang="ru-RU" dirty="0">
                <a:latin typeface="Cambria" pitchFamily="18" charset="0"/>
              </a:rPr>
              <a:t> в них. До </a:t>
            </a:r>
            <a:r>
              <a:rPr lang="ru-RU" dirty="0" err="1">
                <a:latin typeface="Cambria" pitchFamily="18" charset="0"/>
              </a:rPr>
              <a:t>повноціних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відносять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товарні</a:t>
            </a:r>
            <a:r>
              <a:rPr lang="ru-RU" dirty="0">
                <a:latin typeface="Cambria" pitchFamily="18" charset="0"/>
              </a:rPr>
              <a:t> та </a:t>
            </a:r>
            <a:r>
              <a:rPr lang="ru-RU" dirty="0" err="1">
                <a:latin typeface="Cambria" pitchFamily="18" charset="0"/>
              </a:rPr>
              <a:t>металеві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гроші</a:t>
            </a:r>
            <a:r>
              <a:rPr lang="ru-RU" dirty="0">
                <a:latin typeface="Cambria" pitchFamily="18" charset="0"/>
              </a:rPr>
              <a:t>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err="1">
                <a:latin typeface="Cambria" pitchFamily="18" charset="0"/>
              </a:rPr>
              <a:t>Неповноцінні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гроші</a:t>
            </a:r>
            <a:r>
              <a:rPr lang="ru-RU" dirty="0">
                <a:latin typeface="Cambria" pitchFamily="18" charset="0"/>
              </a:rPr>
              <a:t> — </a:t>
            </a:r>
            <a:r>
              <a:rPr lang="ru-RU" dirty="0" err="1">
                <a:latin typeface="Cambria" pitchFamily="18" charset="0"/>
              </a:rPr>
              <a:t>це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гроші</a:t>
            </a:r>
            <a:r>
              <a:rPr lang="ru-RU" dirty="0">
                <a:latin typeface="Cambria" pitchFamily="18" charset="0"/>
              </a:rPr>
              <a:t>, </a:t>
            </a:r>
            <a:r>
              <a:rPr lang="ru-RU" dirty="0" err="1">
                <a:latin typeface="Cambria" pitchFamily="18" charset="0"/>
              </a:rPr>
              <a:t>які</a:t>
            </a:r>
            <a:r>
              <a:rPr lang="ru-RU" dirty="0">
                <a:latin typeface="Cambria" pitchFamily="18" charset="0"/>
              </a:rPr>
              <a:t> не </a:t>
            </a:r>
            <a:r>
              <a:rPr lang="ru-RU" dirty="0" err="1">
                <a:latin typeface="Cambria" pitchFamily="18" charset="0"/>
              </a:rPr>
              <a:t>мають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власної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субстанціональної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вартості</a:t>
            </a:r>
            <a:r>
              <a:rPr lang="ru-RU" dirty="0">
                <a:latin typeface="Cambria" pitchFamily="18" charset="0"/>
              </a:rPr>
              <a:t>. До них </a:t>
            </a:r>
            <a:r>
              <a:rPr lang="ru-RU" dirty="0" err="1">
                <a:latin typeface="Cambria" pitchFamily="18" charset="0"/>
              </a:rPr>
              <a:t>відносяться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паперові</a:t>
            </a:r>
            <a:r>
              <a:rPr lang="ru-RU" dirty="0">
                <a:latin typeface="Cambria" pitchFamily="18" charset="0"/>
              </a:rPr>
              <a:t>, </a:t>
            </a:r>
            <a:r>
              <a:rPr lang="ru-RU" dirty="0" err="1">
                <a:latin typeface="Cambria" pitchFamily="18" charset="0"/>
              </a:rPr>
              <a:t>кредитні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гроші</a:t>
            </a:r>
            <a:r>
              <a:rPr lang="ru-RU" dirty="0">
                <a:latin typeface="Cambria" pitchFamily="18" charset="0"/>
              </a:rPr>
              <a:t> та </a:t>
            </a:r>
            <a:r>
              <a:rPr lang="ru-RU" dirty="0" err="1">
                <a:latin typeface="Cambria" pitchFamily="18" charset="0"/>
              </a:rPr>
              <a:t>білонна</a:t>
            </a:r>
            <a:r>
              <a:rPr lang="ru-RU" dirty="0">
                <a:latin typeface="Cambria" pitchFamily="18" charset="0"/>
              </a:rPr>
              <a:t> монета.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err="1">
                <a:latin typeface="Cambria" pitchFamily="18" charset="0"/>
              </a:rPr>
              <a:t>Змішані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форми</a:t>
            </a:r>
            <a:r>
              <a:rPr lang="ru-RU" dirty="0">
                <a:latin typeface="Cambria" pitchFamily="18" charset="0"/>
              </a:rPr>
              <a:t> грошей ─ </a:t>
            </a:r>
            <a:r>
              <a:rPr lang="ru-RU" dirty="0" err="1">
                <a:latin typeface="Cambria" pitchFamily="18" charset="0"/>
              </a:rPr>
              <a:t>гроші</a:t>
            </a:r>
            <a:r>
              <a:rPr lang="ru-RU" dirty="0">
                <a:latin typeface="Cambria" pitchFamily="18" charset="0"/>
              </a:rPr>
              <a:t>, </a:t>
            </a:r>
            <a:r>
              <a:rPr lang="ru-RU" dirty="0" err="1">
                <a:latin typeface="Cambria" pitchFamily="18" charset="0"/>
              </a:rPr>
              <a:t>якими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користувалися</a:t>
            </a:r>
            <a:r>
              <a:rPr lang="ru-RU" dirty="0">
                <a:latin typeface="Cambria" pitchFamily="18" charset="0"/>
              </a:rPr>
              <a:t> в </a:t>
            </a:r>
            <a:r>
              <a:rPr lang="ru-RU" dirty="0" err="1">
                <a:latin typeface="Cambria" pitchFamily="18" charset="0"/>
              </a:rPr>
              <a:t>період</a:t>
            </a:r>
            <a:r>
              <a:rPr lang="ru-RU" dirty="0">
                <a:latin typeface="Cambria" pitchFamily="18" charset="0"/>
              </a:rPr>
              <a:t> переходу </a:t>
            </a:r>
            <a:r>
              <a:rPr lang="ru-RU" dirty="0" err="1">
                <a:latin typeface="Cambria" pitchFamily="18" charset="0"/>
              </a:rPr>
              <a:t>від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повноцінних</a:t>
            </a:r>
            <a:r>
              <a:rPr lang="ru-RU" dirty="0">
                <a:latin typeface="Cambria" pitchFamily="18" charset="0"/>
              </a:rPr>
              <a:t> до </a:t>
            </a:r>
            <a:r>
              <a:rPr lang="ru-RU" dirty="0" err="1">
                <a:latin typeface="Cambria" pitchFamily="18" charset="0"/>
              </a:rPr>
              <a:t>неповноцінних</a:t>
            </a:r>
            <a:r>
              <a:rPr lang="ru-RU" dirty="0">
                <a:latin typeface="Cambria" pitchFamily="18" charset="0"/>
              </a:rPr>
              <a:t> грошей.</a:t>
            </a:r>
          </a:p>
        </p:txBody>
      </p:sp>
      <p:sp>
        <p:nvSpPr>
          <p:cNvPr id="24579" name="Заголовок 1"/>
          <p:cNvSpPr txBox="1">
            <a:spLocks/>
          </p:cNvSpPr>
          <p:nvPr/>
        </p:nvSpPr>
        <p:spPr bwMode="auto">
          <a:xfrm>
            <a:off x="670757" y="149480"/>
            <a:ext cx="7497763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4300" dirty="0" err="1">
                <a:solidFill>
                  <a:srgbClr val="572314"/>
                </a:solidFill>
                <a:latin typeface="Corbel" pitchFamily="34" charset="0"/>
              </a:rPr>
              <a:t>Види</a:t>
            </a:r>
            <a:r>
              <a:rPr lang="ru-RU" sz="4300" dirty="0">
                <a:solidFill>
                  <a:srgbClr val="572314"/>
                </a:solidFill>
                <a:latin typeface="Corbel" pitchFamily="34" charset="0"/>
              </a:rPr>
              <a:t> грошей</a:t>
            </a:r>
          </a:p>
        </p:txBody>
      </p:sp>
      <p:pic>
        <p:nvPicPr>
          <p:cNvPr id="19460" name="Picture 2" descr="C:\Users\lee\Desktop\загруженное (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59192" y="4938924"/>
            <a:ext cx="2143125" cy="1828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9461" name="Picture 3" descr="C:\Users\lee\Desktop\загруженное (5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4929198"/>
            <a:ext cx="2505075" cy="1828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4582" name="TextBox 6"/>
          <p:cNvSpPr txBox="1">
            <a:spLocks noChangeArrowheads="1"/>
          </p:cNvSpPr>
          <p:nvPr/>
        </p:nvSpPr>
        <p:spPr bwMode="auto">
          <a:xfrm>
            <a:off x="478453" y="6357938"/>
            <a:ext cx="13017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u="sng" dirty="0" err="1">
                <a:latin typeface="Corbel" pitchFamily="34" charset="0"/>
              </a:rPr>
              <a:t>Повноцінні</a:t>
            </a:r>
            <a:endParaRPr lang="ru-RU" u="sng" dirty="0">
              <a:latin typeface="Corbel" pitchFamily="34" charset="0"/>
            </a:endParaRPr>
          </a:p>
        </p:txBody>
      </p:sp>
      <p:sp>
        <p:nvSpPr>
          <p:cNvPr id="24583" name="TextBox 7"/>
          <p:cNvSpPr txBox="1">
            <a:spLocks noChangeArrowheads="1"/>
          </p:cNvSpPr>
          <p:nvPr/>
        </p:nvSpPr>
        <p:spPr bwMode="auto">
          <a:xfrm>
            <a:off x="4307653" y="6357938"/>
            <a:ext cx="15398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u="sng" dirty="0" err="1">
                <a:latin typeface="Corbel" pitchFamily="34" charset="0"/>
              </a:rPr>
              <a:t>Неповноцінні</a:t>
            </a:r>
            <a:endParaRPr lang="ru-RU" u="sng" dirty="0">
              <a:latin typeface="Corbel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ъект 2"/>
          <p:cNvSpPr>
            <a:spLocks noGrp="1"/>
          </p:cNvSpPr>
          <p:nvPr>
            <p:ph idx="1"/>
          </p:nvPr>
        </p:nvSpPr>
        <p:spPr>
          <a:xfrm>
            <a:off x="571500" y="1214438"/>
            <a:ext cx="7960940" cy="3294682"/>
          </a:xfrm>
        </p:spPr>
        <p:txBody>
          <a:bodyPr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tabLst>
                <a:tab pos="457200" algn="l"/>
                <a:tab pos="4267200" algn="l"/>
              </a:tabLst>
              <a:defRPr/>
            </a:pPr>
            <a:r>
              <a:rPr lang="uk-UA" sz="2400" dirty="0" smtClean="0">
                <a:latin typeface="Cambria" pitchFamily="18" charset="0"/>
              </a:rPr>
              <a:t>Банківські білети (банкноти) – гроші, що випускаються в обіг банком і забезпечуються його активами</a:t>
            </a:r>
            <a:endParaRPr lang="en-US" sz="2400" dirty="0" smtClean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tabLst>
                <a:tab pos="457200" algn="l"/>
                <a:tab pos="4267200" algn="l"/>
              </a:tabLst>
              <a:defRPr/>
            </a:pPr>
            <a:endParaRPr lang="ru-RU" sz="2400" dirty="0" smtClean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tabLst>
                <a:tab pos="457200" algn="l"/>
                <a:tab pos="4267200" algn="l"/>
              </a:tabLst>
              <a:defRPr/>
            </a:pPr>
            <a:r>
              <a:rPr lang="uk-UA" sz="2400" dirty="0" smtClean="0">
                <a:latin typeface="Cambria" pitchFamily="18" charset="0"/>
              </a:rPr>
              <a:t>Казначейські білети – гроші, що випускаються державою від свого імені й забезпечуються державною власністю</a:t>
            </a:r>
            <a:endParaRPr lang="en-US" sz="2400" dirty="0" smtClean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tabLst>
                <a:tab pos="457200" algn="l"/>
                <a:tab pos="4267200" algn="l"/>
              </a:tabLst>
              <a:defRPr/>
            </a:pPr>
            <a:endParaRPr lang="ru-RU" sz="2400" dirty="0" smtClean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tabLst>
                <a:tab pos="457200" algn="l"/>
                <a:tab pos="4267200" algn="l"/>
              </a:tabLst>
              <a:defRPr/>
            </a:pPr>
            <a:r>
              <a:rPr lang="uk-UA" sz="2400" dirty="0" smtClean="0">
                <a:latin typeface="Cambria" pitchFamily="18" charset="0"/>
              </a:rPr>
              <a:t>Розмінна (білонна) монета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2000" dirty="0" smtClean="0"/>
          </a:p>
        </p:txBody>
      </p:sp>
      <p:sp>
        <p:nvSpPr>
          <p:cNvPr id="29699" name="Заголовок 1"/>
          <p:cNvSpPr txBox="1">
            <a:spLocks/>
          </p:cNvSpPr>
          <p:nvPr/>
        </p:nvSpPr>
        <p:spPr bwMode="auto">
          <a:xfrm>
            <a:off x="683568" y="260648"/>
            <a:ext cx="7497763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 sz="4300" dirty="0">
                <a:solidFill>
                  <a:srgbClr val="572314"/>
                </a:solidFill>
                <a:latin typeface="Corbel" pitchFamily="34" charset="0"/>
              </a:rPr>
              <a:t>Грошові знаки</a:t>
            </a:r>
            <a:endParaRPr lang="ru-RU" sz="4300" dirty="0">
              <a:solidFill>
                <a:srgbClr val="572314"/>
              </a:solidFill>
              <a:latin typeface="Corbel" pitchFamily="34" charset="0"/>
            </a:endParaRPr>
          </a:p>
        </p:txBody>
      </p:sp>
      <p:pic>
        <p:nvPicPr>
          <p:cNvPr id="27650" name="Picture 2" descr="D:\грро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173903"/>
            <a:ext cx="3330559" cy="24979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79012" y="260648"/>
            <a:ext cx="1954213" cy="6985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vi-VN" dirty="0" smtClean="0">
                <a:solidFill>
                  <a:schemeClr val="tx2">
                    <a:satMod val="130000"/>
                  </a:schemeClr>
                </a:solidFill>
              </a:rPr>
              <a:t>Гроші</a:t>
            </a:r>
            <a:endParaRPr lang="ru-RU" dirty="0">
              <a:solidFill>
                <a:schemeClr val="tx2">
                  <a:satMod val="13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24744"/>
            <a:ext cx="7992888" cy="3744416"/>
          </a:xfrm>
        </p:spPr>
        <p:txBody>
          <a:bodyPr>
            <a:normAutofit fontScale="92500" lnSpcReduction="10000"/>
          </a:bodyPr>
          <a:lstStyle/>
          <a:p>
            <a:pPr marL="82296" indent="0" eaLnBrk="1" fontAlgn="auto" hangingPunct="1">
              <a:spcAft>
                <a:spcPts val="0"/>
              </a:spcAft>
              <a:buNone/>
              <a:defRPr/>
            </a:pPr>
            <a:r>
              <a:rPr lang="vi-VN" dirty="0" smtClean="0">
                <a:latin typeface="Cambria" pitchFamily="18" charset="0"/>
              </a:rPr>
              <a:t>Гроші</a:t>
            </a:r>
            <a:r>
              <a:rPr lang="vi-VN" dirty="0">
                <a:latin typeface="Cambria" pitchFamily="18" charset="0"/>
              </a:rPr>
              <a:t> — </a:t>
            </a:r>
            <a:r>
              <a:rPr lang="ru-RU" dirty="0" err="1">
                <a:latin typeface="Cambria" pitchFamily="18" charset="0"/>
              </a:rPr>
              <a:t>особливий</a:t>
            </a:r>
            <a:r>
              <a:rPr lang="ru-RU" dirty="0">
                <a:latin typeface="Cambria" pitchFamily="18" charset="0"/>
              </a:rPr>
              <a:t> товар, </a:t>
            </a:r>
            <a:r>
              <a:rPr lang="ru-RU" dirty="0" err="1">
                <a:latin typeface="Cambria" pitchFamily="18" charset="0"/>
              </a:rPr>
              <a:t>що</a:t>
            </a:r>
            <a:r>
              <a:rPr lang="ru-RU" dirty="0">
                <a:latin typeface="Cambria" pitchFamily="18" charset="0"/>
              </a:rPr>
              <a:t> є </a:t>
            </a:r>
            <a:r>
              <a:rPr lang="ru-RU" dirty="0" err="1">
                <a:latin typeface="Cambria" pitchFamily="18" charset="0"/>
              </a:rPr>
              <a:t>загальною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еквівалентною</a:t>
            </a:r>
            <a:r>
              <a:rPr lang="ru-RU" dirty="0">
                <a:latin typeface="Cambria" pitchFamily="18" charset="0"/>
              </a:rPr>
              <a:t> формою </a:t>
            </a:r>
            <a:r>
              <a:rPr lang="ru-RU" dirty="0" err="1">
                <a:latin typeface="Cambria" pitchFamily="18" charset="0"/>
              </a:rPr>
              <a:t>вартості</a:t>
            </a:r>
            <a:r>
              <a:rPr lang="ru-RU" dirty="0">
                <a:latin typeface="Cambria" pitchFamily="18" charset="0"/>
              </a:rPr>
              <a:t> </a:t>
            </a:r>
            <a:r>
              <a:rPr lang="ru-RU" dirty="0" err="1">
                <a:latin typeface="Cambria" pitchFamily="18" charset="0"/>
              </a:rPr>
              <a:t>інших</a:t>
            </a:r>
            <a:r>
              <a:rPr lang="ru-RU" dirty="0">
                <a:latin typeface="Cambria" pitchFamily="18" charset="0"/>
              </a:rPr>
              <a:t> </a:t>
            </a:r>
            <a:r>
              <a:rPr lang="ru-RU" dirty="0" err="1">
                <a:latin typeface="Cambria" pitchFamily="18" charset="0"/>
              </a:rPr>
              <a:t>товарів</a:t>
            </a:r>
            <a:r>
              <a:rPr lang="ru-RU" dirty="0">
                <a:latin typeface="Cambria" pitchFamily="18" charset="0"/>
              </a:rPr>
              <a:t>. </a:t>
            </a:r>
            <a:r>
              <a:rPr lang="ru-RU" dirty="0" err="1">
                <a:latin typeface="Cambria" pitchFamily="18" charset="0"/>
              </a:rPr>
              <a:t>Гроші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виконують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функції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мірила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вартості</a:t>
            </a:r>
            <a:r>
              <a:rPr lang="ru-RU" dirty="0">
                <a:latin typeface="Cambria" pitchFamily="18" charset="0"/>
              </a:rPr>
              <a:t> та </a:t>
            </a:r>
            <a:r>
              <a:rPr lang="ru-RU" dirty="0" err="1">
                <a:latin typeface="Cambria" pitchFamily="18" charset="0"/>
              </a:rPr>
              <a:t>засобу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обігу</a:t>
            </a:r>
            <a:r>
              <a:rPr lang="ru-RU" dirty="0">
                <a:latin typeface="Cambria" pitchFamily="18" charset="0"/>
              </a:rPr>
              <a:t>. </a:t>
            </a:r>
            <a:r>
              <a:rPr lang="ru-RU" dirty="0" err="1">
                <a:latin typeface="Cambria" pitchFamily="18" charset="0"/>
              </a:rPr>
              <a:t>Крім</a:t>
            </a:r>
            <a:r>
              <a:rPr lang="ru-RU" dirty="0">
                <a:latin typeface="Cambria" pitchFamily="18" charset="0"/>
              </a:rPr>
              <a:t> того, вони є </a:t>
            </a:r>
            <a:r>
              <a:rPr lang="ru-RU" dirty="0" err="1">
                <a:latin typeface="Cambria" pitchFamily="18" charset="0"/>
              </a:rPr>
              <a:t>засобами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нагромадження</a:t>
            </a:r>
            <a:r>
              <a:rPr lang="ru-RU" dirty="0">
                <a:latin typeface="Cambria" pitchFamily="18" charset="0"/>
              </a:rPr>
              <a:t> та платежу. З </a:t>
            </a:r>
            <a:r>
              <a:rPr lang="ru-RU" dirty="0" err="1">
                <a:latin typeface="Cambria" pitchFamily="18" charset="0"/>
              </a:rPr>
              <a:t>утворенням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світового</a:t>
            </a:r>
            <a:r>
              <a:rPr lang="ru-RU" dirty="0">
                <a:latin typeface="Cambria" pitchFamily="18" charset="0"/>
              </a:rPr>
              <a:t> ринку </a:t>
            </a:r>
            <a:r>
              <a:rPr lang="ru-RU" dirty="0" err="1">
                <a:latin typeface="Cambria" pitchFamily="18" charset="0"/>
              </a:rPr>
              <a:t>деякі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національні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гроші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виконують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функції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світових</a:t>
            </a:r>
            <a:r>
              <a:rPr lang="ru-RU" dirty="0">
                <a:latin typeface="Cambria" pitchFamily="18" charset="0"/>
              </a:rPr>
              <a:t>.</a:t>
            </a:r>
          </a:p>
        </p:txBody>
      </p:sp>
      <p:pic>
        <p:nvPicPr>
          <p:cNvPr id="9220" name="Picture 4" descr="C:\Users\lee\Desktop\220px-1_hryvnia_2006_fro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4236903"/>
            <a:ext cx="4089413" cy="21750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269" name="TextBox 3"/>
          <p:cNvSpPr txBox="1">
            <a:spLocks noChangeArrowheads="1"/>
          </p:cNvSpPr>
          <p:nvPr/>
        </p:nvSpPr>
        <p:spPr bwMode="auto">
          <a:xfrm>
            <a:off x="3851275" y="6411913"/>
            <a:ext cx="188384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b="1" i="1" dirty="0">
                <a:latin typeface="Cambria" pitchFamily="18" charset="0"/>
              </a:rPr>
              <a:t>Сучасна гривня</a:t>
            </a:r>
            <a:endParaRPr lang="ru-RU" b="1" i="1" dirty="0">
              <a:latin typeface="Cambria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403350" y="115888"/>
            <a:ext cx="7497763" cy="78422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err="1">
                <a:solidFill>
                  <a:schemeClr val="tx2">
                    <a:satMod val="130000"/>
                  </a:schemeClr>
                </a:solidFill>
                <a:effectLst/>
              </a:rPr>
              <a:t>Історія</a:t>
            </a:r>
            <a:r>
              <a:rPr lang="ru-RU" dirty="0">
                <a:solidFill>
                  <a:schemeClr val="tx2">
                    <a:satMod val="130000"/>
                  </a:schemeClr>
                </a:solidFill>
                <a:effectLst/>
              </a:rPr>
              <a:t> </a:t>
            </a:r>
            <a:r>
              <a:rPr lang="ru-RU" dirty="0" err="1" smtClean="0">
                <a:solidFill>
                  <a:schemeClr val="tx2">
                    <a:satMod val="130000"/>
                  </a:schemeClr>
                </a:solidFill>
                <a:effectLst/>
              </a:rPr>
              <a:t>виникнення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76339"/>
            <a:ext cx="7848872" cy="5195887"/>
          </a:xfrm>
        </p:spPr>
        <p:txBody>
          <a:bodyPr>
            <a:normAutofit/>
          </a:bodyPr>
          <a:lstStyle/>
          <a:p>
            <a:pPr marL="82296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000" dirty="0" smtClean="0">
                <a:latin typeface="Cambria" pitchFamily="18" charset="0"/>
              </a:rPr>
              <a:t>	В </a:t>
            </a:r>
            <a:r>
              <a:rPr lang="ru-RU" sz="2000" dirty="0" err="1">
                <a:latin typeface="Cambria" pitchFamily="18" charset="0"/>
              </a:rPr>
              <a:t>економічній</a:t>
            </a:r>
            <a:r>
              <a:rPr lang="ru-RU" sz="2000" dirty="0">
                <a:latin typeface="Cambria" pitchFamily="18" charset="0"/>
              </a:rPr>
              <a:t> </a:t>
            </a:r>
            <a:r>
              <a:rPr lang="ru-RU" sz="2000" dirty="0" err="1">
                <a:latin typeface="Cambria" pitchFamily="18" charset="0"/>
              </a:rPr>
              <a:t>теорії</a:t>
            </a:r>
            <a:r>
              <a:rPr lang="ru-RU" sz="2000" dirty="0">
                <a:latin typeface="Cambria" pitchFamily="18" charset="0"/>
              </a:rPr>
              <a:t> </a:t>
            </a:r>
            <a:r>
              <a:rPr lang="ru-RU" sz="2000" dirty="0" err="1">
                <a:latin typeface="Cambria" pitchFamily="18" charset="0"/>
              </a:rPr>
              <a:t>виділяють</a:t>
            </a:r>
            <a:r>
              <a:rPr lang="ru-RU" sz="2000" dirty="0">
                <a:latin typeface="Cambria" pitchFamily="18" charset="0"/>
              </a:rPr>
              <a:t> </a:t>
            </a:r>
            <a:r>
              <a:rPr lang="ru-RU" sz="2000" dirty="0" err="1">
                <a:latin typeface="Cambria" pitchFamily="18" charset="0"/>
              </a:rPr>
              <a:t>дві</a:t>
            </a:r>
            <a:r>
              <a:rPr lang="ru-RU" sz="2000" dirty="0">
                <a:latin typeface="Cambria" pitchFamily="18" charset="0"/>
              </a:rPr>
              <a:t> </a:t>
            </a:r>
            <a:r>
              <a:rPr lang="ru-RU" sz="2000" dirty="0" err="1">
                <a:latin typeface="Cambria" pitchFamily="18" charset="0"/>
              </a:rPr>
              <a:t>основні</a:t>
            </a:r>
            <a:r>
              <a:rPr lang="ru-RU" sz="2000" dirty="0">
                <a:latin typeface="Cambria" pitchFamily="18" charset="0"/>
              </a:rPr>
              <a:t> </a:t>
            </a:r>
            <a:r>
              <a:rPr lang="ru-RU" sz="2000" dirty="0" err="1">
                <a:latin typeface="Cambria" pitchFamily="18" charset="0"/>
              </a:rPr>
              <a:t>концепції</a:t>
            </a:r>
            <a:r>
              <a:rPr lang="ru-RU" sz="2000" dirty="0">
                <a:latin typeface="Cambria" pitchFamily="18" charset="0"/>
              </a:rPr>
              <a:t> </a:t>
            </a:r>
            <a:r>
              <a:rPr lang="ru-RU" sz="2000" dirty="0" err="1">
                <a:latin typeface="Cambria" pitchFamily="18" charset="0"/>
              </a:rPr>
              <a:t>походження</a:t>
            </a:r>
            <a:r>
              <a:rPr lang="ru-RU" sz="2000" dirty="0">
                <a:latin typeface="Cambria" pitchFamily="18" charset="0"/>
              </a:rPr>
              <a:t> </a:t>
            </a:r>
            <a:r>
              <a:rPr lang="ru-RU" sz="2000" dirty="0" smtClean="0">
                <a:latin typeface="Cambria" pitchFamily="18" charset="0"/>
              </a:rPr>
              <a:t>грошей: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000" dirty="0" err="1" smtClean="0">
                <a:latin typeface="Cambria" pitchFamily="18" charset="0"/>
              </a:rPr>
              <a:t>Раціоналістична</a:t>
            </a:r>
            <a:r>
              <a:rPr lang="ru-RU" sz="2000" dirty="0">
                <a:latin typeface="Cambria" pitchFamily="18" charset="0"/>
              </a:rPr>
              <a:t> — </a:t>
            </a:r>
            <a:r>
              <a:rPr lang="ru-RU" sz="2000" dirty="0" err="1">
                <a:latin typeface="Cambria" pitchFamily="18" charset="0"/>
              </a:rPr>
              <a:t>гроші</a:t>
            </a:r>
            <a:r>
              <a:rPr lang="ru-RU" sz="2000" dirty="0">
                <a:latin typeface="Cambria" pitchFamily="18" charset="0"/>
              </a:rPr>
              <a:t> </a:t>
            </a:r>
            <a:r>
              <a:rPr lang="ru-RU" sz="2000" dirty="0" err="1">
                <a:latin typeface="Cambria" pitchFamily="18" charset="0"/>
              </a:rPr>
              <a:t>виникли</a:t>
            </a:r>
            <a:r>
              <a:rPr lang="ru-RU" sz="2000" dirty="0">
                <a:latin typeface="Cambria" pitchFamily="18" charset="0"/>
              </a:rPr>
              <a:t> як </a:t>
            </a:r>
            <a:r>
              <a:rPr lang="ru-RU" sz="2000" dirty="0" err="1">
                <a:latin typeface="Cambria" pitchFamily="18" charset="0"/>
              </a:rPr>
              <a:t>наслідок</a:t>
            </a:r>
            <a:r>
              <a:rPr lang="ru-RU" sz="2000" dirty="0">
                <a:latin typeface="Cambria" pitchFamily="18" charset="0"/>
              </a:rPr>
              <a:t> </a:t>
            </a:r>
            <a:r>
              <a:rPr lang="ru-RU" sz="2000" dirty="0" err="1">
                <a:latin typeface="Cambria" pitchFamily="18" charset="0"/>
              </a:rPr>
              <a:t>певної</a:t>
            </a:r>
            <a:r>
              <a:rPr lang="ru-RU" sz="2000" dirty="0">
                <a:latin typeface="Cambria" pitchFamily="18" charset="0"/>
              </a:rPr>
              <a:t> </a:t>
            </a:r>
            <a:r>
              <a:rPr lang="ru-RU" sz="2000" dirty="0" err="1">
                <a:latin typeface="Cambria" pitchFamily="18" charset="0"/>
              </a:rPr>
              <a:t>раціональної</a:t>
            </a:r>
            <a:r>
              <a:rPr lang="ru-RU" sz="2000" dirty="0">
                <a:latin typeface="Cambria" pitchFamily="18" charset="0"/>
              </a:rPr>
              <a:t> угоди </a:t>
            </a:r>
            <a:r>
              <a:rPr lang="ru-RU" sz="2000" dirty="0" err="1">
                <a:latin typeface="Cambria" pitchFamily="18" charset="0"/>
              </a:rPr>
              <a:t>між</a:t>
            </a:r>
            <a:r>
              <a:rPr lang="ru-RU" sz="2000" dirty="0">
                <a:latin typeface="Cambria" pitchFamily="18" charset="0"/>
              </a:rPr>
              <a:t> людьми через </a:t>
            </a:r>
            <a:r>
              <a:rPr lang="ru-RU" sz="2000" dirty="0" err="1">
                <a:latin typeface="Cambria" pitchFamily="18" charset="0"/>
              </a:rPr>
              <a:t>необхідність</a:t>
            </a:r>
            <a:r>
              <a:rPr lang="ru-RU" sz="2000" dirty="0">
                <a:latin typeface="Cambria" pitchFamily="18" charset="0"/>
              </a:rPr>
              <a:t> </a:t>
            </a:r>
            <a:r>
              <a:rPr lang="ru-RU" sz="2000" dirty="0" err="1">
                <a:latin typeface="Cambria" pitchFamily="18" charset="0"/>
              </a:rPr>
              <a:t>виділення</a:t>
            </a:r>
            <a:r>
              <a:rPr lang="ru-RU" sz="2000" dirty="0">
                <a:latin typeface="Cambria" pitchFamily="18" charset="0"/>
              </a:rPr>
              <a:t> </a:t>
            </a:r>
            <a:r>
              <a:rPr lang="ru-RU" sz="2000" dirty="0" err="1">
                <a:latin typeface="Cambria" pitchFamily="18" charset="0"/>
              </a:rPr>
              <a:t>спеціального</a:t>
            </a:r>
            <a:r>
              <a:rPr lang="ru-RU" sz="2000" dirty="0">
                <a:latin typeface="Cambria" pitchFamily="18" charset="0"/>
              </a:rPr>
              <a:t> </a:t>
            </a:r>
            <a:r>
              <a:rPr lang="ru-RU" sz="2000" dirty="0" err="1">
                <a:latin typeface="Cambria" pitchFamily="18" charset="0"/>
              </a:rPr>
              <a:t>інструменту</a:t>
            </a:r>
            <a:r>
              <a:rPr lang="ru-RU" sz="2000" dirty="0">
                <a:latin typeface="Cambria" pitchFamily="18" charset="0"/>
              </a:rPr>
              <a:t> для </a:t>
            </a:r>
            <a:r>
              <a:rPr lang="ru-RU" sz="2000" dirty="0" err="1">
                <a:latin typeface="Cambria" pitchFamily="18" charset="0"/>
              </a:rPr>
              <a:t>обслуговування</a:t>
            </a:r>
            <a:r>
              <a:rPr lang="ru-RU" sz="2000" dirty="0">
                <a:latin typeface="Cambria" pitchFamily="18" charset="0"/>
              </a:rPr>
              <a:t> </a:t>
            </a:r>
            <a:r>
              <a:rPr lang="ru-RU" sz="2000" dirty="0" err="1">
                <a:latin typeface="Cambria" pitchFamily="18" charset="0"/>
              </a:rPr>
              <a:t>сфери</a:t>
            </a:r>
            <a:r>
              <a:rPr lang="ru-RU" sz="2000" dirty="0">
                <a:latin typeface="Cambria" pitchFamily="18" charset="0"/>
              </a:rPr>
              <a:t> товарного </a:t>
            </a:r>
            <a:r>
              <a:rPr lang="ru-RU" sz="2000" dirty="0" err="1">
                <a:latin typeface="Cambria" pitchFamily="18" charset="0"/>
              </a:rPr>
              <a:t>обігу</a:t>
            </a:r>
            <a:r>
              <a:rPr lang="ru-RU" sz="2000" dirty="0">
                <a:latin typeface="Cambria" pitchFamily="18" charset="0"/>
              </a:rPr>
              <a:t>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000" dirty="0" err="1">
                <a:latin typeface="Cambria" pitchFamily="18" charset="0"/>
              </a:rPr>
              <a:t>Еволюційна</a:t>
            </a:r>
            <a:r>
              <a:rPr lang="ru-RU" sz="2000" dirty="0">
                <a:latin typeface="Cambria" pitchFamily="18" charset="0"/>
              </a:rPr>
              <a:t> — </a:t>
            </a:r>
            <a:r>
              <a:rPr lang="ru-RU" sz="2000" dirty="0" err="1">
                <a:latin typeface="Cambria" pitchFamily="18" charset="0"/>
              </a:rPr>
              <a:t>гроші</a:t>
            </a:r>
            <a:r>
              <a:rPr lang="ru-RU" sz="2000" dirty="0">
                <a:latin typeface="Cambria" pitchFamily="18" charset="0"/>
              </a:rPr>
              <a:t> </a:t>
            </a:r>
            <a:r>
              <a:rPr lang="ru-RU" sz="2000" dirty="0" err="1">
                <a:latin typeface="Cambria" pitchFamily="18" charset="0"/>
              </a:rPr>
              <a:t>виділяють</a:t>
            </a:r>
            <a:r>
              <a:rPr lang="ru-RU" sz="2000" dirty="0">
                <a:latin typeface="Cambria" pitchFamily="18" charset="0"/>
              </a:rPr>
              <a:t> </a:t>
            </a:r>
            <a:r>
              <a:rPr lang="ru-RU" sz="2000" dirty="0" err="1">
                <a:latin typeface="Cambria" pitchFamily="18" charset="0"/>
              </a:rPr>
              <a:t>із</a:t>
            </a:r>
            <a:r>
              <a:rPr lang="ru-RU" sz="2000" dirty="0">
                <a:latin typeface="Cambria" pitchFamily="18" charset="0"/>
              </a:rPr>
              <a:t> </a:t>
            </a:r>
            <a:r>
              <a:rPr lang="ru-RU" sz="2000" dirty="0" err="1">
                <a:latin typeface="Cambria" pitchFamily="18" charset="0"/>
              </a:rPr>
              <a:t>загальної</a:t>
            </a:r>
            <a:r>
              <a:rPr lang="ru-RU" sz="2000" dirty="0">
                <a:latin typeface="Cambria" pitchFamily="18" charset="0"/>
              </a:rPr>
              <a:t> </a:t>
            </a:r>
            <a:r>
              <a:rPr lang="ru-RU" sz="2000" dirty="0" err="1">
                <a:latin typeface="Cambria" pitchFamily="18" charset="0"/>
              </a:rPr>
              <a:t>товарної</a:t>
            </a:r>
            <a:r>
              <a:rPr lang="ru-RU" sz="2000" dirty="0">
                <a:latin typeface="Cambria" pitchFamily="18" charset="0"/>
              </a:rPr>
              <a:t> </a:t>
            </a:r>
            <a:r>
              <a:rPr lang="ru-RU" sz="2000" dirty="0" err="1">
                <a:latin typeface="Cambria" pitchFamily="18" charset="0"/>
              </a:rPr>
              <a:t>маси</a:t>
            </a:r>
            <a:r>
              <a:rPr lang="ru-RU" sz="2000" dirty="0">
                <a:latin typeface="Cambria" pitchFamily="18" charset="0"/>
              </a:rPr>
              <a:t>, </a:t>
            </a:r>
            <a:r>
              <a:rPr lang="ru-RU" sz="2000" dirty="0" err="1">
                <a:latin typeface="Cambria" pitchFamily="18" charset="0"/>
              </a:rPr>
              <a:t>оскільки</a:t>
            </a:r>
            <a:r>
              <a:rPr lang="ru-RU" sz="2000" dirty="0">
                <a:latin typeface="Cambria" pitchFamily="18" charset="0"/>
              </a:rPr>
              <a:t> вони </a:t>
            </a:r>
            <a:r>
              <a:rPr lang="ru-RU" sz="2000" dirty="0" err="1">
                <a:latin typeface="Cambria" pitchFamily="18" charset="0"/>
              </a:rPr>
              <a:t>найпридатніші</a:t>
            </a:r>
            <a:r>
              <a:rPr lang="ru-RU" sz="2000" dirty="0">
                <a:latin typeface="Cambria" pitchFamily="18" charset="0"/>
              </a:rPr>
              <a:t> для </a:t>
            </a:r>
            <a:r>
              <a:rPr lang="ru-RU" sz="2000" dirty="0" err="1">
                <a:latin typeface="Cambria" pitchFamily="18" charset="0"/>
              </a:rPr>
              <a:t>виконання</a:t>
            </a:r>
            <a:r>
              <a:rPr lang="ru-RU" sz="2000" dirty="0">
                <a:latin typeface="Cambria" pitchFamily="18" charset="0"/>
              </a:rPr>
              <a:t> </a:t>
            </a:r>
            <a:r>
              <a:rPr lang="ru-RU" sz="2000" dirty="0" err="1">
                <a:latin typeface="Cambria" pitchFamily="18" charset="0"/>
              </a:rPr>
              <a:t>функціональної</a:t>
            </a:r>
            <a:r>
              <a:rPr lang="ru-RU" sz="2000" dirty="0">
                <a:latin typeface="Cambria" pitchFamily="18" charset="0"/>
              </a:rPr>
              <a:t> </a:t>
            </a:r>
            <a:r>
              <a:rPr lang="ru-RU" sz="2000" dirty="0" err="1">
                <a:latin typeface="Cambria" pitchFamily="18" charset="0"/>
              </a:rPr>
              <a:t>ролі</a:t>
            </a:r>
            <a:r>
              <a:rPr lang="ru-RU" sz="2000" dirty="0">
                <a:latin typeface="Cambria" pitchFamily="18" charset="0"/>
              </a:rPr>
              <a:t> грошового товару. Той </a:t>
            </a:r>
            <a:r>
              <a:rPr lang="ru-RU" sz="2000" dirty="0" err="1">
                <a:latin typeface="Cambria" pitchFamily="18" charset="0"/>
              </a:rPr>
              <a:t>чи</a:t>
            </a:r>
            <a:r>
              <a:rPr lang="ru-RU" sz="2000" dirty="0">
                <a:latin typeface="Cambria" pitchFamily="18" charset="0"/>
              </a:rPr>
              <a:t> </a:t>
            </a:r>
            <a:r>
              <a:rPr lang="ru-RU" sz="2000" dirty="0" err="1">
                <a:latin typeface="Cambria" pitchFamily="18" charset="0"/>
              </a:rPr>
              <a:t>інший</a:t>
            </a:r>
            <a:r>
              <a:rPr lang="ru-RU" sz="2000" dirty="0">
                <a:latin typeface="Cambria" pitchFamily="18" charset="0"/>
              </a:rPr>
              <a:t> товар </a:t>
            </a:r>
            <a:r>
              <a:rPr lang="ru-RU" sz="2000" dirty="0" err="1">
                <a:latin typeface="Cambria" pitchFamily="18" charset="0"/>
              </a:rPr>
              <a:t>стає</a:t>
            </a:r>
            <a:r>
              <a:rPr lang="ru-RU" sz="2000" dirty="0">
                <a:latin typeface="Cambria" pitchFamily="18" charset="0"/>
              </a:rPr>
              <a:t> </a:t>
            </a:r>
            <a:r>
              <a:rPr lang="ru-RU" sz="2000" dirty="0" err="1">
                <a:latin typeface="Cambria" pitchFamily="18" charset="0"/>
              </a:rPr>
              <a:t>грішми</a:t>
            </a:r>
            <a:r>
              <a:rPr lang="ru-RU" sz="2000" dirty="0">
                <a:latin typeface="Cambria" pitchFamily="18" charset="0"/>
              </a:rPr>
              <a:t> </a:t>
            </a:r>
            <a:r>
              <a:rPr lang="ru-RU" sz="2000" dirty="0" err="1">
                <a:latin typeface="Cambria" pitchFamily="18" charset="0"/>
              </a:rPr>
              <a:t>лише</a:t>
            </a:r>
            <a:r>
              <a:rPr lang="ru-RU" sz="2000" dirty="0">
                <a:latin typeface="Cambria" pitchFamily="18" charset="0"/>
              </a:rPr>
              <a:t> в межах </a:t>
            </a:r>
            <a:r>
              <a:rPr lang="ru-RU" sz="2000" dirty="0" err="1">
                <a:latin typeface="Cambria" pitchFamily="18" charset="0"/>
              </a:rPr>
              <a:t>певної</a:t>
            </a:r>
            <a:r>
              <a:rPr lang="ru-RU" sz="2000" dirty="0">
                <a:latin typeface="Cambria" pitchFamily="18" charset="0"/>
              </a:rPr>
              <a:t> </a:t>
            </a:r>
            <a:r>
              <a:rPr lang="ru-RU" sz="2000" dirty="0" err="1">
                <a:latin typeface="Cambria" pitchFamily="18" charset="0"/>
              </a:rPr>
              <a:t>особливої</a:t>
            </a:r>
            <a:r>
              <a:rPr lang="ru-RU" sz="2000" dirty="0">
                <a:latin typeface="Cambria" pitchFamily="18" charset="0"/>
              </a:rPr>
              <a:t> </a:t>
            </a:r>
            <a:r>
              <a:rPr lang="ru-RU" sz="2000" dirty="0" err="1">
                <a:latin typeface="Cambria" pitchFamily="18" charset="0"/>
              </a:rPr>
              <a:t>суспільної</a:t>
            </a:r>
            <a:r>
              <a:rPr lang="ru-RU" sz="2000" dirty="0">
                <a:latin typeface="Cambria" pitchFamily="18" charset="0"/>
              </a:rPr>
              <a:t> </a:t>
            </a:r>
            <a:r>
              <a:rPr lang="ru-RU" sz="2000" dirty="0" err="1">
                <a:latin typeface="Cambria" pitchFamily="18" charset="0"/>
              </a:rPr>
              <a:t>форми</a:t>
            </a:r>
            <a:r>
              <a:rPr lang="ru-RU" sz="2000" dirty="0">
                <a:latin typeface="Cambria" pitchFamily="18" charset="0"/>
              </a:rPr>
              <a:t>, товарного </a:t>
            </a:r>
            <a:r>
              <a:rPr lang="ru-RU" sz="2000" dirty="0" err="1">
                <a:latin typeface="Cambria" pitchFamily="18" charset="0"/>
              </a:rPr>
              <a:t>виробництва</a:t>
            </a:r>
            <a:r>
              <a:rPr lang="ru-RU" sz="2000" dirty="0">
                <a:latin typeface="Cambria" pitchFamily="18" charset="0"/>
              </a:rPr>
              <a:t> й </a:t>
            </a:r>
            <a:r>
              <a:rPr lang="ru-RU" sz="2000" dirty="0" err="1">
                <a:latin typeface="Cambria" pitchFamily="18" charset="0"/>
              </a:rPr>
              <a:t>обігу</a:t>
            </a:r>
            <a:r>
              <a:rPr lang="ru-RU" sz="2000" dirty="0" smtClean="0">
                <a:latin typeface="Cambria" pitchFamily="18" charset="0"/>
              </a:rPr>
              <a:t>.</a:t>
            </a:r>
            <a:endParaRPr lang="ru-RU" sz="2000" dirty="0">
              <a:latin typeface="Cambria" pitchFamily="18" charset="0"/>
            </a:endParaRPr>
          </a:p>
        </p:txBody>
      </p:sp>
      <p:pic>
        <p:nvPicPr>
          <p:cNvPr id="10243" name="Picture 2" descr="C:\Users\lee\Desktop\250px-BMC_0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00" y="4797425"/>
            <a:ext cx="2816225" cy="11382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293" name="TextBox 3"/>
          <p:cNvSpPr txBox="1">
            <a:spLocks noChangeArrowheads="1"/>
          </p:cNvSpPr>
          <p:nvPr/>
        </p:nvSpPr>
        <p:spPr bwMode="auto">
          <a:xfrm>
            <a:off x="3517900" y="6176963"/>
            <a:ext cx="30989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 dirty="0">
                <a:latin typeface="Cambria" pitchFamily="18" charset="0"/>
              </a:rPr>
              <a:t>Монета 6 ст. до н. е., </a:t>
            </a:r>
            <a:r>
              <a:rPr lang="ru-RU" b="1" i="1" dirty="0" err="1">
                <a:latin typeface="Cambria" pitchFamily="18" charset="0"/>
              </a:rPr>
              <a:t>Лідія</a:t>
            </a:r>
            <a:endParaRPr lang="ru-RU" b="1" i="1" dirty="0">
              <a:latin typeface="Cambria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7497763" cy="78422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err="1">
                <a:solidFill>
                  <a:schemeClr val="tx2">
                    <a:satMod val="130000"/>
                  </a:schemeClr>
                </a:solidFill>
                <a:effectLst/>
              </a:rPr>
              <a:t>Історія</a:t>
            </a:r>
            <a:r>
              <a:rPr lang="ru-RU" dirty="0">
                <a:solidFill>
                  <a:schemeClr val="tx2">
                    <a:satMod val="130000"/>
                  </a:schemeClr>
                </a:solidFill>
                <a:effectLst/>
              </a:rPr>
              <a:t> </a:t>
            </a:r>
            <a:r>
              <a:rPr lang="ru-RU" dirty="0" err="1" smtClean="0">
                <a:solidFill>
                  <a:schemeClr val="tx2">
                    <a:satMod val="130000"/>
                  </a:schemeClr>
                </a:solidFill>
                <a:effectLst/>
              </a:rPr>
              <a:t>виникнення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3315" name="Объект 2"/>
          <p:cNvSpPr>
            <a:spLocks noGrp="1"/>
          </p:cNvSpPr>
          <p:nvPr>
            <p:ph idx="1"/>
          </p:nvPr>
        </p:nvSpPr>
        <p:spPr>
          <a:xfrm>
            <a:off x="395536" y="1124744"/>
            <a:ext cx="8352928" cy="4800600"/>
          </a:xfrm>
        </p:spPr>
        <p:txBody>
          <a:bodyPr/>
          <a:lstStyle/>
          <a:p>
            <a:pPr eaLnBrk="1" hangingPunct="1"/>
            <a:r>
              <a:rPr lang="ru-RU" sz="2400" dirty="0" err="1" smtClean="0">
                <a:latin typeface="Cambria" pitchFamily="18" charset="0"/>
              </a:rPr>
              <a:t>Передбачається</a:t>
            </a:r>
            <a:r>
              <a:rPr lang="ru-RU" sz="2400" dirty="0" smtClean="0">
                <a:latin typeface="Cambria" pitchFamily="18" charset="0"/>
              </a:rPr>
              <a:t>, </a:t>
            </a:r>
            <a:r>
              <a:rPr lang="ru-RU" sz="2400" dirty="0" err="1" smtClean="0">
                <a:latin typeface="Cambria" pitchFamily="18" charset="0"/>
              </a:rPr>
              <a:t>що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ще</a:t>
            </a:r>
            <a:r>
              <a:rPr lang="ru-RU" sz="2400" dirty="0" smtClean="0">
                <a:latin typeface="Cambria" pitchFamily="18" charset="0"/>
              </a:rPr>
              <a:t> 100 000 </a:t>
            </a:r>
            <a:r>
              <a:rPr lang="ru-RU" sz="2400" dirty="0" err="1" smtClean="0">
                <a:latin typeface="Cambria" pitchFamily="18" charset="0"/>
              </a:rPr>
              <a:t>років</a:t>
            </a:r>
            <a:r>
              <a:rPr lang="ru-RU" sz="2400" dirty="0" smtClean="0">
                <a:latin typeface="Cambria" pitchFamily="18" charset="0"/>
              </a:rPr>
              <a:t> тому </a:t>
            </a:r>
            <a:r>
              <a:rPr lang="ru-RU" sz="2400" dirty="0" err="1" smtClean="0">
                <a:latin typeface="Cambria" pitchFamily="18" charset="0"/>
              </a:rPr>
              <a:t>виникли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бартерні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операції</a:t>
            </a:r>
            <a:r>
              <a:rPr lang="ru-RU" sz="2400" dirty="0" smtClean="0">
                <a:latin typeface="Cambria" pitchFamily="18" charset="0"/>
              </a:rPr>
              <a:t> — </a:t>
            </a:r>
            <a:r>
              <a:rPr lang="ru-RU" sz="2400" dirty="0" err="1" smtClean="0">
                <a:latin typeface="Cambria" pitchFamily="18" charset="0"/>
              </a:rPr>
              <a:t>прямий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безгрошовий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обмін</a:t>
            </a:r>
            <a:r>
              <a:rPr lang="ru-RU" sz="2400" dirty="0" smtClean="0">
                <a:latin typeface="Cambria" pitchFamily="18" charset="0"/>
              </a:rPr>
              <a:t> товарами. </a:t>
            </a:r>
            <a:r>
              <a:rPr lang="ru-RU" sz="2400" dirty="0" err="1" smtClean="0">
                <a:latin typeface="Cambria" pitchFamily="18" charset="0"/>
              </a:rPr>
              <a:t>Проте</a:t>
            </a:r>
            <a:r>
              <a:rPr lang="ru-RU" sz="2400" dirty="0" smtClean="0">
                <a:latin typeface="Cambria" pitchFamily="18" charset="0"/>
              </a:rPr>
              <a:t> в </a:t>
            </a:r>
            <a:r>
              <a:rPr lang="ru-RU" sz="2400" dirty="0" err="1" smtClean="0">
                <a:latin typeface="Cambria" pitchFamily="18" charset="0"/>
              </a:rPr>
              <a:t>безгрошових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суспільствах</a:t>
            </a:r>
            <a:r>
              <a:rPr lang="ru-RU" sz="2400" dirty="0" smtClean="0">
                <a:latin typeface="Cambria" pitchFamily="18" charset="0"/>
              </a:rPr>
              <a:t> в основному </a:t>
            </a:r>
            <a:r>
              <a:rPr lang="ru-RU" sz="2400" dirty="0" err="1" smtClean="0">
                <a:latin typeface="Cambria" pitchFamily="18" charset="0"/>
              </a:rPr>
              <a:t>діяли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подарунки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або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позики</a:t>
            </a:r>
            <a:r>
              <a:rPr lang="ru-RU" sz="2400" dirty="0" smtClean="0">
                <a:latin typeface="Cambria" pitchFamily="18" charset="0"/>
              </a:rPr>
              <a:t>. </a:t>
            </a:r>
            <a:r>
              <a:rPr lang="ru-RU" sz="2400" dirty="0" err="1" smtClean="0">
                <a:latin typeface="Cambria" pitchFamily="18" charset="0"/>
              </a:rPr>
              <a:t>Наступним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етапом</a:t>
            </a:r>
            <a:r>
              <a:rPr lang="ru-RU" sz="2400" dirty="0" smtClean="0">
                <a:latin typeface="Cambria" pitchFamily="18" charset="0"/>
              </a:rPr>
              <a:t> стало </a:t>
            </a:r>
            <a:r>
              <a:rPr lang="ru-RU" sz="2400" dirty="0" err="1" smtClean="0">
                <a:latin typeface="Cambria" pitchFamily="18" charset="0"/>
              </a:rPr>
              <a:t>виникнення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товарних</a:t>
            </a:r>
            <a:r>
              <a:rPr lang="ru-RU" sz="2400" dirty="0" smtClean="0">
                <a:latin typeface="Cambria" pitchFamily="18" charset="0"/>
              </a:rPr>
              <a:t> грошей, </a:t>
            </a:r>
            <a:r>
              <a:rPr lang="ru-RU" sz="2400" dirty="0" err="1" smtClean="0">
                <a:latin typeface="Cambria" pitchFamily="18" charset="0"/>
              </a:rPr>
              <a:t>тобто</a:t>
            </a:r>
            <a:r>
              <a:rPr lang="ru-RU" sz="2400" dirty="0" smtClean="0">
                <a:latin typeface="Cambria" pitchFamily="18" charset="0"/>
              </a:rPr>
              <a:t>, коли в </a:t>
            </a:r>
            <a:r>
              <a:rPr lang="ru-RU" sz="2400" dirty="0" err="1" smtClean="0">
                <a:latin typeface="Cambria" pitchFamily="18" charset="0"/>
              </a:rPr>
              <a:t>якості</a:t>
            </a:r>
            <a:r>
              <a:rPr lang="ru-RU" sz="2400" dirty="0" smtClean="0">
                <a:latin typeface="Cambria" pitchFamily="18" charset="0"/>
              </a:rPr>
              <a:t> грошей </a:t>
            </a:r>
            <a:r>
              <a:rPr lang="ru-RU" sz="2400" dirty="0" err="1" smtClean="0">
                <a:latin typeface="Cambria" pitchFamily="18" charset="0"/>
              </a:rPr>
              <a:t>використовувались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різні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матеріальні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носії</a:t>
            </a:r>
            <a:r>
              <a:rPr lang="ru-RU" sz="2400" dirty="0" smtClean="0">
                <a:latin typeface="Cambria" pitchFamily="18" charset="0"/>
              </a:rPr>
              <a:t>. Перша </a:t>
            </a:r>
            <a:r>
              <a:rPr lang="ru-RU" sz="2400" dirty="0" err="1" smtClean="0">
                <a:latin typeface="Cambria" pitchFamily="18" charset="0"/>
              </a:rPr>
              <a:t>згадка</a:t>
            </a:r>
            <a:r>
              <a:rPr lang="ru-RU" sz="2400" dirty="0" smtClean="0">
                <a:latin typeface="Cambria" pitchFamily="18" charset="0"/>
              </a:rPr>
              <a:t> про </a:t>
            </a:r>
            <a:r>
              <a:rPr lang="ru-RU" sz="2400" dirty="0" err="1" smtClean="0">
                <a:latin typeface="Cambria" pitchFamily="18" charset="0"/>
              </a:rPr>
              <a:t>термін</a:t>
            </a:r>
            <a:r>
              <a:rPr lang="ru-RU" sz="2400" dirty="0" smtClean="0">
                <a:latin typeface="Cambria" pitchFamily="18" charset="0"/>
              </a:rPr>
              <a:t> «</a:t>
            </a:r>
            <a:r>
              <a:rPr lang="ru-RU" sz="2400" dirty="0" err="1" smtClean="0">
                <a:latin typeface="Cambria" pitchFamily="18" charset="0"/>
              </a:rPr>
              <a:t>гроші</a:t>
            </a:r>
            <a:r>
              <a:rPr lang="ru-RU" sz="2400" dirty="0" smtClean="0">
                <a:latin typeface="Cambria" pitchFamily="18" charset="0"/>
              </a:rPr>
              <a:t>» </a:t>
            </a:r>
            <a:r>
              <a:rPr lang="ru-RU" sz="2400" dirty="0" err="1" smtClean="0">
                <a:latin typeface="Cambria" pitchFamily="18" charset="0"/>
              </a:rPr>
              <a:t>датується</a:t>
            </a:r>
            <a:r>
              <a:rPr lang="ru-RU" sz="2400" dirty="0" smtClean="0">
                <a:latin typeface="Cambria" pitchFamily="18" charset="0"/>
              </a:rPr>
              <a:t> 3000 роком до Р. Х., </a:t>
            </a:r>
            <a:r>
              <a:rPr lang="ru-RU" sz="2400" dirty="0" err="1" smtClean="0">
                <a:latin typeface="Cambria" pitchFamily="18" charset="0"/>
              </a:rPr>
              <a:t>це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був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клинописний</a:t>
            </a:r>
            <a:r>
              <a:rPr lang="ru-RU" sz="2400" dirty="0" smtClean="0">
                <a:latin typeface="Cambria" pitchFamily="18" charset="0"/>
              </a:rPr>
              <a:t> текст на </a:t>
            </a:r>
            <a:r>
              <a:rPr lang="ru-RU" sz="2400" dirty="0" err="1" smtClean="0">
                <a:latin typeface="Cambria" pitchFamily="18" charset="0"/>
              </a:rPr>
              <a:t>глиняній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табличці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із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Месопотамії</a:t>
            </a:r>
            <a:r>
              <a:rPr lang="ru-RU" sz="2400" dirty="0" smtClean="0">
                <a:latin typeface="Cambria" pitchFamily="18" charset="0"/>
              </a:rPr>
              <a:t>.</a:t>
            </a:r>
          </a:p>
        </p:txBody>
      </p:sp>
      <p:pic>
        <p:nvPicPr>
          <p:cNvPr id="11267" name="Picture 2" descr="C:\Users\lee\Desktop\260px-Висячие_сады_Семирамиды_-_Вавилон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89361" y="4365104"/>
            <a:ext cx="2736850" cy="20526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317" name="TextBox 3"/>
          <p:cNvSpPr txBox="1">
            <a:spLocks noChangeArrowheads="1"/>
          </p:cNvSpPr>
          <p:nvPr/>
        </p:nvSpPr>
        <p:spPr bwMode="auto">
          <a:xfrm>
            <a:off x="5243513" y="6417742"/>
            <a:ext cx="169995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 dirty="0" err="1">
                <a:latin typeface="Cambria" pitchFamily="18" charset="0"/>
              </a:rPr>
              <a:t>Месопотамія</a:t>
            </a:r>
            <a:endParaRPr lang="ru-RU" b="1" i="1" dirty="0">
              <a:latin typeface="Cambria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16632"/>
            <a:ext cx="7497763" cy="941387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err="1">
                <a:solidFill>
                  <a:schemeClr val="tx2">
                    <a:satMod val="130000"/>
                  </a:schemeClr>
                </a:solidFill>
                <a:effectLst/>
              </a:rPr>
              <a:t>Історія</a:t>
            </a:r>
            <a:r>
              <a:rPr lang="ru-RU" dirty="0">
                <a:solidFill>
                  <a:schemeClr val="tx2">
                    <a:satMod val="130000"/>
                  </a:schemeClr>
                </a:solidFill>
                <a:effectLst/>
              </a:rPr>
              <a:t> </a:t>
            </a:r>
            <a:r>
              <a:rPr lang="ru-RU" dirty="0" err="1" smtClean="0">
                <a:solidFill>
                  <a:schemeClr val="tx2">
                    <a:satMod val="130000"/>
                  </a:schemeClr>
                </a:solidFill>
                <a:effectLst/>
              </a:rPr>
              <a:t>виникнення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4339" name="Объект 2"/>
          <p:cNvSpPr>
            <a:spLocks noGrp="1"/>
          </p:cNvSpPr>
          <p:nvPr>
            <p:ph idx="1"/>
          </p:nvPr>
        </p:nvSpPr>
        <p:spPr>
          <a:xfrm>
            <a:off x="395536" y="1210851"/>
            <a:ext cx="8162552" cy="48006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ru-RU" sz="2400" dirty="0" smtClean="0">
                <a:latin typeface="Cambria" pitchFamily="18" charset="0"/>
              </a:rPr>
              <a:t>	З </a:t>
            </a:r>
            <a:r>
              <a:rPr lang="ru-RU" sz="2400" dirty="0" err="1" smtClean="0">
                <a:latin typeface="Cambria" pitchFamily="18" charset="0"/>
              </a:rPr>
              <a:t>найдавніших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часів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грішми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були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різні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товари</a:t>
            </a:r>
            <a:r>
              <a:rPr lang="ru-RU" sz="2400" dirty="0" smtClean="0">
                <a:latin typeface="Cambria" pitchFamily="18" charset="0"/>
              </a:rPr>
              <a:t>: </a:t>
            </a:r>
            <a:r>
              <a:rPr lang="ru-RU" sz="2400" dirty="0" err="1" smtClean="0">
                <a:latin typeface="Cambria" pitchFamily="18" charset="0"/>
              </a:rPr>
              <a:t>хутра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звірів</a:t>
            </a:r>
            <a:r>
              <a:rPr lang="ru-RU" sz="2400" dirty="0" smtClean="0">
                <a:latin typeface="Cambria" pitchFamily="18" charset="0"/>
              </a:rPr>
              <a:t>, </a:t>
            </a:r>
            <a:r>
              <a:rPr lang="ru-RU" sz="2400" dirty="0" err="1" smtClean="0">
                <a:latin typeface="Cambria" pitchFamily="18" charset="0"/>
              </a:rPr>
              <a:t>металеві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сокири</a:t>
            </a:r>
            <a:r>
              <a:rPr lang="ru-RU" sz="2400" dirty="0" smtClean="0">
                <a:latin typeface="Cambria" pitchFamily="18" charset="0"/>
              </a:rPr>
              <a:t>, </a:t>
            </a:r>
            <a:r>
              <a:rPr lang="ru-RU" sz="2400" dirty="0" err="1" smtClean="0">
                <a:latin typeface="Cambria" pitchFamily="18" charset="0"/>
              </a:rPr>
              <a:t>мушлі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каурі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тощо</a:t>
            </a:r>
            <a:r>
              <a:rPr lang="ru-RU" sz="2400" dirty="0" smtClean="0">
                <a:latin typeface="Cambria" pitchFamily="18" charset="0"/>
              </a:rPr>
              <a:t>. </a:t>
            </a:r>
            <a:r>
              <a:rPr lang="ru-RU" sz="2400" dirty="0" err="1" smtClean="0">
                <a:latin typeface="Cambria" pitchFamily="18" charset="0"/>
              </a:rPr>
              <a:t>Однак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завдяки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своїм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фізичним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властивостям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найбільш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вживаним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загальним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еквівалентом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вартості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дуже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швидко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стають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благородні</a:t>
            </a:r>
            <a:r>
              <a:rPr lang="ru-RU" sz="2400" dirty="0" smtClean="0">
                <a:latin typeface="Cambria" pitchFamily="18" charset="0"/>
              </a:rPr>
              <a:t> метали: золото та </a:t>
            </a:r>
            <a:r>
              <a:rPr lang="ru-RU" sz="2400" dirty="0" err="1" smtClean="0">
                <a:latin typeface="Cambria" pitchFamily="18" charset="0"/>
              </a:rPr>
              <a:t>срібло</a:t>
            </a:r>
            <a:r>
              <a:rPr lang="ru-RU" sz="2400" dirty="0" smtClean="0">
                <a:latin typeface="Cambria" pitchFamily="18" charset="0"/>
              </a:rPr>
              <a:t>. </a:t>
            </a:r>
            <a:r>
              <a:rPr lang="ru-RU" sz="2400" dirty="0" err="1" smtClean="0">
                <a:latin typeface="Cambria" pitchFamily="18" charset="0"/>
              </a:rPr>
              <a:t>Згодом</a:t>
            </a:r>
            <a:r>
              <a:rPr lang="ru-RU" sz="2400" dirty="0" smtClean="0">
                <a:latin typeface="Cambria" pitchFamily="18" charset="0"/>
              </a:rPr>
              <a:t> вони </a:t>
            </a:r>
            <a:r>
              <a:rPr lang="ru-RU" sz="2400" dirty="0" err="1" smtClean="0">
                <a:latin typeface="Cambria" pitchFamily="18" charset="0"/>
              </a:rPr>
              <a:t>набирають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форми</a:t>
            </a:r>
            <a:r>
              <a:rPr lang="ru-RU" sz="2400" dirty="0" smtClean="0">
                <a:latin typeface="Cambria" pitchFamily="18" charset="0"/>
              </a:rPr>
              <a:t> монет.</a:t>
            </a:r>
          </a:p>
        </p:txBody>
      </p:sp>
      <p:pic>
        <p:nvPicPr>
          <p:cNvPr id="12292" name="Picture 2" descr="C:\Users\lee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325" y="3775075"/>
            <a:ext cx="2466975" cy="18478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293" name="Picture 3" descr="C:\Users\lee\Desktop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450" y="3927475"/>
            <a:ext cx="2286000" cy="15430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294" name="Picture 4" descr="C:\Users\lee\Desktop\загруженное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4300" y="4137025"/>
            <a:ext cx="1676400" cy="11239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343" name="TextBox 3"/>
          <p:cNvSpPr txBox="1">
            <a:spLocks noChangeArrowheads="1"/>
          </p:cNvSpPr>
          <p:nvPr/>
        </p:nvSpPr>
        <p:spPr bwMode="auto">
          <a:xfrm>
            <a:off x="1882775" y="5475288"/>
            <a:ext cx="896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u="sng">
                <a:latin typeface="Corbel" pitchFamily="34" charset="0"/>
              </a:rPr>
              <a:t>Золото</a:t>
            </a:r>
          </a:p>
        </p:txBody>
      </p:sp>
      <p:sp>
        <p:nvSpPr>
          <p:cNvPr id="14344" name="TextBox 4"/>
          <p:cNvSpPr txBox="1">
            <a:spLocks noChangeArrowheads="1"/>
          </p:cNvSpPr>
          <p:nvPr/>
        </p:nvSpPr>
        <p:spPr bwMode="auto">
          <a:xfrm>
            <a:off x="4329113" y="5253038"/>
            <a:ext cx="8604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u="sng">
                <a:latin typeface="Corbel" pitchFamily="34" charset="0"/>
              </a:rPr>
              <a:t>Срібло</a:t>
            </a:r>
            <a:endParaRPr lang="ru-RU" u="sng">
              <a:latin typeface="Corbel" pitchFamily="34" charset="0"/>
            </a:endParaRPr>
          </a:p>
        </p:txBody>
      </p:sp>
      <p:sp>
        <p:nvSpPr>
          <p:cNvPr id="14345" name="TextBox 5"/>
          <p:cNvSpPr txBox="1">
            <a:spLocks noChangeArrowheads="1"/>
          </p:cNvSpPr>
          <p:nvPr/>
        </p:nvSpPr>
        <p:spPr bwMode="auto">
          <a:xfrm>
            <a:off x="6910388" y="5640388"/>
            <a:ext cx="9572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u="sng">
                <a:latin typeface="Corbel" pitchFamily="34" charset="0"/>
              </a:rPr>
              <a:t>Монети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2987" y="188640"/>
            <a:ext cx="7497763" cy="78422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err="1">
                <a:solidFill>
                  <a:schemeClr val="tx2">
                    <a:satMod val="130000"/>
                  </a:schemeClr>
                </a:solidFill>
                <a:effectLst/>
              </a:rPr>
              <a:t>Історія</a:t>
            </a:r>
            <a:r>
              <a:rPr lang="ru-RU" dirty="0">
                <a:solidFill>
                  <a:schemeClr val="tx2">
                    <a:satMod val="130000"/>
                  </a:schemeClr>
                </a:solidFill>
                <a:effectLst/>
              </a:rPr>
              <a:t> </a:t>
            </a:r>
            <a:r>
              <a:rPr lang="ru-RU" dirty="0" err="1" smtClean="0">
                <a:solidFill>
                  <a:schemeClr val="tx2">
                    <a:satMod val="130000"/>
                  </a:schemeClr>
                </a:solidFill>
                <a:effectLst/>
              </a:rPr>
              <a:t>виникнення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5363" name="Объект 2"/>
          <p:cNvSpPr>
            <a:spLocks noGrp="1"/>
          </p:cNvSpPr>
          <p:nvPr>
            <p:ph idx="1"/>
          </p:nvPr>
        </p:nvSpPr>
        <p:spPr>
          <a:xfrm>
            <a:off x="683568" y="1196975"/>
            <a:ext cx="5617220" cy="5111750"/>
          </a:xfrm>
        </p:spPr>
        <p:txBody>
          <a:bodyPr/>
          <a:lstStyle/>
          <a:p>
            <a:pPr marL="82550" indent="0" eaLnBrk="1" hangingPunct="1">
              <a:buNone/>
            </a:pPr>
            <a:r>
              <a:rPr lang="ru-RU" sz="2400" dirty="0" smtClean="0">
                <a:latin typeface="Cambria" pitchFamily="18" charset="0"/>
              </a:rPr>
              <a:t>	У </a:t>
            </a:r>
            <a:r>
              <a:rPr lang="ru-RU" sz="2400" dirty="0" err="1" smtClean="0">
                <a:latin typeface="Cambria" pitchFamily="18" charset="0"/>
              </a:rPr>
              <a:t>своїй</a:t>
            </a:r>
            <a:r>
              <a:rPr lang="ru-RU" sz="2400" dirty="0" smtClean="0">
                <a:latin typeface="Cambria" pitchFamily="18" charset="0"/>
              </a:rPr>
              <a:t> «</a:t>
            </a:r>
            <a:r>
              <a:rPr lang="ru-RU" sz="2400" dirty="0" err="1" smtClean="0">
                <a:latin typeface="Cambria" pitchFamily="18" charset="0"/>
              </a:rPr>
              <a:t>Історії</a:t>
            </a:r>
            <a:r>
              <a:rPr lang="ru-RU" sz="2400" dirty="0" smtClean="0">
                <a:latin typeface="Cambria" pitchFamily="18" charset="0"/>
              </a:rPr>
              <a:t>» Геродот </a:t>
            </a:r>
            <a:r>
              <a:rPr lang="ru-RU" sz="2400" dirty="0" err="1" smtClean="0">
                <a:latin typeface="Cambria" pitchFamily="18" charset="0"/>
              </a:rPr>
              <a:t>вказує</a:t>
            </a:r>
            <a:r>
              <a:rPr lang="ru-RU" sz="2400" dirty="0" smtClean="0">
                <a:latin typeface="Cambria" pitchFamily="18" charset="0"/>
              </a:rPr>
              <a:t>, </a:t>
            </a:r>
            <a:r>
              <a:rPr lang="ru-RU" sz="2400" dirty="0" err="1" smtClean="0">
                <a:latin typeface="Cambria" pitchFamily="18" charset="0"/>
              </a:rPr>
              <a:t>що</a:t>
            </a:r>
            <a:r>
              <a:rPr lang="ru-RU" sz="2400" dirty="0" smtClean="0">
                <a:latin typeface="Cambria" pitchFamily="18" charset="0"/>
              </a:rPr>
              <a:t> першими </a:t>
            </a:r>
            <a:r>
              <a:rPr lang="ru-RU" sz="2400" dirty="0" err="1" smtClean="0">
                <a:latin typeface="Cambria" pitchFamily="18" charset="0"/>
              </a:rPr>
              <a:t>використовувати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металеві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монети</a:t>
            </a:r>
            <a:r>
              <a:rPr lang="ru-RU" sz="2400" dirty="0" smtClean="0">
                <a:latin typeface="Cambria" pitchFamily="18" charset="0"/>
              </a:rPr>
              <a:t> почали </a:t>
            </a:r>
            <a:r>
              <a:rPr lang="ru-RU" sz="2400" dirty="0" err="1" smtClean="0">
                <a:latin typeface="Cambria" pitchFamily="18" charset="0"/>
              </a:rPr>
              <a:t>лідійці</a:t>
            </a:r>
            <a:r>
              <a:rPr lang="ru-RU" sz="2400" dirty="0" smtClean="0">
                <a:latin typeface="Cambria" pitchFamily="18" charset="0"/>
              </a:rPr>
              <a:t>. </a:t>
            </a:r>
            <a:r>
              <a:rPr lang="ru-RU" sz="2400" dirty="0" err="1" smtClean="0">
                <a:latin typeface="Cambria" pitchFamily="18" charset="0"/>
              </a:rPr>
              <a:t>Сучасні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вчені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вважають</a:t>
            </a:r>
            <a:r>
              <a:rPr lang="ru-RU" sz="2400" dirty="0" smtClean="0">
                <a:latin typeface="Cambria" pitchFamily="18" charset="0"/>
              </a:rPr>
              <a:t>, </a:t>
            </a:r>
            <a:r>
              <a:rPr lang="ru-RU" sz="2400" dirty="0" err="1" smtClean="0">
                <a:latin typeface="Cambria" pitchFamily="18" charset="0"/>
              </a:rPr>
              <a:t>що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перші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монети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були</a:t>
            </a:r>
            <a:r>
              <a:rPr lang="ru-RU" sz="2400" dirty="0" smtClean="0">
                <a:latin typeface="Cambria" pitchFamily="18" charset="0"/>
              </a:rPr>
              <a:t> з </a:t>
            </a:r>
            <a:r>
              <a:rPr lang="ru-RU" sz="2400" dirty="0" err="1" smtClean="0">
                <a:latin typeface="Cambria" pitchFamily="18" charset="0"/>
              </a:rPr>
              <a:t>електрума</a:t>
            </a:r>
            <a:r>
              <a:rPr lang="ru-RU" sz="2400" dirty="0" smtClean="0">
                <a:latin typeface="Cambria" pitchFamily="18" charset="0"/>
              </a:rPr>
              <a:t> і чеканились </a:t>
            </a:r>
            <a:r>
              <a:rPr lang="ru-RU" sz="2400" dirty="0" err="1" smtClean="0">
                <a:latin typeface="Cambria" pitchFamily="18" charset="0"/>
              </a:rPr>
              <a:t>близько</a:t>
            </a:r>
            <a:r>
              <a:rPr lang="ru-RU" sz="2400" dirty="0" smtClean="0">
                <a:latin typeface="Cambria" pitchFamily="18" charset="0"/>
              </a:rPr>
              <a:t> 650–600 р до Р. Х. </a:t>
            </a:r>
            <a:r>
              <a:rPr lang="ru-RU" sz="2400" dirty="0" err="1" smtClean="0">
                <a:latin typeface="Cambria" pitchFamily="18" charset="0"/>
              </a:rPr>
              <a:t>Швидке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розповсюдження</a:t>
            </a:r>
            <a:r>
              <a:rPr lang="ru-RU" sz="2400" dirty="0" smtClean="0">
                <a:latin typeface="Cambria" pitchFamily="18" charset="0"/>
              </a:rPr>
              <a:t> монет </a:t>
            </a:r>
            <a:r>
              <a:rPr lang="ru-RU" sz="2400" dirty="0" err="1" smtClean="0">
                <a:latin typeface="Cambria" pitchFamily="18" charset="0"/>
              </a:rPr>
              <a:t>пов'язано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із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зручністю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їх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зберігання</a:t>
            </a:r>
            <a:r>
              <a:rPr lang="ru-RU" sz="2400" dirty="0" smtClean="0">
                <a:latin typeface="Cambria" pitchFamily="18" charset="0"/>
              </a:rPr>
              <a:t>, </a:t>
            </a:r>
            <a:r>
              <a:rPr lang="ru-RU" sz="2400" dirty="0" err="1" smtClean="0">
                <a:latin typeface="Cambria" pitchFamily="18" charset="0"/>
              </a:rPr>
              <a:t>дроблення</a:t>
            </a:r>
            <a:r>
              <a:rPr lang="ru-RU" sz="2400" dirty="0" smtClean="0">
                <a:latin typeface="Cambria" pitchFamily="18" charset="0"/>
              </a:rPr>
              <a:t> і </a:t>
            </a:r>
            <a:r>
              <a:rPr lang="ru-RU" sz="2400" dirty="0" err="1" smtClean="0">
                <a:latin typeface="Cambria" pitchFamily="18" charset="0"/>
              </a:rPr>
              <a:t>об'єднання</a:t>
            </a:r>
            <a:r>
              <a:rPr lang="ru-RU" sz="2400" dirty="0" smtClean="0">
                <a:latin typeface="Cambria" pitchFamily="18" charset="0"/>
              </a:rPr>
              <a:t>, </a:t>
            </a:r>
            <a:r>
              <a:rPr lang="ru-RU" sz="2400" dirty="0" err="1" smtClean="0">
                <a:latin typeface="Cambria" pitchFamily="18" charset="0"/>
              </a:rPr>
              <a:t>відносною</a:t>
            </a:r>
            <a:r>
              <a:rPr lang="ru-RU" sz="2400" dirty="0" smtClean="0">
                <a:latin typeface="Cambria" pitchFamily="18" charset="0"/>
              </a:rPr>
              <a:t> великою </a:t>
            </a:r>
            <a:r>
              <a:rPr lang="ru-RU" sz="2400" dirty="0" err="1" smtClean="0">
                <a:latin typeface="Cambria" pitchFamily="18" charset="0"/>
              </a:rPr>
              <a:t>вартістю</a:t>
            </a:r>
            <a:r>
              <a:rPr lang="ru-RU" sz="2400" dirty="0" smtClean="0">
                <a:latin typeface="Cambria" pitchFamily="18" charset="0"/>
              </a:rPr>
              <a:t> при </a:t>
            </a:r>
            <a:r>
              <a:rPr lang="ru-RU" sz="2400" dirty="0" err="1" smtClean="0">
                <a:latin typeface="Cambria" pitchFamily="18" charset="0"/>
              </a:rPr>
              <a:t>невеликій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вазі</a:t>
            </a:r>
            <a:r>
              <a:rPr lang="ru-RU" sz="2400" dirty="0" smtClean="0">
                <a:latin typeface="Cambria" pitchFamily="18" charset="0"/>
              </a:rPr>
              <a:t> та </a:t>
            </a:r>
            <a:r>
              <a:rPr lang="ru-RU" sz="2400" dirty="0" err="1" smtClean="0">
                <a:latin typeface="Cambria" pitchFamily="18" charset="0"/>
              </a:rPr>
              <a:t>обсягу</a:t>
            </a:r>
            <a:r>
              <a:rPr lang="ru-RU" sz="2400" dirty="0" smtClean="0">
                <a:latin typeface="Cambria" pitchFamily="18" charset="0"/>
              </a:rPr>
              <a:t>, </a:t>
            </a:r>
            <a:r>
              <a:rPr lang="ru-RU" sz="2400" dirty="0" err="1" smtClean="0">
                <a:latin typeface="Cambria" pitchFamily="18" charset="0"/>
              </a:rPr>
              <a:t>що</a:t>
            </a:r>
            <a:r>
              <a:rPr lang="ru-RU" sz="2400" dirty="0" smtClean="0">
                <a:latin typeface="Cambria" pitchFamily="18" charset="0"/>
              </a:rPr>
              <a:t> є </a:t>
            </a:r>
            <a:r>
              <a:rPr lang="ru-RU" sz="2400" dirty="0" err="1" smtClean="0">
                <a:latin typeface="Cambria" pitchFamily="18" charset="0"/>
              </a:rPr>
              <a:t>дуже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зручним</a:t>
            </a:r>
            <a:r>
              <a:rPr lang="ru-RU" sz="2400" dirty="0" smtClean="0">
                <a:latin typeface="Cambria" pitchFamily="18" charset="0"/>
              </a:rPr>
              <a:t> при </a:t>
            </a:r>
            <a:r>
              <a:rPr lang="ru-RU" sz="2400" dirty="0" err="1" smtClean="0">
                <a:latin typeface="Cambria" pitchFamily="18" charset="0"/>
              </a:rPr>
              <a:t>обмінних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операціях</a:t>
            </a:r>
            <a:r>
              <a:rPr lang="ru-RU" sz="2400" dirty="0" smtClean="0">
                <a:latin typeface="Cambria" pitchFamily="18" charset="0"/>
              </a:rPr>
              <a:t>.</a:t>
            </a:r>
            <a:endParaRPr lang="ru-RU" sz="2400" dirty="0" smtClean="0">
              <a:latin typeface="Cambria" pitchFamily="18" charset="0"/>
            </a:endParaRPr>
          </a:p>
        </p:txBody>
      </p:sp>
      <p:pic>
        <p:nvPicPr>
          <p:cNvPr id="13316" name="Picture 2" descr="C:\Users\lee\Desktop\images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3663" y="1341438"/>
            <a:ext cx="2270125" cy="30956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5365" name="TextBox 3"/>
          <p:cNvSpPr txBox="1">
            <a:spLocks noChangeArrowheads="1"/>
          </p:cNvSpPr>
          <p:nvPr/>
        </p:nvSpPr>
        <p:spPr bwMode="auto">
          <a:xfrm>
            <a:off x="7085013" y="4437063"/>
            <a:ext cx="9874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u="sng">
                <a:latin typeface="Corbel" pitchFamily="34" charset="0"/>
              </a:rPr>
              <a:t>Геродот</a:t>
            </a:r>
            <a:endParaRPr lang="ru-RU" u="sng">
              <a:latin typeface="Corbel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078706" y="116632"/>
            <a:ext cx="7497763" cy="78422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err="1">
                <a:solidFill>
                  <a:schemeClr val="tx2">
                    <a:satMod val="130000"/>
                  </a:schemeClr>
                </a:solidFill>
                <a:effectLst/>
              </a:rPr>
              <a:t>Історія</a:t>
            </a:r>
            <a:r>
              <a:rPr lang="ru-RU" dirty="0">
                <a:solidFill>
                  <a:schemeClr val="tx2">
                    <a:satMod val="130000"/>
                  </a:schemeClr>
                </a:solidFill>
                <a:effectLst/>
              </a:rPr>
              <a:t> </a:t>
            </a:r>
            <a:r>
              <a:rPr lang="ru-RU" dirty="0" err="1" smtClean="0">
                <a:solidFill>
                  <a:schemeClr val="tx2">
                    <a:satMod val="130000"/>
                  </a:schemeClr>
                </a:solidFill>
                <a:effectLst/>
              </a:rPr>
              <a:t>виникнення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6387" name="Объект 2"/>
          <p:cNvSpPr>
            <a:spLocks noGrp="1"/>
          </p:cNvSpPr>
          <p:nvPr>
            <p:ph idx="1"/>
          </p:nvPr>
        </p:nvSpPr>
        <p:spPr>
          <a:xfrm>
            <a:off x="611560" y="1124744"/>
            <a:ext cx="7497763" cy="4800600"/>
          </a:xfrm>
        </p:spPr>
        <p:txBody>
          <a:bodyPr/>
          <a:lstStyle/>
          <a:p>
            <a:pPr eaLnBrk="1" hangingPunct="1"/>
            <a:r>
              <a:rPr lang="ru-RU" sz="2400" dirty="0" err="1" smtClean="0">
                <a:latin typeface="Cambria" pitchFamily="18" charset="0"/>
              </a:rPr>
              <a:t>Паперові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гроші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або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банкноти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були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вперше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використані</a:t>
            </a:r>
            <a:r>
              <a:rPr lang="ru-RU" sz="2400" dirty="0" smtClean="0">
                <a:latin typeface="Cambria" pitchFamily="18" charset="0"/>
              </a:rPr>
              <a:t> в </a:t>
            </a:r>
            <a:r>
              <a:rPr lang="ru-RU" sz="2400" dirty="0" err="1" smtClean="0">
                <a:latin typeface="Cambria" pitchFamily="18" charset="0"/>
              </a:rPr>
              <a:t>Китаї</a:t>
            </a:r>
            <a:r>
              <a:rPr lang="ru-RU" sz="2400" dirty="0" smtClean="0">
                <a:latin typeface="Cambria" pitchFamily="18" charset="0"/>
              </a:rPr>
              <a:t> за </a:t>
            </a:r>
            <a:r>
              <a:rPr lang="ru-RU" sz="2400" dirty="0" err="1" smtClean="0">
                <a:latin typeface="Cambria" pitchFamily="18" charset="0"/>
              </a:rPr>
              <a:t>часів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династії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Сун</a:t>
            </a:r>
            <a:r>
              <a:rPr lang="ru-RU" sz="2400" dirty="0" smtClean="0">
                <a:latin typeface="Cambria" pitchFamily="18" charset="0"/>
              </a:rPr>
              <a:t>. </a:t>
            </a:r>
            <a:r>
              <a:rPr lang="ru-RU" sz="2400" dirty="0" err="1" smtClean="0">
                <a:latin typeface="Cambria" pitchFamily="18" charset="0"/>
              </a:rPr>
              <a:t>Ці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банкноти</a:t>
            </a:r>
            <a:r>
              <a:rPr lang="ru-RU" sz="2400" dirty="0" smtClean="0">
                <a:latin typeface="Cambria" pitchFamily="18" charset="0"/>
              </a:rPr>
              <a:t>, </a:t>
            </a:r>
            <a:r>
              <a:rPr lang="ru-RU" sz="2400" dirty="0" err="1" smtClean="0">
                <a:latin typeface="Cambria" pitchFamily="18" charset="0"/>
              </a:rPr>
              <a:t>відомі</a:t>
            </a:r>
            <a:r>
              <a:rPr lang="ru-RU" sz="2400" dirty="0" smtClean="0">
                <a:latin typeface="Cambria" pitchFamily="18" charset="0"/>
              </a:rPr>
              <a:t> як «</a:t>
            </a:r>
            <a:r>
              <a:rPr lang="en-US" sz="2400" dirty="0" err="1" smtClean="0">
                <a:latin typeface="Cambria" pitchFamily="18" charset="0"/>
              </a:rPr>
              <a:t>jiaozi</a:t>
            </a:r>
            <a:r>
              <a:rPr lang="en-US" sz="2400" dirty="0" smtClean="0">
                <a:latin typeface="Cambria" pitchFamily="18" charset="0"/>
              </a:rPr>
              <a:t>», </a:t>
            </a:r>
            <a:r>
              <a:rPr lang="ru-RU" sz="2400" dirty="0" err="1" smtClean="0">
                <a:latin typeface="Cambria" pitchFamily="18" charset="0"/>
              </a:rPr>
              <a:t>еволюціонували</a:t>
            </a:r>
            <a:r>
              <a:rPr lang="ru-RU" sz="2400" dirty="0" smtClean="0">
                <a:latin typeface="Cambria" pitchFamily="18" charset="0"/>
              </a:rPr>
              <a:t> з </a:t>
            </a:r>
            <a:r>
              <a:rPr lang="ru-RU" sz="2400" dirty="0" err="1" smtClean="0">
                <a:latin typeface="Cambria" pitchFamily="18" charset="0"/>
              </a:rPr>
              <a:t>векселів</a:t>
            </a:r>
            <a:r>
              <a:rPr lang="ru-RU" sz="2400" dirty="0" smtClean="0">
                <a:latin typeface="Cambria" pitchFamily="18" charset="0"/>
              </a:rPr>
              <a:t>, </a:t>
            </a:r>
            <a:r>
              <a:rPr lang="ru-RU" sz="2400" dirty="0" err="1" smtClean="0">
                <a:latin typeface="Cambria" pitchFamily="18" charset="0"/>
              </a:rPr>
              <a:t>що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були</a:t>
            </a:r>
            <a:r>
              <a:rPr lang="ru-RU" sz="2400" dirty="0" smtClean="0">
                <a:latin typeface="Cambria" pitchFamily="18" charset="0"/>
              </a:rPr>
              <a:t> у </a:t>
            </a:r>
            <a:r>
              <a:rPr lang="ru-RU" sz="2400" dirty="0" err="1" smtClean="0">
                <a:latin typeface="Cambria" pitchFamily="18" charset="0"/>
              </a:rPr>
              <a:t>використанні</a:t>
            </a:r>
            <a:r>
              <a:rPr lang="ru-RU" sz="2400" dirty="0" smtClean="0">
                <a:latin typeface="Cambria" pitchFamily="18" charset="0"/>
              </a:rPr>
              <a:t> з </a:t>
            </a:r>
            <a:r>
              <a:rPr lang="ru-RU" sz="2400" dirty="0" err="1" smtClean="0">
                <a:latin typeface="Cambria" pitchFamily="18" charset="0"/>
              </a:rPr>
              <a:t>сьомого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сторіччя</a:t>
            </a:r>
            <a:r>
              <a:rPr lang="ru-RU" sz="2400" dirty="0" smtClean="0">
                <a:latin typeface="Cambria" pitchFamily="18" charset="0"/>
              </a:rPr>
              <a:t>. Тим не </a:t>
            </a:r>
            <a:r>
              <a:rPr lang="ru-RU" sz="2400" dirty="0" err="1" smtClean="0">
                <a:latin typeface="Cambria" pitchFamily="18" charset="0"/>
              </a:rPr>
              <a:t>менш</a:t>
            </a:r>
            <a:r>
              <a:rPr lang="ru-RU" sz="2400" dirty="0" smtClean="0">
                <a:latin typeface="Cambria" pitchFamily="18" charset="0"/>
              </a:rPr>
              <a:t>, вони не </a:t>
            </a:r>
            <a:r>
              <a:rPr lang="ru-RU" sz="2400" dirty="0" err="1" smtClean="0">
                <a:latin typeface="Cambria" pitchFamily="18" charset="0"/>
              </a:rPr>
              <a:t>витісняють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традиційних</a:t>
            </a:r>
            <a:r>
              <a:rPr lang="ru-RU" sz="2400" dirty="0" smtClean="0">
                <a:latin typeface="Cambria" pitchFamily="18" charset="0"/>
              </a:rPr>
              <a:t> грошей, і </a:t>
            </a:r>
            <a:r>
              <a:rPr lang="ru-RU" sz="2400" dirty="0" err="1" smtClean="0">
                <a:latin typeface="Cambria" pitchFamily="18" charset="0"/>
              </a:rPr>
              <a:t>були</a:t>
            </a:r>
            <a:r>
              <a:rPr lang="ru-RU" sz="2400" dirty="0" smtClean="0">
                <a:latin typeface="Cambria" pitchFamily="18" charset="0"/>
              </a:rPr>
              <a:t> у </a:t>
            </a:r>
            <a:r>
              <a:rPr lang="ru-RU" sz="2400" dirty="0" err="1" smtClean="0">
                <a:latin typeface="Cambria" pitchFamily="18" charset="0"/>
              </a:rPr>
              <a:t>використанні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поряд</a:t>
            </a:r>
            <a:r>
              <a:rPr lang="ru-RU" sz="2400" dirty="0" smtClean="0">
                <a:latin typeface="Cambria" pitchFamily="18" charset="0"/>
              </a:rPr>
              <a:t> з монетами. В </a:t>
            </a:r>
            <a:r>
              <a:rPr lang="ru-RU" sz="2400" dirty="0" err="1" smtClean="0">
                <a:latin typeface="Cambria" pitchFamily="18" charset="0"/>
              </a:rPr>
              <a:t>Європі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банкноти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були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вперше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err="1" smtClean="0">
                <a:latin typeface="Cambria" pitchFamily="18" charset="0"/>
              </a:rPr>
              <a:t>випущені</a:t>
            </a:r>
            <a:r>
              <a:rPr lang="ru-RU" sz="2400" dirty="0" smtClean="0">
                <a:latin typeface="Cambria" pitchFamily="18" charset="0"/>
              </a:rPr>
              <a:t> Банком Стокгольма в 1661 </a:t>
            </a:r>
            <a:r>
              <a:rPr lang="ru-RU" sz="2400" dirty="0" err="1" smtClean="0">
                <a:latin typeface="Cambria" pitchFamily="18" charset="0"/>
              </a:rPr>
              <a:t>році</a:t>
            </a:r>
            <a:r>
              <a:rPr lang="ru-RU" sz="2400" dirty="0" smtClean="0">
                <a:latin typeface="Cambria" pitchFamily="18" charset="0"/>
              </a:rPr>
              <a:t>.</a:t>
            </a:r>
          </a:p>
        </p:txBody>
      </p:sp>
      <p:pic>
        <p:nvPicPr>
          <p:cNvPr id="14340" name="Picture 2" descr="C:\Users\lee\Desktop\maydan_08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8175" y="4321175"/>
            <a:ext cx="2919413" cy="20240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341" name="Picture 3" descr="C:\Users\lee\Desktop\xia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1500" y="4321175"/>
            <a:ext cx="3100388" cy="20240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6390" name="TextBox 4"/>
          <p:cNvSpPr txBox="1">
            <a:spLocks noChangeArrowheads="1"/>
          </p:cNvSpPr>
          <p:nvPr/>
        </p:nvSpPr>
        <p:spPr bwMode="auto">
          <a:xfrm>
            <a:off x="1865313" y="6361113"/>
            <a:ext cx="30067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u="sng">
                <a:latin typeface="Corbel" pitchFamily="34" charset="0"/>
              </a:rPr>
              <a:t>Банк Стокгольма в 1661 році</a:t>
            </a:r>
          </a:p>
        </p:txBody>
      </p:sp>
      <p:sp>
        <p:nvSpPr>
          <p:cNvPr id="16391" name="TextBox 5"/>
          <p:cNvSpPr txBox="1">
            <a:spLocks noChangeArrowheads="1"/>
          </p:cNvSpPr>
          <p:nvPr/>
        </p:nvSpPr>
        <p:spPr bwMode="auto">
          <a:xfrm>
            <a:off x="6805613" y="6361113"/>
            <a:ext cx="7921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u="sng">
                <a:latin typeface="Corbel" pitchFamily="34" charset="0"/>
              </a:rPr>
              <a:t>Китай</a:t>
            </a:r>
            <a:endParaRPr lang="ru-RU" u="sng">
              <a:latin typeface="Corbel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Grp="1" noChangeArrowheads="1"/>
          </p:cNvSpPr>
          <p:nvPr>
            <p:ph type="title"/>
          </p:nvPr>
        </p:nvSpPr>
        <p:spPr>
          <a:xfrm>
            <a:off x="246944" y="404664"/>
            <a:ext cx="8686800" cy="8382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2800" dirty="0">
                <a:effectLst/>
                <a:latin typeface="+mn-lt"/>
              </a:rPr>
              <a:t>Із історії походження грошей</a:t>
            </a:r>
            <a:endParaRPr lang="ru-RU" sz="2800" dirty="0">
              <a:effectLst/>
              <a:latin typeface="+mn-lt"/>
            </a:endParaRPr>
          </a:p>
        </p:txBody>
      </p:sp>
      <p:sp>
        <p:nvSpPr>
          <p:cNvPr id="17411" name="Rectangle 5"/>
          <p:cNvSpPr>
            <a:spLocks noGrp="1" noChangeArrowheads="1"/>
          </p:cNvSpPr>
          <p:nvPr>
            <p:ph idx="1"/>
          </p:nvPr>
        </p:nvSpPr>
        <p:spPr>
          <a:xfrm>
            <a:off x="179512" y="1124744"/>
            <a:ext cx="8686800" cy="3500438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 smtClean="0"/>
              <a:t>  </a:t>
            </a:r>
            <a:r>
              <a:rPr lang="uk-UA" sz="2000" dirty="0" smtClean="0"/>
              <a:t>      </a:t>
            </a:r>
            <a:r>
              <a:rPr lang="uk-UA" sz="1800" dirty="0" smtClean="0">
                <a:latin typeface="Cambria" pitchFamily="18" charset="0"/>
              </a:rPr>
              <a:t>Спочатку одні товари замінювалися на інші. Проте з часом виділялась якась найважливіша річ, яка легко могла переходити від одного власника до іншого. Вона починала виконувати роль грошей. Що тільки не слугувало за гроші: наприклад на острові Борнео це були </a:t>
            </a:r>
            <a:r>
              <a:rPr lang="uk-UA" sz="1800" dirty="0" err="1" smtClean="0">
                <a:latin typeface="Cambria" pitchFamily="18" charset="0"/>
              </a:rPr>
              <a:t>коров’</a:t>
            </a:r>
            <a:r>
              <a:rPr lang="ru-RU" sz="1800" dirty="0" err="1" smtClean="0">
                <a:latin typeface="Cambria" pitchFamily="18" charset="0"/>
              </a:rPr>
              <a:t>ячі</a:t>
            </a:r>
            <a:r>
              <a:rPr lang="ru-RU" sz="1800" dirty="0" smtClean="0">
                <a:latin typeface="Cambria" pitchFamily="18" charset="0"/>
              </a:rPr>
              <a:t> </a:t>
            </a:r>
            <a:r>
              <a:rPr lang="ru-RU" sz="1800" dirty="0" err="1" smtClean="0">
                <a:latin typeface="Cambria" pitchFamily="18" charset="0"/>
              </a:rPr>
              <a:t>черепи</a:t>
            </a:r>
            <a:r>
              <a:rPr lang="ru-RU" sz="1800" dirty="0" smtClean="0">
                <a:latin typeface="Cambria" pitchFamily="18" charset="0"/>
              </a:rPr>
              <a:t>, у Конго – </a:t>
            </a:r>
            <a:r>
              <a:rPr lang="ru-RU" sz="1800" dirty="0" err="1" smtClean="0">
                <a:latin typeface="Cambria" pitchFamily="18" charset="0"/>
              </a:rPr>
              <a:t>металеві</a:t>
            </a:r>
            <a:r>
              <a:rPr lang="ru-RU" sz="1800" dirty="0" smtClean="0">
                <a:latin typeface="Cambria" pitchFamily="18" charset="0"/>
              </a:rPr>
              <a:t> </a:t>
            </a:r>
            <a:r>
              <a:rPr lang="uk-UA" sz="1800" dirty="0" smtClean="0">
                <a:latin typeface="Cambria" pitchFamily="18" charset="0"/>
              </a:rPr>
              <a:t>списи, в Африці – бруски солі, на Соломонових островах – людські черепи.</a:t>
            </a:r>
          </a:p>
        </p:txBody>
      </p:sp>
      <p:sp>
        <p:nvSpPr>
          <p:cNvPr id="17412" name="Rectangle 6"/>
          <p:cNvSpPr>
            <a:spLocks noChangeArrowheads="1"/>
          </p:cNvSpPr>
          <p:nvPr/>
        </p:nvSpPr>
        <p:spPr bwMode="auto">
          <a:xfrm>
            <a:off x="246944" y="2560344"/>
            <a:ext cx="86868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i="1" dirty="0">
                <a:latin typeface="Cambria" pitchFamily="18" charset="0"/>
              </a:rPr>
              <a:t>     </a:t>
            </a:r>
            <a:r>
              <a:rPr lang="uk-UA" dirty="0">
                <a:latin typeface="Cambria" pitchFamily="18" charset="0"/>
              </a:rPr>
              <a:t>Найпоширенішою формою перших грошей була худоба. Багатьма мовами світу гроші і худоба мають однакову назву або назву із спільним коренем. Наприклад, у стародавніх римлян це слово «</a:t>
            </a:r>
            <a:r>
              <a:rPr lang="uk-UA" dirty="0" err="1">
                <a:latin typeface="Cambria" pitchFamily="18" charset="0"/>
              </a:rPr>
              <a:t>пекуніа</a:t>
            </a:r>
            <a:r>
              <a:rPr lang="uk-UA" dirty="0">
                <a:latin typeface="Cambria" pitchFamily="18" charset="0"/>
              </a:rPr>
              <a:t>», у греків – «</a:t>
            </a:r>
            <a:r>
              <a:rPr lang="uk-UA" dirty="0" err="1">
                <a:latin typeface="Cambria" pitchFamily="18" charset="0"/>
              </a:rPr>
              <a:t>ктема</a:t>
            </a:r>
            <a:r>
              <a:rPr lang="uk-UA" dirty="0">
                <a:latin typeface="Cambria" pitchFamily="18" charset="0"/>
              </a:rPr>
              <a:t>». Навіть слово «капітал» походить від латинського «</a:t>
            </a:r>
            <a:r>
              <a:rPr lang="uk-UA" dirty="0" err="1">
                <a:latin typeface="Cambria" pitchFamily="18" charset="0"/>
              </a:rPr>
              <a:t>caputa</a:t>
            </a:r>
            <a:r>
              <a:rPr lang="uk-UA" dirty="0">
                <a:latin typeface="Cambria" pitchFamily="18" charset="0"/>
              </a:rPr>
              <a:t>» - голова худоби. Індійська «рупія» також в перекладі означає</a:t>
            </a:r>
            <a:endParaRPr lang="ru-RU" dirty="0">
              <a:latin typeface="Cambria" pitchFamily="18" charset="0"/>
            </a:endParaRPr>
          </a:p>
          <a:p>
            <a:pPr algn="ctr"/>
            <a:r>
              <a:rPr lang="uk-UA" dirty="0">
                <a:latin typeface="Cambria" pitchFamily="18" charset="0"/>
              </a:rPr>
              <a:t> «худоба». </a:t>
            </a:r>
          </a:p>
        </p:txBody>
      </p:sp>
      <p:pic>
        <p:nvPicPr>
          <p:cNvPr id="26627" name="Picture 3" descr="D:\ч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5074" y="4143380"/>
            <a:ext cx="2571731" cy="25942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6628" name="Picture 4" descr="D:\со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4071942"/>
            <a:ext cx="2381250" cy="26003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ChangeArrowheads="1"/>
          </p:cNvSpPr>
          <p:nvPr/>
        </p:nvSpPr>
        <p:spPr bwMode="auto">
          <a:xfrm>
            <a:off x="539552" y="1580889"/>
            <a:ext cx="432048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uk-UA" dirty="0">
                <a:latin typeface="Cambria" pitchFamily="18" charset="0"/>
              </a:rPr>
              <a:t>Дослідники стверджують, що перші паперові гроші </a:t>
            </a:r>
            <a:r>
              <a:rPr lang="uk-UA" dirty="0" err="1">
                <a:latin typeface="Cambria" pitchFamily="18" charset="0"/>
              </a:rPr>
              <a:t>з’</a:t>
            </a:r>
            <a:r>
              <a:rPr lang="ru-RU" dirty="0">
                <a:latin typeface="Cambria" pitchFamily="18" charset="0"/>
              </a:rPr>
              <a:t>явились </a:t>
            </a:r>
            <a:r>
              <a:rPr lang="uk-UA" dirty="0">
                <a:latin typeface="Cambria" pitchFamily="18" charset="0"/>
              </a:rPr>
              <a:t>у Китаї у 812 р. нашої ери. В Європі банкноти виникли в середні віки і називались </a:t>
            </a:r>
            <a:r>
              <a:rPr lang="uk-UA" dirty="0" err="1">
                <a:latin typeface="Cambria" pitchFamily="18" charset="0"/>
              </a:rPr>
              <a:t>банкоседлерами</a:t>
            </a:r>
            <a:r>
              <a:rPr lang="uk-UA" dirty="0">
                <a:latin typeface="Cambria" pitchFamily="18" charset="0"/>
              </a:rPr>
              <a:t>. Випущені вони були в середні віки в Швеції в 1661 р. Збережено 5-талерову банкноту випуску 6 грудня 1662 р.</a:t>
            </a:r>
            <a:endParaRPr lang="ru-RU" dirty="0">
              <a:latin typeface="Cambria" pitchFamily="18" charset="0"/>
            </a:endParaRPr>
          </a:p>
          <a:p>
            <a:pPr algn="ctr"/>
            <a:r>
              <a:rPr lang="uk-UA" dirty="0">
                <a:latin typeface="Cambria" pitchFamily="18" charset="0"/>
              </a:rPr>
              <a:t>У Росії перші паперова гроші було надруковано за наказом Катерини 2. вони являли соболю паперова асигнації вартістю 25, 50, 75 і 100 рублів. Їх вільно обмінювали на громіздкі мідні гроші. Для обміну в Москві і </a:t>
            </a:r>
            <a:r>
              <a:rPr lang="uk-UA" dirty="0" err="1">
                <a:latin typeface="Cambria" pitchFamily="18" charset="0"/>
              </a:rPr>
              <a:t>Санкт-Перетбурзі</a:t>
            </a:r>
            <a:r>
              <a:rPr lang="uk-UA" dirty="0">
                <a:latin typeface="Cambria" pitchFamily="18" charset="0"/>
              </a:rPr>
              <a:t>  1768 р. заснували два банки.</a:t>
            </a:r>
          </a:p>
        </p:txBody>
      </p:sp>
      <p:pic>
        <p:nvPicPr>
          <p:cNvPr id="9221" name="Picture 5" descr="ANd9GcTOia4BnBaRI_N_-IercHRjnVACBch0AfmWZCWPFVhTeFtX-Ti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06280" y="2289275"/>
            <a:ext cx="3271850" cy="35772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120</TotalTime>
  <Words>624</Words>
  <Application>Microsoft Office PowerPoint</Application>
  <PresentationFormat>Экран (4:3)</PresentationFormat>
  <Paragraphs>60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Трек</vt:lpstr>
      <vt:lpstr>Гроші, та грошова одиниця. Функції, сутність та види.</vt:lpstr>
      <vt:lpstr>Гроші</vt:lpstr>
      <vt:lpstr>Історія виникнення</vt:lpstr>
      <vt:lpstr>Історія виникнення</vt:lpstr>
      <vt:lpstr>Історія виникнення</vt:lpstr>
      <vt:lpstr>Історія виникнення</vt:lpstr>
      <vt:lpstr>Історія виникнення</vt:lpstr>
      <vt:lpstr>Із історії походження грошей</vt:lpstr>
      <vt:lpstr>Презентация PowerPoint</vt:lpstr>
      <vt:lpstr>Історія грошей в Україні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Гроші, та грошова одиниця.</dc:title>
  <dc:creator>lee</dc:creator>
  <cp:lastModifiedBy>qwery</cp:lastModifiedBy>
  <cp:revision>16</cp:revision>
  <dcterms:created xsi:type="dcterms:W3CDTF">2012-11-14T13:25:25Z</dcterms:created>
  <dcterms:modified xsi:type="dcterms:W3CDTF">2014-05-18T10:34:57Z</dcterms:modified>
</cp:coreProperties>
</file>