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4" r:id="rId10"/>
    <p:sldId id="264" r:id="rId11"/>
    <p:sldId id="263" r:id="rId12"/>
    <p:sldId id="285" r:id="rId13"/>
    <p:sldId id="286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660"/>
  </p:normalViewPr>
  <p:slideViewPr>
    <p:cSldViewPr>
      <p:cViewPr>
        <p:scale>
          <a:sx n="80" d="100"/>
          <a:sy n="80" d="100"/>
        </p:scale>
        <p:origin x="-163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04466-4AB4-40BD-B63B-756F983F4AD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D155-74D3-4F09-9742-DAAC27B2D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D155-74D3-4F09-9742-DAAC27B2D8A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D155-74D3-4F09-9742-DAAC27B2D8A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4B89-C4DD-4664-B6A9-E9A8D3D6C897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F8C9-E4BB-4077-A385-2EE0834E8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Театральна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культура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України ХХ - ХХІ ст.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smtClean="0"/>
              <a:t>З </a:t>
            </a:r>
            <a:r>
              <a:rPr lang="ru-RU" sz="2400" dirty="0" err="1" smtClean="0"/>
              <a:t>утворенням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4"/>
                </a:solidFill>
              </a:rPr>
              <a:t>театру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«</a:t>
            </a:r>
            <a:r>
              <a:rPr lang="ru-RU" sz="2400" b="1" i="1" dirty="0" err="1" smtClean="0">
                <a:solidFill>
                  <a:schemeClr val="tx2"/>
                </a:solidFill>
              </a:rPr>
              <a:t>Березіль</a:t>
            </a:r>
            <a:r>
              <a:rPr lang="ru-RU" sz="2400" b="1" i="1" dirty="0" smtClean="0">
                <a:solidFill>
                  <a:schemeClr val="tx2"/>
                </a:solidFill>
              </a:rPr>
              <a:t>»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chemeClr val="accent2"/>
                </a:solidFill>
              </a:rPr>
              <a:t>сцена </a:t>
            </a:r>
            <a:r>
              <a:rPr lang="ru-RU" sz="2400" dirty="0" smtClean="0"/>
              <a:t>стала </a:t>
            </a:r>
            <a:r>
              <a:rPr lang="ru-RU" sz="2400" dirty="0" err="1" smtClean="0"/>
              <a:t>своєрідним</a:t>
            </a:r>
            <a:endParaRPr lang="ru-RU" sz="2400" dirty="0" smtClean="0"/>
          </a:p>
          <a:p>
            <a:r>
              <a:rPr lang="ru-RU" sz="2400" i="1" dirty="0" err="1" smtClean="0">
                <a:solidFill>
                  <a:schemeClr val="accent2"/>
                </a:solidFill>
              </a:rPr>
              <a:t>експериментальним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майданчиком</a:t>
            </a:r>
            <a:r>
              <a:rPr lang="ru-RU" sz="2400" dirty="0" smtClean="0"/>
              <a:t>. Не </a:t>
            </a:r>
            <a:r>
              <a:rPr lang="ru-RU" sz="2400" dirty="0" err="1" smtClean="0"/>
              <a:t>випадково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1"/>
                </a:solidFill>
              </a:rPr>
              <a:t>макети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chemeClr val="tx2"/>
                </a:solidFill>
              </a:rPr>
              <a:t>театрального </a:t>
            </a:r>
            <a:r>
              <a:rPr lang="ru-RU" sz="2400" i="1" dirty="0" err="1" smtClean="0">
                <a:solidFill>
                  <a:schemeClr val="tx2"/>
                </a:solidFill>
              </a:rPr>
              <a:t>об'єднання</a:t>
            </a:r>
            <a:r>
              <a:rPr lang="ru-RU" sz="2400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«</a:t>
            </a:r>
            <a:r>
              <a:rPr lang="ru-RU" sz="2400" b="1" i="1" dirty="0" err="1" smtClean="0">
                <a:solidFill>
                  <a:schemeClr val="tx2"/>
                </a:solidFill>
              </a:rPr>
              <a:t>Березіль</a:t>
            </a:r>
            <a:r>
              <a:rPr lang="ru-RU" sz="2400" b="1" i="1" dirty="0" smtClean="0">
                <a:solidFill>
                  <a:schemeClr val="tx2"/>
                </a:solidFill>
              </a:rPr>
              <a:t>» </a:t>
            </a:r>
            <a:r>
              <a:rPr lang="ru-RU" sz="2400" dirty="0" err="1" smtClean="0"/>
              <a:t>отримали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золоту медаль </a:t>
            </a:r>
            <a:r>
              <a:rPr lang="ru-RU" sz="2400" dirty="0" smtClean="0"/>
              <a:t>на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Всесвітній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театральній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виставці</a:t>
            </a:r>
            <a:r>
              <a:rPr lang="ru-RU" sz="2400" b="1" i="1" dirty="0" smtClean="0">
                <a:solidFill>
                  <a:schemeClr val="tx2"/>
                </a:solidFill>
              </a:rPr>
              <a:t> в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Парижі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1925 </a:t>
            </a:r>
            <a:r>
              <a:rPr lang="ru-RU" sz="2400" i="1" dirty="0" err="1" smtClean="0">
                <a:solidFill>
                  <a:schemeClr val="accent5">
                    <a:lumMod val="75000"/>
                  </a:schemeClr>
                </a:solidFill>
              </a:rPr>
              <a:t>році</a:t>
            </a:r>
            <a:r>
              <a:rPr lang="ru-RU" sz="2400" dirty="0" smtClean="0"/>
              <a:t>.</a:t>
            </a:r>
          </a:p>
          <a:p>
            <a:pPr indent="82550"/>
            <a:r>
              <a:rPr lang="ru-RU" sz="2400" dirty="0" smtClean="0"/>
              <a:t>За </a:t>
            </a:r>
            <a:r>
              <a:rPr lang="ru-RU" sz="2400" dirty="0"/>
              <a:t>великий </a:t>
            </a:r>
            <a:r>
              <a:rPr lang="ru-RU" sz="2400" dirty="0" err="1"/>
              <a:t>внесок</a:t>
            </a:r>
            <a:r>
              <a:rPr lang="ru-RU" sz="2400" dirty="0"/>
              <a:t> у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театральної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культури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dirty="0" err="1"/>
              <a:t>у</a:t>
            </a:r>
            <a:r>
              <a:rPr lang="ru-RU" sz="2400" dirty="0"/>
              <a:t>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1925 р.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Лесю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Курбасу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/>
              <a:t>присвоєно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звання</a:t>
            </a:r>
            <a:r>
              <a:rPr lang="ru-RU" sz="2400" b="1" i="1" dirty="0">
                <a:solidFill>
                  <a:srgbClr val="C00000"/>
                </a:solidFill>
              </a:rPr>
              <a:t> народного артиста </a:t>
            </a:r>
            <a:r>
              <a:rPr lang="ru-RU" sz="2400" b="1" i="1" dirty="0" err="1">
                <a:solidFill>
                  <a:srgbClr val="C00000"/>
                </a:solidFill>
              </a:rPr>
              <a:t>України</a:t>
            </a:r>
            <a:r>
              <a:rPr lang="ru-RU" sz="2400" dirty="0"/>
              <a:t>, а в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1926 р. </a:t>
            </a:r>
            <a:r>
              <a:rPr lang="ru-RU" sz="2400" b="1" i="1" dirty="0">
                <a:solidFill>
                  <a:schemeClr val="accent4"/>
                </a:solidFill>
              </a:rPr>
              <a:t>театр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tx2"/>
                </a:solidFill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</a:rPr>
              <a:t>Березіль</a:t>
            </a:r>
            <a:r>
              <a:rPr lang="ru-RU" sz="2400" b="1" i="1" dirty="0">
                <a:solidFill>
                  <a:schemeClr val="tx2"/>
                </a:solidFill>
              </a:rPr>
              <a:t>» </a:t>
            </a:r>
            <a:r>
              <a:rPr lang="ru-RU" sz="2400" dirty="0" err="1"/>
              <a:t>було</a:t>
            </a:r>
            <a:r>
              <a:rPr lang="ru-RU" sz="2400" dirty="0"/>
              <a:t> переведено до </a:t>
            </a:r>
            <a:r>
              <a:rPr lang="ru-RU" sz="2400" i="1" dirty="0" err="1">
                <a:solidFill>
                  <a:srgbClr val="00B0F0"/>
                </a:solidFill>
              </a:rPr>
              <a:t>Харкова</a:t>
            </a:r>
            <a:r>
              <a:rPr lang="ru-RU" sz="2400" dirty="0"/>
              <a:t> — </a:t>
            </a:r>
            <a:r>
              <a:rPr lang="ru-RU" sz="2400" dirty="0" err="1"/>
              <a:t>тогочасної</a:t>
            </a:r>
            <a:r>
              <a:rPr lang="ru-RU" sz="2400" dirty="0"/>
              <a:t> </a:t>
            </a:r>
            <a:r>
              <a:rPr lang="ru-RU" sz="2400" dirty="0" err="1"/>
              <a:t>столиці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00B0F0"/>
                </a:solidFill>
              </a:rPr>
              <a:t>України</a:t>
            </a:r>
            <a:r>
              <a:rPr lang="ru-RU" sz="2400" dirty="0"/>
              <a:t>.</a:t>
            </a:r>
            <a:endParaRPr lang="ru-RU" sz="2400" dirty="0" smtClean="0"/>
          </a:p>
        </p:txBody>
      </p:sp>
      <p:pic>
        <p:nvPicPr>
          <p:cNvPr id="20484" name="Picture 4" descr="http://valeriybolotov.at.ua/muzeyZX/KurbasLes28.jpg"/>
          <p:cNvPicPr>
            <a:picLocks noChangeAspect="1" noChangeArrowheads="1"/>
          </p:cNvPicPr>
          <p:nvPr/>
        </p:nvPicPr>
        <p:blipFill>
          <a:blip r:embed="rId2" cstate="print"/>
          <a:srcRect l="8438" t="13333" r="10937" b="9999"/>
          <a:stretch>
            <a:fillRect/>
          </a:stretch>
        </p:blipFill>
        <p:spPr bwMode="auto">
          <a:xfrm>
            <a:off x="1643042" y="3643314"/>
            <a:ext cx="5609435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smtClean="0"/>
              <a:t>Другом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однодумцем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Л.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Курбаса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М.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Куліш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відомий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український</a:t>
            </a:r>
            <a:r>
              <a:rPr lang="ru-RU" sz="2400" i="1" dirty="0">
                <a:solidFill>
                  <a:schemeClr val="tx2"/>
                </a:solidFill>
              </a:rPr>
              <a:t> драматург </a:t>
            </a:r>
            <a:r>
              <a:rPr lang="ru-RU" sz="2400" i="1" dirty="0">
                <a:solidFill>
                  <a:srgbClr val="00B0F0"/>
                </a:solidFill>
              </a:rPr>
              <a:t>ХХ ст. </a:t>
            </a:r>
            <a:r>
              <a:rPr lang="ru-RU" sz="2400" dirty="0" err="1"/>
              <a:t>Найвідоміші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п’єси</a:t>
            </a:r>
            <a:r>
              <a:rPr lang="ru-RU" sz="2400" dirty="0"/>
              <a:t> — </a:t>
            </a:r>
            <a:r>
              <a:rPr lang="ru-RU" sz="2400" i="1" dirty="0">
                <a:solidFill>
                  <a:srgbClr val="CC3300"/>
                </a:solidFill>
              </a:rPr>
              <a:t>«</a:t>
            </a:r>
            <a:r>
              <a:rPr lang="ru-RU" sz="2400" i="1" dirty="0" err="1">
                <a:solidFill>
                  <a:srgbClr val="CC3300"/>
                </a:solidFill>
              </a:rPr>
              <a:t>Народний</a:t>
            </a:r>
            <a:r>
              <a:rPr lang="ru-RU" sz="2400" i="1" dirty="0">
                <a:solidFill>
                  <a:srgbClr val="CC3300"/>
                </a:solidFill>
              </a:rPr>
              <a:t> </a:t>
            </a:r>
            <a:r>
              <a:rPr lang="ru-RU" sz="2400" i="1" dirty="0" err="1">
                <a:solidFill>
                  <a:srgbClr val="CC3300"/>
                </a:solidFill>
              </a:rPr>
              <a:t>Малахій</a:t>
            </a:r>
            <a:r>
              <a:rPr lang="ru-RU" sz="2400" i="1" dirty="0" smtClean="0">
                <a:solidFill>
                  <a:srgbClr val="CC3300"/>
                </a:solidFill>
              </a:rPr>
              <a:t>»</a:t>
            </a:r>
            <a:r>
              <a:rPr lang="ru-RU" sz="2400" dirty="0" smtClean="0"/>
              <a:t>, </a:t>
            </a:r>
            <a:r>
              <a:rPr lang="ru-RU" sz="2400" i="1" dirty="0">
                <a:solidFill>
                  <a:srgbClr val="CC3300"/>
                </a:solidFill>
              </a:rPr>
              <a:t>«Мина </a:t>
            </a:r>
            <a:r>
              <a:rPr lang="ru-RU" sz="2400" i="1" dirty="0" err="1">
                <a:solidFill>
                  <a:srgbClr val="CC3300"/>
                </a:solidFill>
              </a:rPr>
              <a:t>Мазайло</a:t>
            </a:r>
            <a:r>
              <a:rPr lang="ru-RU" sz="2400" i="1" dirty="0" smtClean="0">
                <a:solidFill>
                  <a:srgbClr val="CC3300"/>
                </a:solidFill>
              </a:rPr>
              <a:t>»</a:t>
            </a:r>
            <a:r>
              <a:rPr lang="ru-RU" sz="2400" dirty="0" smtClean="0"/>
              <a:t>, </a:t>
            </a:r>
            <a:r>
              <a:rPr lang="ru-RU" sz="2400" i="1" dirty="0">
                <a:solidFill>
                  <a:srgbClr val="CC3300"/>
                </a:solidFill>
              </a:rPr>
              <a:t>«</a:t>
            </a:r>
            <a:r>
              <a:rPr lang="ru-RU" sz="2400" i="1" dirty="0" err="1">
                <a:solidFill>
                  <a:srgbClr val="CC3300"/>
                </a:solidFill>
              </a:rPr>
              <a:t>Отак</a:t>
            </a:r>
            <a:r>
              <a:rPr lang="ru-RU" sz="2400" i="1" dirty="0">
                <a:solidFill>
                  <a:srgbClr val="CC3300"/>
                </a:solidFill>
              </a:rPr>
              <a:t> </a:t>
            </a:r>
            <a:r>
              <a:rPr lang="ru-RU" sz="2400" i="1" dirty="0" err="1">
                <a:solidFill>
                  <a:srgbClr val="CC3300"/>
                </a:solidFill>
              </a:rPr>
              <a:t>загинув</a:t>
            </a:r>
            <a:r>
              <a:rPr lang="ru-RU" sz="2400" i="1" dirty="0">
                <a:solidFill>
                  <a:srgbClr val="CC3300"/>
                </a:solidFill>
              </a:rPr>
              <a:t> </a:t>
            </a:r>
            <a:r>
              <a:rPr lang="ru-RU" sz="2400" i="1" dirty="0" err="1">
                <a:solidFill>
                  <a:srgbClr val="CC3300"/>
                </a:solidFill>
              </a:rPr>
              <a:t>Гуска</a:t>
            </a:r>
            <a:r>
              <a:rPr lang="ru-RU" sz="2400" i="1" dirty="0" smtClean="0">
                <a:solidFill>
                  <a:srgbClr val="CC3300"/>
                </a:solidFill>
              </a:rPr>
              <a:t>»</a:t>
            </a:r>
            <a:r>
              <a:rPr lang="ru-RU" sz="2400" dirty="0" smtClean="0"/>
              <a:t>, </a:t>
            </a:r>
            <a:r>
              <a:rPr lang="ru-RU" sz="2400" i="1" dirty="0">
                <a:solidFill>
                  <a:srgbClr val="CC3300"/>
                </a:solidFill>
              </a:rPr>
              <a:t>«Патетична соната</a:t>
            </a:r>
            <a:r>
              <a:rPr lang="ru-RU" sz="2400" i="1" dirty="0" smtClean="0">
                <a:solidFill>
                  <a:srgbClr val="CC3300"/>
                </a:solidFill>
              </a:rPr>
              <a:t>»</a:t>
            </a:r>
            <a:r>
              <a:rPr lang="ru-RU" sz="2400" dirty="0" smtClean="0"/>
              <a:t>, </a:t>
            </a:r>
            <a:r>
              <a:rPr lang="ru-RU" sz="2400" i="1" dirty="0">
                <a:solidFill>
                  <a:srgbClr val="CC3300"/>
                </a:solidFill>
              </a:rPr>
              <a:t>«</a:t>
            </a:r>
            <a:r>
              <a:rPr lang="ru-RU" sz="2400" i="1" dirty="0" err="1">
                <a:solidFill>
                  <a:srgbClr val="CC3300"/>
                </a:solidFill>
              </a:rPr>
              <a:t>Маклена</a:t>
            </a:r>
            <a:r>
              <a:rPr lang="ru-RU" sz="2400" i="1" dirty="0">
                <a:solidFill>
                  <a:srgbClr val="CC3300"/>
                </a:solidFill>
              </a:rPr>
              <a:t> </a:t>
            </a:r>
            <a:r>
              <a:rPr lang="ru-RU" sz="2400" i="1" dirty="0" err="1">
                <a:solidFill>
                  <a:srgbClr val="CC3300"/>
                </a:solidFill>
              </a:rPr>
              <a:t>Граса</a:t>
            </a:r>
            <a:r>
              <a:rPr lang="ru-RU" sz="2400" i="1" dirty="0" smtClean="0">
                <a:solidFill>
                  <a:srgbClr val="CC3300"/>
                </a:solidFill>
              </a:rPr>
              <a:t>»</a:t>
            </a:r>
            <a:r>
              <a:rPr lang="ru-RU" sz="2400" dirty="0" smtClean="0"/>
              <a:t>,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ставились на </a:t>
            </a:r>
            <a:r>
              <a:rPr lang="ru-RU" sz="2400" i="1" dirty="0" err="1">
                <a:solidFill>
                  <a:schemeClr val="accent2"/>
                </a:solidFill>
              </a:rPr>
              <a:t>сцені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4"/>
                </a:solidFill>
              </a:rPr>
              <a:t>театру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tx2"/>
                </a:solidFill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</a:rPr>
              <a:t>Березіль</a:t>
            </a:r>
            <a:r>
              <a:rPr lang="ru-RU" sz="2400" b="1" i="1" dirty="0">
                <a:solidFill>
                  <a:schemeClr val="tx2"/>
                </a:solidFill>
              </a:rPr>
              <a:t>» </a:t>
            </a:r>
            <a:r>
              <a:rPr lang="ru-RU" sz="2400" dirty="0"/>
              <a:t>та </a:t>
            </a:r>
            <a:r>
              <a:rPr lang="ru-RU" sz="2400" dirty="0" err="1"/>
              <a:t>викликали</a:t>
            </a:r>
            <a:r>
              <a:rPr lang="ru-RU" sz="2400" dirty="0"/>
              <a:t> </a:t>
            </a:r>
            <a:r>
              <a:rPr lang="ru-RU" sz="2400" dirty="0" err="1"/>
              <a:t>гострі</a:t>
            </a:r>
            <a:r>
              <a:rPr lang="ru-RU" sz="2400" dirty="0"/>
              <a:t> </a:t>
            </a:r>
            <a:r>
              <a:rPr lang="ru-RU" sz="2400" dirty="0" err="1"/>
              <a:t>дискусії</a:t>
            </a:r>
            <a:r>
              <a:rPr lang="ru-RU" sz="2400" dirty="0"/>
              <a:t>.</a:t>
            </a:r>
            <a:endParaRPr lang="ru-RU" sz="2400" dirty="0" smtClean="0"/>
          </a:p>
          <a:p>
            <a:pPr indent="92075"/>
            <a:endParaRPr lang="ru-RU" sz="2400" i="1" dirty="0" smtClean="0"/>
          </a:p>
        </p:txBody>
      </p:sp>
      <p:pic>
        <p:nvPicPr>
          <p:cNvPr id="3" name="Picture 4" descr="http://cs10821.vk.me/u16619302/128988571/x_e2e04191.jpg"/>
          <p:cNvPicPr>
            <a:picLocks noChangeAspect="1" noChangeArrowheads="1"/>
          </p:cNvPicPr>
          <p:nvPr/>
        </p:nvPicPr>
        <p:blipFill>
          <a:blip r:embed="rId2" cstate="print"/>
          <a:srcRect l="2667" r="2666" b="4807"/>
          <a:stretch>
            <a:fillRect/>
          </a:stretch>
        </p:blipFill>
        <p:spPr bwMode="auto">
          <a:xfrm>
            <a:off x="1857356" y="2214554"/>
            <a:ext cx="5072098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903893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Афіша. Гастролі театру </a:t>
            </a:r>
            <a:r>
              <a:rPr lang="uk-UA" sz="2800" b="1" i="1" dirty="0" err="1" smtClean="0">
                <a:solidFill>
                  <a:srgbClr val="C00000"/>
                </a:solidFill>
              </a:rPr>
              <a:t>“Березіль”</a:t>
            </a:r>
            <a:r>
              <a:rPr lang="uk-UA" sz="2800" b="1" i="1" dirty="0" smtClean="0">
                <a:solidFill>
                  <a:srgbClr val="C00000"/>
                </a:solidFill>
              </a:rPr>
              <a:t> для членів спілки металістів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Цей театр дав життя новій українській драматургії.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638025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64357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Сцена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зі</a:t>
            </a:r>
            <a:r>
              <a:rPr lang="ru-RU" sz="2800" b="1" i="1" dirty="0" smtClean="0">
                <a:solidFill>
                  <a:srgbClr val="C00000"/>
                </a:solidFill>
              </a:rPr>
              <a:t> спектаклю “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Народний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Малахій</a:t>
            </a:r>
            <a:r>
              <a:rPr lang="ru-RU" sz="2800" b="1" i="1" dirty="0" smtClean="0">
                <a:solidFill>
                  <a:srgbClr val="C00000"/>
                </a:solidFill>
              </a:rPr>
              <a:t>” у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постановці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артистів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театру “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Березіль</a:t>
            </a:r>
            <a:r>
              <a:rPr lang="ru-RU" sz="2800" b="1" i="1" dirty="0" smtClean="0">
                <a:solidFill>
                  <a:srgbClr val="C00000"/>
                </a:solidFill>
              </a:rPr>
              <a:t>”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Цей театр дав життя новій українській драматургії.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7884459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64357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Сцена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з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вистави</a:t>
            </a:r>
            <a:r>
              <a:rPr lang="ru-RU" sz="2800" b="1" i="1" dirty="0" smtClean="0">
                <a:solidFill>
                  <a:srgbClr val="C00000"/>
                </a:solidFill>
              </a:rPr>
              <a:t> “97” в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Одеській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держдрамі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(1925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рік</a:t>
            </a:r>
            <a:r>
              <a:rPr lang="ru-RU" sz="2800" b="1" i="1" dirty="0" smtClean="0">
                <a:solidFill>
                  <a:srgbClr val="C00000"/>
                </a:solidFill>
              </a:rPr>
              <a:t>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4071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/>
              <a:t>На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початку 1930-х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рр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dirty="0" err="1"/>
              <a:t>поширюються</a:t>
            </a:r>
            <a:r>
              <a:rPr lang="ru-RU" sz="2400" dirty="0"/>
              <a:t> </a:t>
            </a:r>
            <a:r>
              <a:rPr lang="ru-RU" sz="2400" dirty="0" err="1"/>
              <a:t>наклепницькі</a:t>
            </a:r>
            <a:r>
              <a:rPr lang="ru-RU" sz="2400" dirty="0"/>
              <a:t> </a:t>
            </a:r>
            <a:r>
              <a:rPr lang="ru-RU" sz="2400" dirty="0" err="1"/>
              <a:t>звинувачення</a:t>
            </a:r>
            <a:r>
              <a:rPr lang="ru-RU" sz="2400" dirty="0"/>
              <a:t> на адресу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Л.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Курбаса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/>
              <a:t>та </a:t>
            </a:r>
            <a:r>
              <a:rPr lang="ru-RU" sz="2400" dirty="0" err="1"/>
              <a:t>його</a:t>
            </a:r>
            <a:r>
              <a:rPr lang="ru-RU" sz="2400" dirty="0"/>
              <a:t> соратника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М.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Куліша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/>
              <a:t>в </a:t>
            </a:r>
            <a:r>
              <a:rPr lang="ru-RU" sz="2400" dirty="0" err="1"/>
              <a:t>насадженні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ворожнечих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поглядів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dirty="0"/>
              <a:t>на </a:t>
            </a:r>
            <a:r>
              <a:rPr lang="ru-RU" sz="2400" i="1" dirty="0" err="1">
                <a:solidFill>
                  <a:schemeClr val="accent2"/>
                </a:solidFill>
              </a:rPr>
              <a:t>мистецтво</a:t>
            </a:r>
            <a:r>
              <a:rPr lang="ru-RU" sz="2400" dirty="0"/>
              <a:t>. У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1933 р.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Л.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Курбаса</a:t>
            </a:r>
            <a:r>
              <a:rPr lang="ru-RU" sz="2400" dirty="0"/>
              <a:t> </a:t>
            </a:r>
            <a:r>
              <a:rPr lang="ru-RU" sz="2400" dirty="0" err="1"/>
              <a:t>усунуто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керівництва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4"/>
                </a:solidFill>
              </a:rPr>
              <a:t>театром</a:t>
            </a:r>
            <a:r>
              <a:rPr lang="ru-RU" sz="2400" dirty="0"/>
              <a:t>, </a:t>
            </a:r>
            <a:r>
              <a:rPr lang="ru-RU" sz="2400" dirty="0" err="1"/>
              <a:t>закрито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4"/>
                </a:solidFill>
              </a:rPr>
              <a:t>театр </a:t>
            </a:r>
            <a:r>
              <a:rPr lang="ru-RU" sz="2400" b="1" i="1" dirty="0">
                <a:solidFill>
                  <a:schemeClr val="tx2"/>
                </a:solidFill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</a:rPr>
              <a:t>Березіль</a:t>
            </a:r>
            <a:r>
              <a:rPr lang="ru-RU" sz="2400" b="1" i="1" dirty="0">
                <a:solidFill>
                  <a:schemeClr val="tx2"/>
                </a:solidFill>
              </a:rPr>
              <a:t>». 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indent="92075"/>
            <a:r>
              <a:rPr lang="ru-RU" sz="2400" dirty="0" smtClean="0"/>
              <a:t>У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1937 р.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Курбаса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заарештовано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відправлено</a:t>
            </a:r>
            <a:r>
              <a:rPr lang="ru-RU" sz="2400" dirty="0" smtClean="0"/>
              <a:t> до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Соловецьких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таборів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розстріляно</a:t>
            </a:r>
            <a:r>
              <a:rPr lang="ru-RU" sz="2400" dirty="0" smtClean="0"/>
              <a:t>. </a:t>
            </a:r>
            <a:endParaRPr lang="ru-RU" sz="2400" i="1" dirty="0" smtClean="0"/>
          </a:p>
          <a:p>
            <a:pPr indent="92075"/>
            <a:endParaRPr lang="ru-RU" sz="2400" b="1" i="1" dirty="0" smtClean="0">
              <a:solidFill>
                <a:schemeClr val="tx2"/>
              </a:solidFill>
            </a:endParaRPr>
          </a:p>
        </p:txBody>
      </p:sp>
      <p:pic>
        <p:nvPicPr>
          <p:cNvPr id="44036" name="Picture 4" descr="http://www.mediaport.ua/images/125376_700.jpg"/>
          <p:cNvPicPr>
            <a:picLocks noChangeAspect="1" noChangeArrowheads="1"/>
          </p:cNvPicPr>
          <p:nvPr/>
        </p:nvPicPr>
        <p:blipFill>
          <a:blip r:embed="rId2" cstate="print"/>
          <a:srcRect b="2233"/>
          <a:stretch>
            <a:fillRect/>
          </a:stretch>
        </p:blipFill>
        <p:spPr bwMode="auto">
          <a:xfrm>
            <a:off x="4500562" y="214290"/>
            <a:ext cx="4214842" cy="5492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5903893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Могила Леся Курбаса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/>
              <a:t>У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1934 р.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4"/>
                </a:solidFill>
              </a:rPr>
              <a:t>театр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tx2"/>
                </a:solidFill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</a:rPr>
              <a:t>Березіль</a:t>
            </a:r>
            <a:r>
              <a:rPr lang="ru-RU" sz="2400" b="1" i="1" dirty="0">
                <a:solidFill>
                  <a:schemeClr val="tx2"/>
                </a:solidFill>
              </a:rPr>
              <a:t>» </a:t>
            </a:r>
            <a:r>
              <a:rPr lang="ru-RU" sz="2400" dirty="0" err="1"/>
              <a:t>перейменували</a:t>
            </a:r>
            <a:r>
              <a:rPr lang="ru-RU" sz="2400" dirty="0"/>
              <a:t> </a:t>
            </a:r>
            <a:r>
              <a:rPr lang="ru-RU" sz="2400" dirty="0" smtClean="0"/>
              <a:t>на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Харківський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академічний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український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драматичний</a:t>
            </a:r>
            <a:r>
              <a:rPr lang="ru-RU" sz="2400" b="1" i="1" dirty="0" smtClean="0">
                <a:solidFill>
                  <a:schemeClr val="tx2"/>
                </a:solidFill>
              </a:rPr>
              <a:t> театр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ім</a:t>
            </a:r>
            <a:r>
              <a:rPr lang="ru-RU" sz="2400" b="1" i="1" dirty="0" smtClean="0">
                <a:solidFill>
                  <a:schemeClr val="tx2"/>
                </a:solidFill>
              </a:rPr>
              <a:t>. Т. Г.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2400" dirty="0" smtClean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 smtClean="0"/>
              <a:t>очолив</a:t>
            </a:r>
            <a:r>
              <a:rPr lang="ru-RU" sz="2400" dirty="0" smtClean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учень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Л.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Курбаса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М.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Крушельницький</a:t>
            </a:r>
            <a:r>
              <a:rPr lang="ru-RU" sz="2400" dirty="0"/>
              <a:t>, а </a:t>
            </a:r>
            <a:r>
              <a:rPr lang="ru-RU" sz="2400" dirty="0" err="1"/>
              <a:t>імена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Л.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Курбаса</a:t>
            </a:r>
            <a:r>
              <a:rPr lang="ru-RU" sz="2400" dirty="0"/>
              <a:t>,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М.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Куліша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/>
              <a:t>та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представників</a:t>
            </a:r>
            <a:r>
              <a:rPr lang="ru-RU" sz="2400" dirty="0"/>
              <a:t> </a:t>
            </a:r>
            <a:r>
              <a:rPr lang="ru-RU" sz="2400" dirty="0" err="1"/>
              <a:t>творчої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української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інтелігенції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dirty="0" err="1"/>
              <a:t>десятиліттями</a:t>
            </a:r>
            <a:r>
              <a:rPr lang="ru-RU" sz="2400" dirty="0"/>
              <a:t> </a:t>
            </a:r>
            <a:r>
              <a:rPr lang="ru-RU" sz="2400" dirty="0" err="1"/>
              <a:t>замовчувалися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згадувалися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імен</a:t>
            </a:r>
            <a:r>
              <a:rPr lang="ru-RU" sz="2400" dirty="0"/>
              <a:t> </a:t>
            </a:r>
            <a:r>
              <a:rPr lang="ru-RU" sz="2400" i="1" dirty="0">
                <a:solidFill>
                  <a:schemeClr val="tx2"/>
                </a:solidFill>
              </a:rPr>
              <a:t>«</a:t>
            </a:r>
            <a:r>
              <a:rPr lang="ru-RU" sz="2400" i="1" dirty="0" err="1">
                <a:solidFill>
                  <a:schemeClr val="tx2"/>
                </a:solidFill>
              </a:rPr>
              <a:t>ворогів</a:t>
            </a:r>
            <a:r>
              <a:rPr lang="ru-RU" sz="2400" i="1" dirty="0">
                <a:solidFill>
                  <a:schemeClr val="tx2"/>
                </a:solidFill>
              </a:rPr>
              <a:t> народу».</a:t>
            </a:r>
            <a:endParaRPr lang="ru-RU" sz="2400" i="1" dirty="0" smtClean="0">
              <a:solidFill>
                <a:schemeClr val="tx2"/>
              </a:solidFill>
            </a:endParaRPr>
          </a:p>
        </p:txBody>
      </p:sp>
      <p:pic>
        <p:nvPicPr>
          <p:cNvPr id="43010" name="Picture 2" descr="http://ua-traveling.com/uploads/gallery/photos/img/drama-theater-khar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00306"/>
            <a:ext cx="5214974" cy="3335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903893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Харківський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академічний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український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драматичний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ім</a:t>
            </a:r>
            <a:r>
              <a:rPr lang="ru-RU" sz="2800" b="1" i="1" dirty="0" smtClean="0">
                <a:solidFill>
                  <a:srgbClr val="C00000"/>
                </a:solidFill>
              </a:rPr>
              <a:t>. Т. Г.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Шевченка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/>
              <a:t>З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кінця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 1930-х</a:t>
            </a:r>
            <a:r>
              <a:rPr lang="ru-RU" sz="2400" dirty="0"/>
              <a:t> до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кінця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 1950-х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рр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b="1" i="1" dirty="0" err="1">
                <a:solidFill>
                  <a:schemeClr val="tx2"/>
                </a:solidFill>
              </a:rPr>
              <a:t>український</a:t>
            </a:r>
            <a:r>
              <a:rPr lang="ru-RU" sz="2400" b="1" i="1" dirty="0">
                <a:solidFill>
                  <a:schemeClr val="tx2"/>
                </a:solidFill>
              </a:rPr>
              <a:t> театр </a:t>
            </a:r>
            <a:r>
              <a:rPr lang="ru-RU" sz="2400" dirty="0" err="1"/>
              <a:t>переживає</a:t>
            </a:r>
            <a:r>
              <a:rPr lang="ru-RU" sz="2400" dirty="0"/>
              <a:t> </a:t>
            </a:r>
            <a:r>
              <a:rPr lang="ru-RU" sz="2400" dirty="0" err="1"/>
              <a:t>важкі</a:t>
            </a:r>
            <a:r>
              <a:rPr lang="ru-RU" sz="2400" dirty="0"/>
              <a:t> </a:t>
            </a:r>
            <a:r>
              <a:rPr lang="ru-RU" sz="2400" dirty="0" err="1"/>
              <a:t>часи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зумовлено</a:t>
            </a:r>
            <a:r>
              <a:rPr lang="ru-RU" sz="2400" dirty="0"/>
              <a:t> </a:t>
            </a:r>
            <a:r>
              <a:rPr lang="ru-RU" sz="2400" dirty="0" err="1"/>
              <a:t>трагічними</a:t>
            </a:r>
            <a:r>
              <a:rPr lang="ru-RU" sz="2400" dirty="0"/>
              <a:t> </a:t>
            </a:r>
            <a:r>
              <a:rPr lang="ru-RU" sz="2400" dirty="0" err="1"/>
              <a:t>подіями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української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історії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b="1" i="1" dirty="0" err="1">
                <a:solidFill>
                  <a:srgbClr val="C00000"/>
                </a:solidFill>
              </a:rPr>
              <a:t>репресіями</a:t>
            </a:r>
            <a:r>
              <a:rPr lang="ru-RU" sz="2400" dirty="0"/>
              <a:t>, </a:t>
            </a:r>
            <a:r>
              <a:rPr lang="ru-RU" sz="2400" dirty="0" err="1"/>
              <a:t>роз’єднаністю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українських</a:t>
            </a:r>
            <a:r>
              <a:rPr lang="ru-RU" sz="2400" i="1" dirty="0">
                <a:solidFill>
                  <a:schemeClr val="tx2"/>
                </a:solidFill>
              </a:rPr>
              <a:t> земель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chemeClr val="tx2"/>
                </a:solidFill>
              </a:rPr>
              <a:t>гітлерівською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навалою</a:t>
            </a:r>
            <a:r>
              <a:rPr lang="ru-RU" sz="2400" dirty="0"/>
              <a:t>.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в </a:t>
            </a:r>
            <a:r>
              <a:rPr lang="ru-RU" sz="2400" dirty="0" err="1"/>
              <a:t>тяжкі</a:t>
            </a:r>
            <a:r>
              <a:rPr lang="ru-RU" sz="2400" dirty="0"/>
              <a:t> </a:t>
            </a:r>
            <a:r>
              <a:rPr lang="ru-RU" sz="2400" dirty="0" err="1"/>
              <a:t>часи</a:t>
            </a:r>
            <a:r>
              <a:rPr lang="ru-RU" sz="2400" dirty="0"/>
              <a:t> </a:t>
            </a:r>
            <a:r>
              <a:rPr lang="ru-RU" sz="2400" dirty="0" err="1"/>
              <a:t>боротьби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фашистськими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окупантами</a:t>
            </a:r>
            <a:r>
              <a:rPr lang="ru-RU" sz="2400" dirty="0"/>
              <a:t> </a:t>
            </a:r>
            <a:r>
              <a:rPr lang="ru-RU" sz="2400" dirty="0" err="1"/>
              <a:t>в</a:t>
            </a:r>
            <a:r>
              <a:rPr lang="ru-RU" sz="2400" dirty="0"/>
              <a:t> </a:t>
            </a:r>
            <a:r>
              <a:rPr lang="ru-RU" sz="2400" dirty="0" err="1"/>
              <a:t>тилу</a:t>
            </a:r>
            <a:r>
              <a:rPr lang="ru-RU" sz="2400" dirty="0"/>
              <a:t> </a:t>
            </a:r>
            <a:r>
              <a:rPr lang="ru-RU" sz="2400" dirty="0" err="1"/>
              <a:t>продовжували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творчу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діяльність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42 </a:t>
            </a:r>
            <a:r>
              <a:rPr lang="ru-RU" sz="2400" b="1" i="1" dirty="0" err="1">
                <a:solidFill>
                  <a:schemeClr val="accent4"/>
                </a:solidFill>
              </a:rPr>
              <a:t>театральних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колективи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92075"/>
            <a:r>
              <a:rPr lang="ru-RU" sz="2400" dirty="0" err="1"/>
              <a:t>Після</a:t>
            </a:r>
            <a:r>
              <a:rPr lang="ru-RU" sz="2400" dirty="0"/>
              <a:t> перемоги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продовжували</a:t>
            </a:r>
            <a:r>
              <a:rPr lang="ru-RU" sz="2400" dirty="0"/>
              <a:t> </a:t>
            </a:r>
            <a:r>
              <a:rPr lang="ru-RU" sz="2400" dirty="0" err="1"/>
              <a:t>діяти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ідеологічні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обмеження</a:t>
            </a:r>
            <a:r>
              <a:rPr lang="ru-RU" sz="2400" dirty="0"/>
              <a:t> у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</a:rPr>
              <a:t>радянській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</a:rPr>
              <a:t>культурі</a:t>
            </a:r>
            <a:r>
              <a:rPr lang="ru-RU" sz="2400" dirty="0"/>
              <a:t>, </a:t>
            </a:r>
            <a:r>
              <a:rPr lang="ru-RU" sz="2400" dirty="0" err="1"/>
              <a:t>стримуючи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національно-культурний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розвиток</a:t>
            </a:r>
            <a:r>
              <a:rPr lang="ru-RU" sz="2400" dirty="0"/>
              <a:t>.</a:t>
            </a:r>
            <a:endParaRPr lang="ru-RU" sz="2400" i="1" dirty="0" smtClean="0"/>
          </a:p>
        </p:txBody>
      </p:sp>
      <p:pic>
        <p:nvPicPr>
          <p:cNvPr id="40962" name="Picture 2" descr="http://his.img.pravda.com/images/doc/4/6/46dc49b-charkov-1941-1943--------------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4500594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628" y="4357694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Перша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будівля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праворуч</a:t>
            </a:r>
            <a:r>
              <a:rPr lang="ru-RU" sz="2800" b="1" i="1" dirty="0" smtClean="0">
                <a:solidFill>
                  <a:srgbClr val="C00000"/>
                </a:solidFill>
              </a:rPr>
              <a:t> -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харківський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ляльок</a:t>
            </a:r>
            <a:r>
              <a:rPr lang="ru-RU" sz="2800" b="1" i="1" dirty="0" smtClean="0">
                <a:solidFill>
                  <a:srgbClr val="C00000"/>
                </a:solidFill>
              </a:rPr>
              <a:t> у роки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окупації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/>
              <a:t>Роки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</a:rPr>
              <a:t>відлиги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» </a:t>
            </a:r>
            <a:r>
              <a:rPr lang="ru-RU" sz="2400" dirty="0" err="1"/>
              <a:t>характеризуються</a:t>
            </a:r>
            <a:r>
              <a:rPr lang="ru-RU" sz="2400" dirty="0"/>
              <a:t> </a:t>
            </a:r>
            <a:r>
              <a:rPr lang="ru-RU" sz="2400" dirty="0" err="1"/>
              <a:t>пожвавленням</a:t>
            </a:r>
            <a:r>
              <a:rPr lang="ru-RU" sz="2400" dirty="0"/>
              <a:t> </a:t>
            </a:r>
            <a:r>
              <a:rPr lang="ru-RU" sz="2400" i="1" dirty="0">
                <a:solidFill>
                  <a:schemeClr val="tx2"/>
                </a:solidFill>
              </a:rPr>
              <a:t>культурного </a:t>
            </a:r>
            <a:r>
              <a:rPr lang="ru-RU" sz="2400" i="1" dirty="0" err="1">
                <a:solidFill>
                  <a:schemeClr val="tx2"/>
                </a:solidFill>
              </a:rPr>
              <a:t>життя</a:t>
            </a:r>
            <a:r>
              <a:rPr lang="ru-RU" sz="2400" dirty="0"/>
              <a:t> на </a:t>
            </a:r>
            <a:r>
              <a:rPr lang="ru-RU" sz="2400" dirty="0" err="1"/>
              <a:t>всій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i="1" dirty="0">
                <a:solidFill>
                  <a:srgbClr val="00B0F0"/>
                </a:solidFill>
              </a:rPr>
              <a:t>СРСР</a:t>
            </a:r>
            <a:r>
              <a:rPr lang="ru-RU" sz="2400" dirty="0"/>
              <a:t>,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забуття</a:t>
            </a:r>
            <a:r>
              <a:rPr lang="ru-RU" sz="2400" dirty="0"/>
              <a:t> </a:t>
            </a:r>
            <a:r>
              <a:rPr lang="ru-RU" sz="2400" dirty="0" err="1"/>
              <a:t>повернулися</a:t>
            </a:r>
            <a:r>
              <a:rPr lang="ru-RU" sz="2400" dirty="0"/>
              <a:t> </a:t>
            </a:r>
            <a:r>
              <a:rPr lang="ru-RU" sz="2400" dirty="0" err="1"/>
              <a:t>імена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театральних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діячів</a:t>
            </a:r>
            <a:r>
              <a:rPr lang="ru-RU" sz="2400" dirty="0"/>
              <a:t>, </a:t>
            </a:r>
            <a:r>
              <a:rPr lang="ru-RU" sz="2400" dirty="0" err="1"/>
              <a:t>репресованих</a:t>
            </a:r>
            <a:r>
              <a:rPr lang="ru-RU" sz="2400" dirty="0"/>
              <a:t> у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1930-і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рр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2400" dirty="0" smtClean="0"/>
              <a:t>,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здійснено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i="1" dirty="0">
                <a:solidFill>
                  <a:schemeClr val="accent2"/>
                </a:solidFill>
              </a:rPr>
              <a:t>постанов </a:t>
            </a:r>
            <a:r>
              <a:rPr lang="ru-RU" sz="2400" dirty="0"/>
              <a:t>за </a:t>
            </a:r>
            <a:r>
              <a:rPr lang="ru-RU" sz="2400" i="1" dirty="0" err="1">
                <a:solidFill>
                  <a:schemeClr val="accent2"/>
                </a:solidFill>
              </a:rPr>
              <a:t>п’єсами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М.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Куліша</a:t>
            </a:r>
            <a:r>
              <a:rPr lang="ru-RU" sz="2400" dirty="0"/>
              <a:t>, видано </a:t>
            </a:r>
            <a:r>
              <a:rPr lang="ru-RU" sz="2400" dirty="0" err="1"/>
              <a:t>спогади</a:t>
            </a:r>
            <a:r>
              <a:rPr lang="ru-RU" sz="2400" dirty="0"/>
              <a:t> про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Л.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Курбаса</a:t>
            </a:r>
            <a:r>
              <a:rPr lang="ru-RU" sz="2400" dirty="0"/>
              <a:t>, </a:t>
            </a:r>
            <a:r>
              <a:rPr lang="ru-RU" sz="2400" dirty="0" err="1"/>
              <a:t>реконструйовано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виставу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rgbClr val="CC3300"/>
                </a:solidFill>
              </a:rPr>
              <a:t>«Гайдамаки». </a:t>
            </a:r>
            <a:endParaRPr lang="ru-RU" sz="2400" b="1" i="1" dirty="0" smtClean="0">
              <a:solidFill>
                <a:srgbClr val="CC3300"/>
              </a:solidFill>
            </a:endParaRPr>
          </a:p>
          <a:p>
            <a:pPr indent="92075"/>
            <a:endParaRPr lang="ru-RU" sz="2400" dirty="0" smtClean="0"/>
          </a:p>
          <a:p>
            <a:pPr indent="92075"/>
            <a:endParaRPr lang="ru-RU" sz="2400" i="1" dirty="0" smtClean="0"/>
          </a:p>
        </p:txBody>
      </p:sp>
      <p:pic>
        <p:nvPicPr>
          <p:cNvPr id="39938" name="Picture 2" descr="http://www.kurbas.org.ua/fotoarchiv/gaydamak/001.jpg"/>
          <p:cNvPicPr>
            <a:picLocks noChangeAspect="1" noChangeArrowheads="1"/>
          </p:cNvPicPr>
          <p:nvPr/>
        </p:nvPicPr>
        <p:blipFill>
          <a:blip r:embed="rId2" cstate="print"/>
          <a:srcRect t="5357" b="18303"/>
          <a:stretch>
            <a:fillRect/>
          </a:stretch>
        </p:blipFill>
        <p:spPr bwMode="auto">
          <a:xfrm>
            <a:off x="1000100" y="2143116"/>
            <a:ext cx="6977058" cy="3728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6000768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>
                <a:solidFill>
                  <a:srgbClr val="C00000"/>
                </a:solidFill>
              </a:rPr>
              <a:t>“Гайдамаки”</a:t>
            </a:r>
            <a:r>
              <a:rPr lang="uk-UA" sz="2800" b="1" i="1" dirty="0" smtClean="0">
                <a:solidFill>
                  <a:srgbClr val="C00000"/>
                </a:solidFill>
              </a:rPr>
              <a:t>, сцена з вистави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/>
              <a:t>Саме</a:t>
            </a:r>
            <a:r>
              <a:rPr lang="ru-RU" sz="2400" dirty="0"/>
              <a:t> в </a:t>
            </a:r>
            <a:r>
              <a:rPr lang="ru-RU" sz="2400" dirty="0" err="1"/>
              <a:t>ці</a:t>
            </a:r>
            <a:r>
              <a:rPr lang="ru-RU" sz="2400" dirty="0"/>
              <a:t> роки </a:t>
            </a:r>
            <a:r>
              <a:rPr lang="ru-RU" sz="2400" dirty="0" err="1"/>
              <a:t>формується</a:t>
            </a:r>
            <a:r>
              <a:rPr lang="ru-RU" sz="2400" dirty="0"/>
              <a:t> нова </a:t>
            </a:r>
            <a:r>
              <a:rPr lang="ru-RU" sz="2400" b="1" i="1" dirty="0" err="1">
                <a:solidFill>
                  <a:schemeClr val="tx2"/>
                </a:solidFill>
              </a:rPr>
              <a:t>генерація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української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театральної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інтелігенції</a:t>
            </a:r>
            <a:r>
              <a:rPr lang="ru-RU" sz="2400" dirty="0"/>
              <a:t>, яка </a:t>
            </a:r>
            <a:r>
              <a:rPr lang="ru-RU" sz="2400" dirty="0" err="1"/>
              <a:t>шукала</a:t>
            </a:r>
            <a:r>
              <a:rPr lang="ru-RU" sz="2400" dirty="0"/>
              <a:t> шляхи до </a:t>
            </a:r>
            <a:r>
              <a:rPr lang="ru-RU" sz="2400" i="1" dirty="0" err="1">
                <a:solidFill>
                  <a:schemeClr val="tx2"/>
                </a:solidFill>
              </a:rPr>
              <a:t>національних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джерел</a:t>
            </a:r>
            <a:r>
              <a:rPr lang="ru-RU" sz="2400" dirty="0"/>
              <a:t>, </a:t>
            </a:r>
            <a:r>
              <a:rPr lang="ru-RU" sz="2400" dirty="0" err="1"/>
              <a:t>щиро</a:t>
            </a:r>
            <a:r>
              <a:rPr lang="ru-RU" sz="2400" dirty="0"/>
              <a:t> </a:t>
            </a:r>
            <a:r>
              <a:rPr lang="ru-RU" sz="2400" dirty="0" err="1"/>
              <a:t>прагнула</a:t>
            </a:r>
            <a:r>
              <a:rPr lang="ru-RU" sz="2400" dirty="0"/>
              <a:t> </a:t>
            </a:r>
            <a:r>
              <a:rPr lang="ru-RU" sz="2400" dirty="0" err="1"/>
              <a:t>до</a:t>
            </a:r>
            <a:r>
              <a:rPr lang="ru-RU" sz="2400" dirty="0"/>
              <a:t> </a:t>
            </a:r>
            <a:r>
              <a:rPr lang="ru-RU" sz="2400" dirty="0" err="1"/>
              <a:t>встановлення</a:t>
            </a:r>
            <a:r>
              <a:rPr lang="ru-RU" sz="2400" dirty="0"/>
              <a:t> </a:t>
            </a:r>
            <a:r>
              <a:rPr lang="ru-RU" sz="2400" dirty="0" err="1"/>
              <a:t>істини</a:t>
            </a:r>
            <a:r>
              <a:rPr lang="ru-RU" sz="2400" dirty="0"/>
              <a:t> у </a:t>
            </a:r>
            <a:r>
              <a:rPr lang="ru-RU" sz="2400" i="1" dirty="0" err="1">
                <a:solidFill>
                  <a:schemeClr val="tx2"/>
                </a:solidFill>
              </a:rPr>
              <a:t>вітчизняній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історії</a:t>
            </a:r>
            <a:r>
              <a:rPr lang="ru-RU" sz="2400" dirty="0"/>
              <a:t>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представниками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С. Данченко</a:t>
            </a:r>
            <a:r>
              <a:rPr lang="ru-RU" sz="2400" dirty="0"/>
              <a:t>,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Б. Ступка</a:t>
            </a:r>
            <a:r>
              <a:rPr lang="ru-RU" sz="2400" dirty="0"/>
              <a:t>,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В.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Івченко</a:t>
            </a:r>
            <a:r>
              <a:rPr lang="ru-RU" sz="2400" dirty="0"/>
              <a:t>,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Ф. Стригун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уславили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український</a:t>
            </a:r>
            <a:r>
              <a:rPr lang="ru-RU" sz="2400" b="1" i="1" dirty="0">
                <a:solidFill>
                  <a:schemeClr val="accent4"/>
                </a:solidFill>
              </a:rPr>
              <a:t> театр </a:t>
            </a:r>
            <a:r>
              <a:rPr lang="ru-RU" sz="2400" dirty="0" err="1"/>
              <a:t>своєю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майстерністю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chemeClr val="accent1"/>
                </a:solidFill>
              </a:rPr>
              <a:t>щирістю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chemeClr val="accent1"/>
                </a:solidFill>
              </a:rPr>
              <a:t>психологічністю</a:t>
            </a:r>
            <a:r>
              <a:rPr lang="ru-RU" sz="2400" dirty="0"/>
              <a:t> </a:t>
            </a:r>
            <a:r>
              <a:rPr lang="ru-RU" sz="2400" dirty="0" err="1"/>
              <a:t>розробки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образів</a:t>
            </a:r>
            <a:r>
              <a:rPr lang="ru-RU" sz="2400" dirty="0"/>
              <a:t>.</a:t>
            </a:r>
            <a:endParaRPr lang="ru-RU" sz="2400" i="1" dirty="0" smtClean="0"/>
          </a:p>
        </p:txBody>
      </p:sp>
      <p:pic>
        <p:nvPicPr>
          <p:cNvPr id="38916" name="Picture 4" descr="http://kri.su/2011/uploads/images/pix/13333631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643182"/>
            <a:ext cx="2357454" cy="3201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4" name="Picture 2" descr="http://academia.gov.ua/sites/Danchenko/Danch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2369996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8" name="Picture 6" descr="http://old.zankovetska.com.ua/news/img/691c28a4113201d440dee4fabfdc8c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643182"/>
            <a:ext cx="2357454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600076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С. Данченко               Б. Ступка                Ф. Стригун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1980—1990-ті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рр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dirty="0" err="1"/>
              <a:t>позначені</a:t>
            </a:r>
            <a:r>
              <a:rPr lang="ru-RU" sz="2400" dirty="0"/>
              <a:t> </a:t>
            </a:r>
            <a:r>
              <a:rPr lang="ru-RU" sz="2400" dirty="0" err="1"/>
              <a:t>пошуками</a:t>
            </a:r>
            <a:r>
              <a:rPr lang="ru-RU" sz="2400" dirty="0"/>
              <a:t>, </a:t>
            </a:r>
            <a:r>
              <a:rPr lang="ru-RU" sz="2400" dirty="0" err="1"/>
              <a:t>організаційними</a:t>
            </a:r>
            <a:r>
              <a:rPr lang="ru-RU" sz="2400" dirty="0"/>
              <a:t> </a:t>
            </a:r>
            <a:r>
              <a:rPr lang="ru-RU" sz="2400" dirty="0" err="1"/>
              <a:t>змінами</a:t>
            </a:r>
            <a:r>
              <a:rPr lang="ru-RU" sz="2400" dirty="0"/>
              <a:t> у </a:t>
            </a:r>
            <a:r>
              <a:rPr lang="ru-RU" sz="2400" b="1" i="1" dirty="0">
                <a:solidFill>
                  <a:schemeClr val="accent4"/>
                </a:solidFill>
              </a:rPr>
              <a:t>театральному </a:t>
            </a:r>
            <a:r>
              <a:rPr lang="ru-RU" sz="2400" b="1" i="1" dirty="0" err="1">
                <a:solidFill>
                  <a:schemeClr val="accent4"/>
                </a:solidFill>
              </a:rPr>
              <a:t>мистецтві</a:t>
            </a:r>
            <a:r>
              <a:rPr lang="ru-RU" sz="2400" dirty="0"/>
              <a:t>. </a:t>
            </a:r>
            <a:r>
              <a:rPr lang="ru-RU" sz="2400" dirty="0" err="1"/>
              <a:t>Було</a:t>
            </a:r>
            <a:r>
              <a:rPr lang="ru-RU" sz="2400" dirty="0"/>
              <a:t> створено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4"/>
                </a:solidFill>
              </a:rPr>
              <a:t>театри-студії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chemeClr val="accent2"/>
                </a:solidFill>
              </a:rPr>
              <a:t>експериментальні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спектаклі</a:t>
            </a:r>
            <a:r>
              <a:rPr lang="ru-RU" sz="2400" dirty="0"/>
              <a:t>. </a:t>
            </a:r>
            <a:r>
              <a:rPr lang="ru-RU" sz="2400" dirty="0" err="1"/>
              <a:t>Провідні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режисери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dirty="0" err="1"/>
              <a:t>шукали</a:t>
            </a:r>
            <a:r>
              <a:rPr lang="ru-RU" sz="2400" dirty="0"/>
              <a:t> </a:t>
            </a:r>
            <a:r>
              <a:rPr lang="ru-RU" sz="2400" dirty="0" err="1"/>
              <a:t>нову</a:t>
            </a:r>
            <a:r>
              <a:rPr lang="ru-RU" sz="2400" dirty="0"/>
              <a:t> </a:t>
            </a:r>
            <a:r>
              <a:rPr lang="ru-RU" sz="2400" dirty="0" err="1"/>
              <a:t>знакову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4"/>
                </a:solidFill>
              </a:rPr>
              <a:t>театральну</a:t>
            </a:r>
            <a:r>
              <a:rPr lang="ru-RU" sz="2400" i="1" dirty="0">
                <a:solidFill>
                  <a:schemeClr val="accent4"/>
                </a:solidFill>
              </a:rPr>
              <a:t> </a:t>
            </a:r>
            <a:r>
              <a:rPr lang="ru-RU" sz="2400" i="1" dirty="0" err="1">
                <a:solidFill>
                  <a:schemeClr val="accent4"/>
                </a:solidFill>
              </a:rPr>
              <a:t>мову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92075"/>
            <a:r>
              <a:rPr lang="ru-RU" sz="2400" b="1" i="1" dirty="0" err="1" smtClean="0">
                <a:solidFill>
                  <a:schemeClr val="accent4"/>
                </a:solidFill>
              </a:rPr>
              <a:t>Український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r>
              <a:rPr lang="ru-RU" sz="2400" b="1" i="1" dirty="0">
                <a:solidFill>
                  <a:schemeClr val="accent4"/>
                </a:solidFill>
              </a:rPr>
              <a:t>театр</a:t>
            </a:r>
            <a:r>
              <a:rPr lang="ru-RU" sz="2400" dirty="0"/>
              <a:t> </a:t>
            </a:r>
            <a:r>
              <a:rPr lang="ru-RU" sz="2400" dirty="0" err="1"/>
              <a:t>увійшов</a:t>
            </a:r>
            <a:r>
              <a:rPr lang="ru-RU" sz="2400" dirty="0"/>
              <a:t> у </a:t>
            </a:r>
            <a:r>
              <a:rPr lang="ru-RU" sz="2400" dirty="0" err="1"/>
              <a:t>епоху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</a:rPr>
              <a:t>постмодернізму</a:t>
            </a:r>
            <a:r>
              <a:rPr lang="ru-RU" sz="2400" dirty="0"/>
              <a:t>. </a:t>
            </a:r>
            <a:r>
              <a:rPr lang="ru-RU" sz="2400" dirty="0" err="1"/>
              <a:t>Невеликі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4">
                    <a:lumMod val="75000"/>
                  </a:schemeClr>
                </a:solidFill>
              </a:rPr>
              <a:t>театри-студії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/>
              <a:t>працювали</a:t>
            </a:r>
            <a:r>
              <a:rPr lang="ru-RU" sz="2400" dirty="0"/>
              <a:t> в </a:t>
            </a:r>
            <a:r>
              <a:rPr lang="ru-RU" sz="2400" i="1" dirty="0" err="1">
                <a:solidFill>
                  <a:schemeClr val="accent1"/>
                </a:solidFill>
              </a:rPr>
              <a:t>камерних</a:t>
            </a:r>
            <a:r>
              <a:rPr lang="ru-RU" sz="2400" i="1" dirty="0">
                <a:solidFill>
                  <a:schemeClr val="accent1"/>
                </a:solidFill>
              </a:rPr>
              <a:t> залах</a:t>
            </a:r>
            <a:r>
              <a:rPr lang="ru-RU" sz="2400" dirty="0"/>
              <a:t>, а </a:t>
            </a:r>
            <a:r>
              <a:rPr lang="ru-RU" sz="2400" dirty="0" err="1"/>
              <a:t>інколи</a:t>
            </a:r>
            <a:r>
              <a:rPr lang="ru-RU" sz="2400" dirty="0"/>
              <a:t> — у </a:t>
            </a:r>
            <a:r>
              <a:rPr lang="ru-RU" sz="2400" i="1" dirty="0" err="1">
                <a:solidFill>
                  <a:schemeClr val="accent1"/>
                </a:solidFill>
              </a:rPr>
              <a:t>підвальних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приміщеннях</a:t>
            </a:r>
            <a:r>
              <a:rPr lang="ru-RU" sz="2400" dirty="0"/>
              <a:t>, </a:t>
            </a:r>
            <a:r>
              <a:rPr lang="ru-RU" sz="2400" i="1" dirty="0">
                <a:solidFill>
                  <a:schemeClr val="accent1"/>
                </a:solidFill>
              </a:rPr>
              <a:t>гаражах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chemeClr val="accent1"/>
                </a:solidFill>
              </a:rPr>
              <a:t>художніх</a:t>
            </a:r>
            <a:r>
              <a:rPr lang="ru-RU" sz="2400" i="1" dirty="0">
                <a:solidFill>
                  <a:schemeClr val="accent1"/>
                </a:solidFill>
              </a:rPr>
              <a:t> галереях</a:t>
            </a:r>
            <a:r>
              <a:rPr lang="ru-RU" sz="2400" dirty="0"/>
              <a:t>. </a:t>
            </a:r>
            <a:endParaRPr lang="ru-RU" sz="2400" i="1" dirty="0" smtClean="0"/>
          </a:p>
        </p:txBody>
      </p:sp>
      <p:pic>
        <p:nvPicPr>
          <p:cNvPr id="37892" name="Picture 4" descr="http://library.kr.ua/elib/bosiyP/images/12%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496"/>
            <a:ext cx="5238005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6334780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Сцена з вистави Валерія </a:t>
            </a:r>
            <a:r>
              <a:rPr lang="uk-UA" sz="2800" b="1" i="1" dirty="0" err="1" smtClean="0">
                <a:solidFill>
                  <a:srgbClr val="C00000"/>
                </a:solidFill>
              </a:rPr>
              <a:t>Дейнекіна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b="1" dirty="0">
                <a:solidFill>
                  <a:schemeClr val="accent4"/>
                </a:solidFill>
              </a:rPr>
              <a:t>Театр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вид </a:t>
            </a:r>
            <a:r>
              <a:rPr lang="ru-RU" sz="2400" i="1" dirty="0" err="1">
                <a:solidFill>
                  <a:schemeClr val="accent2"/>
                </a:solidFill>
              </a:rPr>
              <a:t>мистецтва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являє</a:t>
            </a:r>
            <a:r>
              <a:rPr lang="ru-RU" sz="2400" dirty="0"/>
              <a:t> собою </a:t>
            </a:r>
            <a:r>
              <a:rPr lang="ru-RU" sz="2400" dirty="0" err="1"/>
              <a:t>художнє</a:t>
            </a:r>
            <a:r>
              <a:rPr lang="ru-RU" sz="2400" dirty="0"/>
              <a:t> </a:t>
            </a:r>
            <a:r>
              <a:rPr lang="ru-RU" sz="2400" dirty="0" err="1" smtClean="0"/>
              <a:t>відображення</a:t>
            </a:r>
            <a:r>
              <a:rPr lang="ru-RU" sz="2400" dirty="0" smtClean="0"/>
              <a:t> </a:t>
            </a:r>
            <a:r>
              <a:rPr lang="ru-RU" sz="2400" i="1" dirty="0" err="1" smtClean="0"/>
              <a:t>реальності</a:t>
            </a:r>
            <a:r>
              <a:rPr lang="ru-RU" sz="2400" i="1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драматичної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дії</a:t>
            </a:r>
            <a:r>
              <a:rPr lang="ru-RU" sz="2400" dirty="0"/>
              <a:t>. У </a:t>
            </a:r>
            <a:r>
              <a:rPr lang="ru-RU" sz="2400" dirty="0" err="1"/>
              <a:t>театрі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актори</a:t>
            </a:r>
            <a:r>
              <a:rPr lang="ru-RU" sz="2400" dirty="0"/>
              <a:t>, </a:t>
            </a:r>
            <a:r>
              <a:rPr lang="ru-RU" sz="2400" dirty="0" err="1" smtClean="0"/>
              <a:t>перетворюючись</a:t>
            </a:r>
            <a:r>
              <a:rPr lang="ru-RU" sz="2400" dirty="0" smtClean="0"/>
              <a:t> на </a:t>
            </a:r>
            <a:r>
              <a:rPr lang="ru-RU" sz="2400" i="1" dirty="0" err="1">
                <a:solidFill>
                  <a:schemeClr val="accent2"/>
                </a:solidFill>
              </a:rPr>
              <a:t>героїв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дії</a:t>
            </a:r>
            <a:r>
              <a:rPr lang="ru-RU" sz="2400" dirty="0"/>
              <a:t>, </a:t>
            </a:r>
            <a:r>
              <a:rPr lang="ru-RU" sz="2400" dirty="0" err="1"/>
              <a:t>відтворюють</a:t>
            </a:r>
            <a:r>
              <a:rPr lang="ru-RU" sz="2400" dirty="0"/>
              <a:t> перед </a:t>
            </a:r>
            <a:r>
              <a:rPr lang="ru-RU" sz="2400" dirty="0" err="1"/>
              <a:t>глядачами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штучну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реальність</a:t>
            </a:r>
            <a:r>
              <a:rPr lang="ru-RU" sz="2400" dirty="0"/>
              <a:t>, </a:t>
            </a:r>
            <a:r>
              <a:rPr lang="ru-RU" sz="2400" dirty="0" err="1" smtClean="0"/>
              <a:t>показують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. </a:t>
            </a:r>
            <a:r>
              <a:rPr lang="ru-RU" sz="2400" dirty="0" smtClean="0"/>
              <a:t>У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театрі</a:t>
            </a:r>
            <a:r>
              <a:rPr lang="ru-RU" sz="2400" dirty="0" smtClean="0"/>
              <a:t> </a:t>
            </a:r>
            <a:r>
              <a:rPr lang="ru-RU" sz="2400" dirty="0"/>
              <a:t>ми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глядачі</a:t>
            </a:r>
            <a:r>
              <a:rPr lang="ru-RU" sz="2400" dirty="0"/>
              <a:t>, а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співучасники</a:t>
            </a:r>
            <a:r>
              <a:rPr lang="ru-RU" sz="2400" dirty="0"/>
              <a:t>.</a:t>
            </a:r>
          </a:p>
        </p:txBody>
      </p:sp>
      <p:pic>
        <p:nvPicPr>
          <p:cNvPr id="1028" name="Picture 4" descr="http://yaltalife.org/maxidata/upload/000/001/372940df698387557034b63e2dee73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00306"/>
            <a:ext cx="5807217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/>
              <a:t>На </a:t>
            </a:r>
            <a:r>
              <a:rPr lang="ru-RU" sz="2400" dirty="0" err="1"/>
              <a:t>хвилі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студійного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руху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dirty="0"/>
              <a:t>в </a:t>
            </a:r>
            <a:r>
              <a:rPr lang="ru-RU" sz="2400" i="1" dirty="0" err="1">
                <a:solidFill>
                  <a:srgbClr val="00B0F0"/>
                </a:solidFill>
              </a:rPr>
              <a:t>Києві</a:t>
            </a:r>
            <a:r>
              <a:rPr lang="ru-RU" sz="2400" i="1" dirty="0">
                <a:solidFill>
                  <a:srgbClr val="00B0F0"/>
                </a:solidFill>
              </a:rPr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театрів</a:t>
            </a:r>
            <a:r>
              <a:rPr lang="ru-RU" sz="2400" dirty="0"/>
              <a:t>: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1988 р.</a:t>
            </a:r>
            <a:r>
              <a:rPr lang="ru-RU" sz="2400" dirty="0"/>
              <a:t>— </a:t>
            </a:r>
            <a:r>
              <a:rPr lang="ru-RU" sz="2400" i="1" dirty="0" smtClean="0">
                <a:solidFill>
                  <a:schemeClr val="accent4"/>
                </a:solidFill>
              </a:rPr>
              <a:t>театр</a:t>
            </a:r>
            <a:r>
              <a:rPr lang="ru-RU" sz="2400" dirty="0" smtClean="0"/>
              <a:t> </a:t>
            </a:r>
            <a:r>
              <a:rPr lang="ru-RU" sz="2400" b="1" i="1" dirty="0">
                <a:solidFill>
                  <a:schemeClr val="tx2"/>
                </a:solidFill>
              </a:rPr>
              <a:t>«Колесо»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І.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Кліщевської</a:t>
            </a:r>
            <a:r>
              <a:rPr lang="ru-RU" sz="2400" dirty="0"/>
              <a:t>, </a:t>
            </a:r>
            <a:r>
              <a:rPr lang="ru-RU" sz="2400" i="1" dirty="0" smtClean="0">
                <a:solidFill>
                  <a:schemeClr val="accent4"/>
                </a:solidFill>
              </a:rPr>
              <a:t>театр-салон</a:t>
            </a:r>
            <a:r>
              <a:rPr lang="ru-RU" sz="2400" dirty="0" smtClean="0"/>
              <a:t> </a:t>
            </a:r>
            <a:r>
              <a:rPr lang="ru-RU" sz="2400" b="1" i="1" dirty="0">
                <a:solidFill>
                  <a:schemeClr val="tx2"/>
                </a:solidFill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</a:rPr>
              <a:t>Сузір’я</a:t>
            </a:r>
            <a:r>
              <a:rPr lang="ru-RU" sz="2400" b="1" i="1" dirty="0">
                <a:solidFill>
                  <a:schemeClr val="tx2"/>
                </a:solidFill>
              </a:rPr>
              <a:t>»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О.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Кужельного</a:t>
            </a:r>
            <a:r>
              <a:rPr lang="ru-RU" sz="2400" dirty="0"/>
              <a:t>,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1989 р.</a:t>
            </a:r>
            <a:r>
              <a:rPr lang="ru-RU" sz="2400" dirty="0"/>
              <a:t>— </a:t>
            </a:r>
            <a:r>
              <a:rPr lang="ru-RU" sz="2400" b="1" i="1" dirty="0" err="1">
                <a:solidFill>
                  <a:schemeClr val="tx2"/>
                </a:solidFill>
              </a:rPr>
              <a:t>Київський</a:t>
            </a:r>
            <a:r>
              <a:rPr lang="ru-RU" sz="2400" b="1" i="1" dirty="0">
                <a:solidFill>
                  <a:schemeClr val="tx2"/>
                </a:solidFill>
              </a:rPr>
              <a:t> театр </a:t>
            </a:r>
            <a:r>
              <a:rPr lang="ru-RU" sz="2400" b="1" i="1" dirty="0" err="1">
                <a:solidFill>
                  <a:schemeClr val="tx2"/>
                </a:solidFill>
              </a:rPr>
              <a:t>пластичної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драми</a:t>
            </a:r>
            <a:r>
              <a:rPr lang="ru-RU" sz="2400" b="1" i="1" dirty="0">
                <a:solidFill>
                  <a:schemeClr val="tx2"/>
                </a:solidFill>
              </a:rPr>
              <a:t> на </a:t>
            </a:r>
            <a:r>
              <a:rPr lang="ru-RU" sz="2400" b="1" i="1" dirty="0" err="1">
                <a:solidFill>
                  <a:schemeClr val="tx2"/>
                </a:solidFill>
              </a:rPr>
              <a:t>Печерську</a:t>
            </a:r>
            <a:r>
              <a:rPr lang="ru-RU" sz="2400" dirty="0"/>
              <a:t>,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1991 р.</a:t>
            </a:r>
            <a:r>
              <a:rPr lang="ru-RU" sz="2400" dirty="0"/>
              <a:t>— </a:t>
            </a:r>
            <a:r>
              <a:rPr lang="ru-RU" sz="2400" b="1" i="1" dirty="0" err="1">
                <a:solidFill>
                  <a:schemeClr val="tx2"/>
                </a:solidFill>
              </a:rPr>
              <a:t>Київський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драматичний</a:t>
            </a:r>
            <a:r>
              <a:rPr lang="ru-RU" sz="2400" b="1" i="1" dirty="0">
                <a:solidFill>
                  <a:schemeClr val="tx2"/>
                </a:solidFill>
              </a:rPr>
              <a:t> театр «Браво»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Л.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Титаренка</a:t>
            </a:r>
            <a:r>
              <a:rPr lang="ru-RU" sz="2400" dirty="0"/>
              <a:t>, </a:t>
            </a:r>
            <a:r>
              <a:rPr lang="ru-RU" sz="2400" i="1" dirty="0" err="1" smtClean="0">
                <a:solidFill>
                  <a:schemeClr val="accent4"/>
                </a:solidFill>
              </a:rPr>
              <a:t>театр-студія</a:t>
            </a:r>
            <a:r>
              <a:rPr lang="ru-RU" sz="2400" dirty="0" smtClean="0"/>
              <a:t> </a:t>
            </a:r>
            <a:r>
              <a:rPr lang="ru-RU" sz="2400" b="1" i="1" dirty="0">
                <a:solidFill>
                  <a:schemeClr val="tx2"/>
                </a:solidFill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</a:rPr>
              <a:t>Театральний</a:t>
            </a:r>
            <a:r>
              <a:rPr lang="ru-RU" sz="2400" b="1" i="1" dirty="0">
                <a:solidFill>
                  <a:schemeClr val="tx2"/>
                </a:solidFill>
              </a:rPr>
              <a:t> клуб</a:t>
            </a:r>
            <a:r>
              <a:rPr lang="ru-RU" sz="2400" b="1" i="1" dirty="0" smtClean="0">
                <a:solidFill>
                  <a:schemeClr val="tx2"/>
                </a:solidFill>
              </a:rPr>
              <a:t>»</a:t>
            </a:r>
            <a:r>
              <a:rPr lang="ru-RU" sz="2400" dirty="0" smtClean="0"/>
              <a:t>, </a:t>
            </a:r>
            <a:r>
              <a:rPr lang="ru-RU" sz="2400" dirty="0" err="1"/>
              <a:t>заснований</a:t>
            </a:r>
            <a:r>
              <a:rPr lang="ru-RU" sz="2400" dirty="0"/>
              <a:t> </a:t>
            </a:r>
            <a:r>
              <a:rPr lang="ru-RU" sz="2400" dirty="0" err="1"/>
              <a:t>режисером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О.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Ліпиним</a:t>
            </a:r>
            <a:r>
              <a:rPr lang="ru-RU" sz="2400" dirty="0"/>
              <a:t>,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1995 р.</a:t>
            </a:r>
            <a:r>
              <a:rPr lang="ru-RU" sz="2400" dirty="0"/>
              <a:t>— </a:t>
            </a:r>
            <a:r>
              <a:rPr lang="ru-RU" sz="2400" i="1" dirty="0" smtClean="0">
                <a:solidFill>
                  <a:schemeClr val="accent4"/>
                </a:solidFill>
              </a:rPr>
              <a:t>театр </a:t>
            </a:r>
            <a:r>
              <a:rPr lang="ru-RU" sz="2400" b="1" i="1" dirty="0">
                <a:solidFill>
                  <a:schemeClr val="tx2"/>
                </a:solidFill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</a:rPr>
              <a:t>Актор</a:t>
            </a:r>
            <a:r>
              <a:rPr lang="ru-RU" sz="2400" b="1" i="1" dirty="0">
                <a:solidFill>
                  <a:schemeClr val="tx2"/>
                </a:solidFill>
              </a:rPr>
              <a:t>»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В. Шестопалова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  <a:endParaRPr lang="ru-RU" sz="2400" i="1" dirty="0" smtClean="0"/>
          </a:p>
        </p:txBody>
      </p:sp>
      <p:pic>
        <p:nvPicPr>
          <p:cNvPr id="36866" name="Picture 2" descr="http://upload.wikimedia.org/wikipedia/uk/e/ec/%D0%9A%D0%B8%D1%97%D0%B2%D1%81%D1%8C%D0%BA%D0%B8%D0%B9_%D0%B0%D0%BA%D0%B0%D0%B4%D0%B5%D0%BC%D1%96%D1%87%D0%BD%D0%B8%D0%B9_%D1%82%D0%B5%D0%B0%D1%82%D1%80_%C2%AB%D0%9A%D0%BE%D0%BB%D0%B5%D1%81%D0%BE%C2%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3429000"/>
            <a:ext cx="4191029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3438" y="5214950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Київський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академічний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 «Колесо»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/>
              <a:t>Своєрідним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майданчиком</a:t>
            </a:r>
            <a:r>
              <a:rPr lang="ru-RU" sz="2400" dirty="0"/>
              <a:t> для </a:t>
            </a:r>
            <a:r>
              <a:rPr lang="ru-RU" sz="2400" dirty="0" err="1"/>
              <a:t>експериментів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молодих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митців</a:t>
            </a:r>
            <a:r>
              <a:rPr lang="ru-RU" sz="2400" dirty="0"/>
              <a:t> у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1990-ті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рр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dirty="0"/>
              <a:t>стали </a:t>
            </a:r>
            <a:r>
              <a:rPr lang="ru-RU" sz="2400" b="1" i="1" dirty="0">
                <a:solidFill>
                  <a:schemeClr val="accent4"/>
                </a:solidFill>
              </a:rPr>
              <a:t>театр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tx2"/>
                </a:solidFill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</a:rPr>
              <a:t>Березіль</a:t>
            </a:r>
            <a:r>
              <a:rPr lang="ru-RU" sz="2400" b="1" i="1" dirty="0">
                <a:solidFill>
                  <a:schemeClr val="tx2"/>
                </a:solidFill>
              </a:rPr>
              <a:t>» </a:t>
            </a:r>
            <a:r>
              <a:rPr lang="ru-RU" sz="2400" dirty="0"/>
              <a:t>у </a:t>
            </a:r>
            <a:r>
              <a:rPr lang="ru-RU" sz="2400" i="1" dirty="0" err="1">
                <a:solidFill>
                  <a:srgbClr val="00B0F0"/>
                </a:solidFill>
              </a:rPr>
              <a:t>Харкові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4"/>
                </a:solidFill>
              </a:rPr>
              <a:t>театр</a:t>
            </a:r>
            <a:r>
              <a:rPr lang="ru-RU" sz="2400" dirty="0"/>
              <a:t> в </a:t>
            </a:r>
            <a:r>
              <a:rPr lang="ru-RU" sz="2400" i="1" dirty="0" err="1">
                <a:solidFill>
                  <a:srgbClr val="00B0F0"/>
                </a:solidFill>
              </a:rPr>
              <a:t>Коломиї</a:t>
            </a:r>
            <a:r>
              <a:rPr lang="ru-RU" sz="2400" dirty="0"/>
              <a:t>, </a:t>
            </a:r>
            <a:r>
              <a:rPr lang="ru-RU" sz="2400" dirty="0" err="1"/>
              <a:t>створений</a:t>
            </a:r>
            <a:r>
              <a:rPr lang="ru-RU" sz="2400" dirty="0"/>
              <a:t> за </a:t>
            </a:r>
            <a:r>
              <a:rPr lang="ru-RU" sz="2400" dirty="0" err="1"/>
              <a:t>ініціативою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Д.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Чеборака</a:t>
            </a:r>
            <a:r>
              <a:rPr lang="ru-RU" sz="2400" dirty="0"/>
              <a:t>.</a:t>
            </a:r>
            <a:endParaRPr lang="ru-RU" sz="2400" i="1" dirty="0" smtClean="0"/>
          </a:p>
        </p:txBody>
      </p:sp>
      <p:pic>
        <p:nvPicPr>
          <p:cNvPr id="11266" name="Picture 2" descr="http://upload.wikimedia.org/wikipedia/uk/7/7f/%D0%9A%D0%BE%D0%BB%D0%BE%D0%BC%D0%B8%D0%B9%D1%81%D1%8C%D0%BA%D0%B8%D0%B9_%D0%B0%D0%BA%D0%B0%D0%B4%D0%B5%D0%BC%D1%96%D1%87%D0%BD%D0%B8%D0%B9_%D0%BE%D0%B1%D0%BB%D0%B0%D1%81%D0%BD%D0%B8%D0%B9_%D1%83%D0%BA%D1%80%D0%B0%D1%97%D0%BD%D1%81%D1%8C%D0%BA%D0%B8%D0%B9_%D0%B4%D1%80%D0%B0%D0%BC%D0%B0%D1%82%D0%B8%D1%87%D0%BD%D0%B8%D0%B9_%D1%82%D0%B5%D0%B0%D1%82%D1%80_%D1%96%D0%BC._%D0%86._%D0%9E%D0%B7%D0%B0%D1%80%D0%BA%D0%B5%D0%B2%D0%B8%D1%87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552573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929330"/>
            <a:ext cx="878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Коломийський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академічний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обласний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український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драматичний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імені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Івана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Озаркевича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/>
              <a:t>На </a:t>
            </a:r>
            <a:r>
              <a:rPr lang="ru-RU" sz="2400" i="1" dirty="0">
                <a:solidFill>
                  <a:schemeClr val="accent2"/>
                </a:solidFill>
              </a:rPr>
              <a:t>сценах </a:t>
            </a:r>
            <a:r>
              <a:rPr lang="ru-RU" sz="2400" dirty="0" err="1"/>
              <a:t>з’явився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</a:t>
            </a:r>
            <a:r>
              <a:rPr lang="ru-RU" sz="2400" i="1" dirty="0">
                <a:solidFill>
                  <a:schemeClr val="accent2"/>
                </a:solidFill>
              </a:rPr>
              <a:t>репертуар</a:t>
            </a:r>
            <a:r>
              <a:rPr lang="ru-RU" sz="2400" dirty="0"/>
              <a:t> — </a:t>
            </a:r>
            <a:r>
              <a:rPr lang="ru-RU" sz="2400" dirty="0" err="1"/>
              <a:t>раніше</a:t>
            </a:r>
            <a:r>
              <a:rPr lang="ru-RU" sz="2400" dirty="0"/>
              <a:t> заборонена </a:t>
            </a:r>
            <a:r>
              <a:rPr lang="ru-RU" sz="2400" i="1" dirty="0" err="1">
                <a:solidFill>
                  <a:schemeClr val="accent2"/>
                </a:solidFill>
              </a:rPr>
              <a:t>драматургія</a:t>
            </a:r>
            <a:r>
              <a:rPr lang="ru-RU" sz="2400" i="1" dirty="0">
                <a:solidFill>
                  <a:schemeClr val="accent2"/>
                </a:solidFill>
              </a:rPr>
              <a:t> абсурду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chemeClr val="accent2"/>
                </a:solidFill>
              </a:rPr>
              <a:t>спектаклі-колажі</a:t>
            </a:r>
            <a:r>
              <a:rPr lang="ru-RU" sz="2400" dirty="0"/>
              <a:t> за культовою </a:t>
            </a:r>
            <a:r>
              <a:rPr lang="ru-RU" sz="2400" i="1" dirty="0">
                <a:solidFill>
                  <a:schemeClr val="accent2"/>
                </a:solidFill>
              </a:rPr>
              <a:t>прозою </a:t>
            </a:r>
            <a:r>
              <a:rPr lang="ru-RU" sz="2400" dirty="0"/>
              <a:t>(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Дж. Джойс, Ф. Кафка, П.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Зюскінд</a:t>
            </a:r>
            <a:r>
              <a:rPr lang="ru-RU" sz="2400" dirty="0"/>
              <a:t>). Одним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найвідоміших</a:t>
            </a:r>
            <a:r>
              <a:rPr lang="ru-RU" sz="2400" dirty="0"/>
              <a:t> </a:t>
            </a:r>
            <a:r>
              <a:rPr lang="ru-RU" sz="2400" dirty="0" err="1"/>
              <a:t>популярних</a:t>
            </a:r>
            <a:r>
              <a:rPr lang="ru-RU" sz="2400" dirty="0"/>
              <a:t> </a:t>
            </a:r>
            <a:r>
              <a:rPr lang="ru-RU" sz="2400" i="1" dirty="0" err="1" smtClean="0">
                <a:solidFill>
                  <a:schemeClr val="tx2"/>
                </a:solidFill>
              </a:rPr>
              <a:t>експериментальних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авангардних</a:t>
            </a:r>
            <a:r>
              <a:rPr lang="ru-RU" sz="2400" dirty="0" smtClean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театрів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Львівський</a:t>
            </a:r>
            <a:r>
              <a:rPr lang="ru-RU" sz="2400" b="1" i="1" dirty="0">
                <a:solidFill>
                  <a:schemeClr val="tx2"/>
                </a:solidFill>
              </a:rPr>
              <a:t> театр </a:t>
            </a:r>
            <a:r>
              <a:rPr lang="ru-RU" sz="2400" b="1" i="1" dirty="0" err="1">
                <a:solidFill>
                  <a:schemeClr val="tx2"/>
                </a:solidFill>
              </a:rPr>
              <a:t>ім</a:t>
            </a:r>
            <a:r>
              <a:rPr lang="ru-RU" sz="2400" b="1" i="1" dirty="0">
                <a:solidFill>
                  <a:schemeClr val="tx2"/>
                </a:solidFill>
              </a:rPr>
              <a:t>. Л. </a:t>
            </a:r>
            <a:r>
              <a:rPr lang="ru-RU" sz="2400" b="1" i="1" dirty="0" err="1">
                <a:solidFill>
                  <a:schemeClr val="tx2"/>
                </a:solidFill>
              </a:rPr>
              <a:t>Курбаса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В.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Кучинського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42" name="Picture 2" descr="http://img1.globalinfo.ua/im/2013/09/11/ZPHEIS_400w_250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5000660" cy="3125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000768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Львівський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ім</a:t>
            </a:r>
            <a:r>
              <a:rPr lang="ru-RU" sz="2800" b="1" i="1" dirty="0" smtClean="0">
                <a:solidFill>
                  <a:srgbClr val="C00000"/>
                </a:solidFill>
              </a:rPr>
              <a:t>. Л.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Курбаса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/>
              <a:t>На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початку 1990-х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рр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dirty="0"/>
              <a:t>в </a:t>
            </a:r>
            <a:r>
              <a:rPr lang="ru-RU" sz="2400" i="1" dirty="0" err="1">
                <a:solidFill>
                  <a:srgbClr val="00B0F0"/>
                </a:solidFill>
              </a:rPr>
              <a:t>Україні</a:t>
            </a:r>
            <a:r>
              <a:rPr lang="ru-RU" sz="2400" i="1" dirty="0">
                <a:solidFill>
                  <a:srgbClr val="00B0F0"/>
                </a:solidFill>
              </a:rPr>
              <a:t> </a:t>
            </a:r>
            <a:r>
              <a:rPr lang="ru-RU" sz="2400" dirty="0" err="1"/>
              <a:t>з’явилась</a:t>
            </a:r>
            <a:r>
              <a:rPr lang="ru-RU" sz="2400" dirty="0"/>
              <a:t> когорта </a:t>
            </a:r>
            <a:r>
              <a:rPr lang="ru-RU" sz="2400" dirty="0" err="1"/>
              <a:t>молодих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режисерів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творили </a:t>
            </a:r>
            <a:r>
              <a:rPr lang="ru-RU" sz="2400" i="1" dirty="0" err="1">
                <a:solidFill>
                  <a:schemeClr val="accent2"/>
                </a:solidFill>
              </a:rPr>
              <a:t>альтернативне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мистецтво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не в </a:t>
            </a:r>
            <a:r>
              <a:rPr lang="ru-RU" sz="2400" i="1" dirty="0" err="1">
                <a:solidFill>
                  <a:schemeClr val="accent2"/>
                </a:solidFill>
              </a:rPr>
              <a:t>студіях</a:t>
            </a:r>
            <a:r>
              <a:rPr lang="ru-RU" sz="2400" dirty="0"/>
              <a:t>, а в </a:t>
            </a:r>
            <a:r>
              <a:rPr lang="ru-RU" sz="2400" dirty="0" err="1"/>
              <a:t>системі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державних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театрів</a:t>
            </a:r>
            <a:r>
              <a:rPr lang="ru-RU" sz="2400" dirty="0"/>
              <a:t>: на </a:t>
            </a:r>
            <a:r>
              <a:rPr lang="ru-RU" sz="2400" dirty="0" err="1"/>
              <a:t>малій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сцені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Національного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академічного</a:t>
            </a:r>
            <a:r>
              <a:rPr lang="ru-RU" sz="2400" b="1" i="1" dirty="0">
                <a:solidFill>
                  <a:schemeClr val="tx2"/>
                </a:solidFill>
              </a:rPr>
              <a:t> драматичного театру </a:t>
            </a:r>
            <a:r>
              <a:rPr lang="ru-RU" sz="2400" b="1" i="1" dirty="0" err="1">
                <a:solidFill>
                  <a:schemeClr val="tx2"/>
                </a:solidFill>
              </a:rPr>
              <a:t>ім</a:t>
            </a:r>
            <a:r>
              <a:rPr lang="ru-RU" sz="2400" b="1" i="1" dirty="0">
                <a:solidFill>
                  <a:schemeClr val="tx2"/>
                </a:solidFill>
              </a:rPr>
              <a:t>. І. Франка </a:t>
            </a:r>
            <a:r>
              <a:rPr lang="ru-RU" sz="2400" dirty="0"/>
              <a:t>поставив свою першу </a:t>
            </a:r>
            <a:r>
              <a:rPr lang="ru-RU" sz="2400" i="1" dirty="0" err="1">
                <a:solidFill>
                  <a:schemeClr val="accent2"/>
                </a:solidFill>
              </a:rPr>
              <a:t>виставу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А.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Жолдак</a:t>
            </a:r>
            <a:r>
              <a:rPr lang="ru-RU" sz="2400" dirty="0"/>
              <a:t>; </a:t>
            </a:r>
            <a:r>
              <a:rPr lang="ru-RU" sz="2400" b="1" i="1" dirty="0" err="1">
                <a:solidFill>
                  <a:schemeClr val="tx2"/>
                </a:solidFill>
              </a:rPr>
              <a:t>Державний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угорський</a:t>
            </a:r>
            <a:r>
              <a:rPr lang="ru-RU" sz="2400" b="1" i="1" dirty="0">
                <a:solidFill>
                  <a:schemeClr val="tx2"/>
                </a:solidFill>
              </a:rPr>
              <a:t> театр у Береговому </a:t>
            </a:r>
            <a:r>
              <a:rPr lang="ru-RU" sz="2400" dirty="0" err="1"/>
              <a:t>очолив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А.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Вінянський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нині</a:t>
            </a:r>
            <a:r>
              <a:rPr lang="ru-RU" sz="2400" dirty="0"/>
              <a:t> </a:t>
            </a:r>
            <a:r>
              <a:rPr lang="ru-RU" sz="2400" dirty="0" err="1"/>
              <a:t>головний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режисер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Національного</a:t>
            </a:r>
            <a:r>
              <a:rPr lang="ru-RU" sz="2400" b="1" i="1" dirty="0">
                <a:solidFill>
                  <a:schemeClr val="tx2"/>
                </a:solidFill>
              </a:rPr>
              <a:t> театру в </a:t>
            </a:r>
            <a:r>
              <a:rPr lang="ru-RU" sz="2400" b="1" i="1" dirty="0" err="1">
                <a:solidFill>
                  <a:schemeClr val="tx2"/>
                </a:solidFill>
              </a:rPr>
              <a:t>Будапешті</a:t>
            </a:r>
            <a:r>
              <a:rPr lang="ru-RU" sz="2400" dirty="0"/>
              <a:t>). </a:t>
            </a:r>
            <a:endParaRPr lang="ru-RU" sz="2400" i="1" dirty="0" smtClean="0"/>
          </a:p>
        </p:txBody>
      </p:sp>
      <p:pic>
        <p:nvPicPr>
          <p:cNvPr id="9218" name="Picture 2" descr="http://s3.afisha.net/Afisha7Files/UGPhotos/bc5/bc53867c-c627-442e-819e-ed90d5030c8d/p_F.jpg?v=4078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4619620" cy="3266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215082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</a:rPr>
              <a:t>Національ</a:t>
            </a:r>
            <a:r>
              <a:rPr lang="uk-UA" sz="2400" b="1" i="1" dirty="0" smtClean="0">
                <a:solidFill>
                  <a:srgbClr val="C00000"/>
                </a:solidFill>
              </a:rPr>
              <a:t>ний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академічний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драматичний</a:t>
            </a:r>
            <a:r>
              <a:rPr lang="ru-RU" sz="2400" b="1" i="1" dirty="0" smtClean="0">
                <a:solidFill>
                  <a:srgbClr val="C00000"/>
                </a:solidFill>
              </a:rPr>
              <a:t> театр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ім</a:t>
            </a:r>
            <a:r>
              <a:rPr lang="ru-RU" sz="2400" b="1" i="1" dirty="0" smtClean="0">
                <a:solidFill>
                  <a:srgbClr val="C00000"/>
                </a:solidFill>
              </a:rPr>
              <a:t>. І. Франка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/>
              <a:t>У </a:t>
            </a:r>
            <a:r>
              <a:rPr lang="ru-RU" sz="2400" b="1" i="1" dirty="0" err="1">
                <a:solidFill>
                  <a:schemeClr val="accent4"/>
                </a:solidFill>
              </a:rPr>
              <a:t>Київському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академічному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театрі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драми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й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комедії</a:t>
            </a:r>
            <a:r>
              <a:rPr lang="ru-RU" sz="2400" b="1" i="1" dirty="0">
                <a:solidFill>
                  <a:schemeClr val="accent4"/>
                </a:solidFill>
              </a:rPr>
              <a:t> на </a:t>
            </a:r>
            <a:r>
              <a:rPr lang="ru-RU" sz="2400" b="1" i="1" dirty="0" err="1">
                <a:solidFill>
                  <a:schemeClr val="accent4"/>
                </a:solidFill>
              </a:rPr>
              <a:t>лівому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березі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Дніпра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Е.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Митницького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/>
              <a:t>виросла</a:t>
            </a:r>
            <a:r>
              <a:rPr lang="ru-RU" sz="2400" dirty="0"/>
              <a:t> плеяда </a:t>
            </a:r>
            <a:r>
              <a:rPr lang="ru-RU" sz="2400" i="1" dirty="0" err="1">
                <a:solidFill>
                  <a:schemeClr val="accent2"/>
                </a:solidFill>
              </a:rPr>
              <a:t>режисерів-експериментаторів</a:t>
            </a:r>
            <a:r>
              <a:rPr lang="ru-RU" sz="2400" dirty="0"/>
              <a:t> (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Д. Богомазов, Ю. Одинокий, Д.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Лазорко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нині</a:t>
            </a:r>
            <a:r>
              <a:rPr lang="ru-RU" sz="2400" dirty="0"/>
              <a:t> </a:t>
            </a:r>
            <a:r>
              <a:rPr lang="ru-RU" sz="2400" dirty="0" err="1"/>
              <a:t>успішно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у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4"/>
                </a:solidFill>
              </a:rPr>
              <a:t>театрах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00B0F0"/>
                </a:solidFill>
              </a:rPr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за кордоном. </a:t>
            </a:r>
            <a:endParaRPr lang="ru-RU" sz="2400" i="1" dirty="0" smtClean="0"/>
          </a:p>
        </p:txBody>
      </p:sp>
      <p:pic>
        <p:nvPicPr>
          <p:cNvPr id="8194" name="Picture 2" descr="http://upload.wikimedia.org/wikipedia/uk/b/bf/%D0%9A%D0%B8%D1%97%D0%B2%D1%81%D1%8C%D0%BA%D0%B8%D0%B9_%D0%B0%D0%BA%D0%B0%D0%B4%D0%B5%D0%BC%D1%96%D1%87%D0%BD%D0%B8%D0%B9_%D1%82%D0%B5%D0%B0%D1%82%D1%80_%D0%B4%D1%80%D0%B0%D0%BC%D0%B8_%D1%96_%D0%BA%D0%BE%D0%BC%D0%B5%D0%B4%D1%96%D1%97_%D0%BD%D0%B0_%D0%9B%D1%96%D0%B2%D0%BE%D0%BC%D1%83_%D0%B1%D0%B5%D1%80%D0%B5%D0%B7%D1%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3116"/>
            <a:ext cx="5238787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</a:rPr>
              <a:t>Київський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академічний</a:t>
            </a:r>
            <a:r>
              <a:rPr lang="ru-RU" sz="2400" b="1" i="1" dirty="0" smtClean="0">
                <a:solidFill>
                  <a:srgbClr val="C00000"/>
                </a:solidFill>
              </a:rPr>
              <a:t> театр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драми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й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комедії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на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лівому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березі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Дніпра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спроб</a:t>
            </a:r>
            <a:r>
              <a:rPr lang="ru-RU" sz="2400" dirty="0"/>
              <a:t>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тип </a:t>
            </a:r>
            <a:r>
              <a:rPr lang="ru-RU" sz="2400" i="1" dirty="0">
                <a:solidFill>
                  <a:schemeClr val="tx2"/>
                </a:solidFill>
              </a:rPr>
              <a:t>авангардного театрального </a:t>
            </a:r>
            <a:r>
              <a:rPr lang="ru-RU" sz="2400" i="1" dirty="0" err="1">
                <a:solidFill>
                  <a:schemeClr val="tx2"/>
                </a:solidFill>
              </a:rPr>
              <a:t>колективу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здійснено</a:t>
            </a:r>
            <a:r>
              <a:rPr lang="ru-RU" sz="2400" dirty="0"/>
              <a:t> в </a:t>
            </a:r>
            <a:r>
              <a:rPr lang="ru-RU" sz="2400" i="1" dirty="0" err="1">
                <a:solidFill>
                  <a:srgbClr val="00B0F0"/>
                </a:solidFill>
              </a:rPr>
              <a:t>Харкові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 на </a:t>
            </a:r>
            <a:r>
              <a:rPr lang="ru-RU" sz="2400" dirty="0" err="1"/>
              <a:t>малій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сцені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Харківського</a:t>
            </a:r>
            <a:r>
              <a:rPr lang="ru-RU" sz="2400" b="1" i="1" dirty="0">
                <a:solidFill>
                  <a:schemeClr val="tx2"/>
                </a:solidFill>
              </a:rPr>
              <a:t> театру </a:t>
            </a:r>
            <a:r>
              <a:rPr lang="ru-RU" sz="2400" b="1" i="1" dirty="0" err="1">
                <a:solidFill>
                  <a:schemeClr val="tx2"/>
                </a:solidFill>
              </a:rPr>
              <a:t>ім</a:t>
            </a:r>
            <a:r>
              <a:rPr lang="ru-RU" sz="2400" b="1" i="1" dirty="0">
                <a:solidFill>
                  <a:schemeClr val="tx2"/>
                </a:solidFill>
              </a:rPr>
              <a:t>. Т. Г. </a:t>
            </a:r>
            <a:r>
              <a:rPr lang="ru-RU" sz="2400" b="1" i="1" dirty="0" err="1">
                <a:solidFill>
                  <a:schemeClr val="tx2"/>
                </a:solidFill>
              </a:rPr>
              <a:t>Шевченка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dirty="0"/>
              <a:t>(одна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кращих</a:t>
            </a:r>
            <a:r>
              <a:rPr lang="ru-RU" sz="2400" dirty="0"/>
              <a:t> </a:t>
            </a:r>
            <a:r>
              <a:rPr lang="ru-RU" sz="2400" i="1" dirty="0">
                <a:solidFill>
                  <a:schemeClr val="accent2"/>
                </a:solidFill>
              </a:rPr>
              <a:t>постановок</a:t>
            </a:r>
            <a:r>
              <a:rPr lang="ru-RU" sz="2400" dirty="0"/>
              <a:t> на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сцені</a:t>
            </a:r>
            <a:r>
              <a:rPr lang="ru-RU" sz="2400" dirty="0"/>
              <a:t> — </a:t>
            </a:r>
            <a:r>
              <a:rPr lang="ru-RU" sz="2400" i="1" dirty="0" err="1">
                <a:solidFill>
                  <a:schemeClr val="accent2"/>
                </a:solidFill>
              </a:rPr>
              <a:t>вистава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rgbClr val="CC3300"/>
                </a:solidFill>
              </a:rPr>
              <a:t>«</a:t>
            </a:r>
            <a:r>
              <a:rPr lang="ru-RU" sz="2400" b="1" i="1" dirty="0" err="1">
                <a:solidFill>
                  <a:srgbClr val="CC3300"/>
                </a:solidFill>
              </a:rPr>
              <a:t>Маклена</a:t>
            </a:r>
            <a:r>
              <a:rPr lang="ru-RU" sz="2400" b="1" i="1" dirty="0">
                <a:solidFill>
                  <a:srgbClr val="CC3300"/>
                </a:solidFill>
              </a:rPr>
              <a:t> </a:t>
            </a:r>
            <a:r>
              <a:rPr lang="ru-RU" sz="2400" b="1" i="1" dirty="0" err="1">
                <a:solidFill>
                  <a:srgbClr val="CC3300"/>
                </a:solidFill>
              </a:rPr>
              <a:t>Граса</a:t>
            </a:r>
            <a:r>
              <a:rPr lang="ru-RU" sz="2400" b="1" i="1" dirty="0">
                <a:solidFill>
                  <a:srgbClr val="CC3300"/>
                </a:solidFill>
              </a:rPr>
              <a:t>» </a:t>
            </a:r>
            <a:r>
              <a:rPr lang="ru-RU" sz="2400" dirty="0"/>
              <a:t>за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М.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Кулішем</a:t>
            </a:r>
            <a:r>
              <a:rPr lang="ru-RU" sz="2400" dirty="0"/>
              <a:t> </a:t>
            </a:r>
            <a:r>
              <a:rPr lang="ru-RU" sz="2400" dirty="0" err="1"/>
              <a:t>режисера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С.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Пасічника</a:t>
            </a:r>
            <a:r>
              <a:rPr lang="ru-RU" sz="2400" dirty="0"/>
              <a:t>).</a:t>
            </a:r>
            <a:endParaRPr lang="ru-RU" sz="2400" i="1" dirty="0" smtClean="0"/>
          </a:p>
        </p:txBody>
      </p:sp>
      <p:pic>
        <p:nvPicPr>
          <p:cNvPr id="7170" name="Picture 2" descr="http://varta.kharkov.ua/content/dens/138/Attaches/big-700x467-5d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14554"/>
            <a:ext cx="5524492" cy="368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903893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Харківський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академічний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український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драматичний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ім</a:t>
            </a:r>
            <a:r>
              <a:rPr lang="ru-RU" sz="2800" b="1" i="1" dirty="0" smtClean="0">
                <a:solidFill>
                  <a:srgbClr val="C00000"/>
                </a:solidFill>
              </a:rPr>
              <a:t>. Т. Г.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Шевченка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45005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/>
              <a:t>Прагнення</a:t>
            </a:r>
            <a:r>
              <a:rPr lang="ru-RU" sz="2400" dirty="0"/>
              <a:t> </a:t>
            </a:r>
            <a:r>
              <a:rPr lang="ru-RU" sz="2400" dirty="0" err="1"/>
              <a:t>обновити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театральне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мистецтво</a:t>
            </a:r>
            <a:r>
              <a:rPr lang="ru-RU" sz="2400" dirty="0"/>
              <a:t>, </a:t>
            </a:r>
            <a:r>
              <a:rPr lang="ru-RU" sz="2400" dirty="0" err="1"/>
              <a:t>розширити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глядацьку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аудиторію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dirty="0" err="1"/>
              <a:t>відбилося</a:t>
            </a:r>
            <a:r>
              <a:rPr lang="ru-RU" sz="2400" dirty="0"/>
              <a:t> у </a:t>
            </a:r>
            <a:r>
              <a:rPr lang="ru-RU" sz="2400" dirty="0" err="1"/>
              <a:t>формуванні</a:t>
            </a:r>
            <a:r>
              <a:rPr lang="ru-RU" sz="2400" dirty="0"/>
              <a:t> нового для </a:t>
            </a:r>
            <a:r>
              <a:rPr lang="ru-RU" sz="2400" b="1" i="1" dirty="0" err="1">
                <a:solidFill>
                  <a:schemeClr val="accent4"/>
                </a:solidFill>
              </a:rPr>
              <a:t>українського</a:t>
            </a:r>
            <a:r>
              <a:rPr lang="ru-RU" sz="2400" b="1" i="1" dirty="0">
                <a:solidFill>
                  <a:schemeClr val="accent4"/>
                </a:solidFill>
              </a:rPr>
              <a:t> театру </a:t>
            </a:r>
            <a:r>
              <a:rPr lang="ru-RU" sz="2400" dirty="0" err="1"/>
              <a:t>явища</a:t>
            </a:r>
            <a:r>
              <a:rPr lang="ru-RU" sz="2400" dirty="0"/>
              <a:t> — </a:t>
            </a:r>
            <a:r>
              <a:rPr lang="ru-RU" sz="2400" b="1" i="1" dirty="0">
                <a:solidFill>
                  <a:srgbClr val="C00000"/>
                </a:solidFill>
              </a:rPr>
              <a:t>мюзиклу</a:t>
            </a:r>
            <a:r>
              <a:rPr lang="ru-RU" sz="2400" dirty="0"/>
              <a:t>. </a:t>
            </a:r>
            <a:r>
              <a:rPr lang="ru-RU" sz="2400" dirty="0" err="1"/>
              <a:t>Першість</a:t>
            </a:r>
            <a:r>
              <a:rPr lang="ru-RU" sz="2400" dirty="0"/>
              <a:t> у </a:t>
            </a:r>
            <a:r>
              <a:rPr lang="ru-RU" sz="2400" dirty="0" err="1"/>
              <a:t>цьому</a:t>
            </a:r>
            <a:r>
              <a:rPr lang="ru-RU" sz="2400" dirty="0"/>
              <a:t> належала </a:t>
            </a:r>
            <a:r>
              <a:rPr lang="ru-RU" sz="2400" b="1" i="1" dirty="0" err="1">
                <a:solidFill>
                  <a:schemeClr val="tx2"/>
                </a:solidFill>
              </a:rPr>
              <a:t>Одеському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музично-драматичному</a:t>
            </a:r>
            <a:r>
              <a:rPr lang="ru-RU" sz="2400" b="1" i="1" dirty="0">
                <a:solidFill>
                  <a:schemeClr val="tx2"/>
                </a:solidFill>
              </a:rPr>
              <a:t> театру</a:t>
            </a:r>
            <a:r>
              <a:rPr lang="ru-RU" sz="2400" dirty="0"/>
              <a:t>. У </a:t>
            </a:r>
            <a:endParaRPr lang="ru-RU" sz="2400" dirty="0" smtClean="0"/>
          </a:p>
          <a:p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1991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р.</a:t>
            </a:r>
            <a:r>
              <a:rPr lang="ru-RU" sz="2400" dirty="0"/>
              <a:t> </a:t>
            </a:r>
            <a:r>
              <a:rPr lang="ru-RU" sz="2400" dirty="0" err="1"/>
              <a:t>відбулася</a:t>
            </a:r>
            <a:r>
              <a:rPr lang="ru-RU" sz="2400" dirty="0"/>
              <a:t> </a:t>
            </a:r>
            <a:r>
              <a:rPr lang="ru-RU" sz="2400" dirty="0" err="1"/>
              <a:t>прем’єра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першої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української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рок-опери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b="1" i="1" dirty="0">
                <a:solidFill>
                  <a:srgbClr val="CC3300"/>
                </a:solidFill>
              </a:rPr>
              <a:t>«</a:t>
            </a:r>
            <a:r>
              <a:rPr lang="ru-RU" sz="2400" b="1" i="1" dirty="0" err="1">
                <a:solidFill>
                  <a:srgbClr val="CC3300"/>
                </a:solidFill>
              </a:rPr>
              <a:t>Біла</a:t>
            </a:r>
            <a:r>
              <a:rPr lang="ru-RU" sz="2400" b="1" i="1" dirty="0">
                <a:solidFill>
                  <a:srgbClr val="CC3300"/>
                </a:solidFill>
              </a:rPr>
              <a:t> ворона»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Г.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Татарченка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Ю.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Рибчинського</a:t>
            </a:r>
            <a:r>
              <a:rPr lang="ru-RU" sz="2400" dirty="0"/>
              <a:t>.</a:t>
            </a:r>
            <a:endParaRPr lang="ru-RU" sz="2400" i="1" dirty="0" smtClean="0"/>
          </a:p>
        </p:txBody>
      </p:sp>
      <p:pic>
        <p:nvPicPr>
          <p:cNvPr id="6148" name="Picture 4" descr="http://parter.ua/img/item/1549/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3524248" cy="5286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5786454"/>
            <a:ext cx="3929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Українська рок-опера </a:t>
            </a:r>
            <a:r>
              <a:rPr lang="uk-UA" sz="2800" b="1" i="1" dirty="0" err="1" smtClean="0">
                <a:solidFill>
                  <a:srgbClr val="C00000"/>
                </a:solidFill>
              </a:rPr>
              <a:t>“Біла</a:t>
            </a:r>
            <a:r>
              <a:rPr lang="uk-UA" sz="2800" b="1" i="1" dirty="0" smtClean="0">
                <a:solidFill>
                  <a:srgbClr val="C00000"/>
                </a:solidFill>
              </a:rPr>
              <a:t> </a:t>
            </a:r>
            <a:r>
              <a:rPr lang="uk-UA" sz="2800" b="1" i="1" dirty="0" err="1" smtClean="0">
                <a:solidFill>
                  <a:srgbClr val="C00000"/>
                </a:solidFill>
              </a:rPr>
              <a:t>ворона”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/>
              <a:t>Сьогодні</a:t>
            </a:r>
            <a:r>
              <a:rPr lang="ru-RU" sz="2400" dirty="0"/>
              <a:t> в </a:t>
            </a:r>
            <a:r>
              <a:rPr lang="ru-RU" sz="2400" i="1" dirty="0" err="1">
                <a:solidFill>
                  <a:srgbClr val="00B0F0"/>
                </a:solidFill>
              </a:rPr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драматичні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chemeClr val="tx2"/>
                </a:solidFill>
              </a:rPr>
              <a:t>музичні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dirty="0"/>
              <a:t>та </a:t>
            </a:r>
            <a:r>
              <a:rPr lang="ru-RU" sz="2400" i="1" dirty="0" err="1">
                <a:solidFill>
                  <a:schemeClr val="tx2"/>
                </a:solidFill>
              </a:rPr>
              <a:t>лялькові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театри</a:t>
            </a:r>
            <a:r>
              <a:rPr lang="ru-RU" sz="2400" dirty="0"/>
              <a:t>. </a:t>
            </a:r>
            <a:r>
              <a:rPr lang="ru-RU" sz="2400" dirty="0" err="1"/>
              <a:t>Серед</a:t>
            </a:r>
            <a:r>
              <a:rPr lang="ru-RU" sz="2400" dirty="0"/>
              <a:t> них: </a:t>
            </a:r>
            <a:r>
              <a:rPr lang="ru-RU" sz="2400" b="1" i="1" dirty="0" err="1">
                <a:solidFill>
                  <a:schemeClr val="tx2"/>
                </a:solidFill>
              </a:rPr>
              <a:t>Академічний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драматичний</a:t>
            </a:r>
            <a:r>
              <a:rPr lang="ru-RU" sz="2400" b="1" i="1" dirty="0">
                <a:solidFill>
                  <a:schemeClr val="tx2"/>
                </a:solidFill>
              </a:rPr>
              <a:t> театр </a:t>
            </a:r>
            <a:r>
              <a:rPr lang="ru-RU" sz="2400" b="1" i="1" dirty="0" err="1">
                <a:solidFill>
                  <a:schemeClr val="tx2"/>
                </a:solidFill>
              </a:rPr>
              <a:t>ім</a:t>
            </a:r>
            <a:r>
              <a:rPr lang="ru-RU" sz="2400" b="1" i="1" dirty="0">
                <a:solidFill>
                  <a:schemeClr val="tx2"/>
                </a:solidFill>
              </a:rPr>
              <a:t>. </a:t>
            </a:r>
            <a:r>
              <a:rPr lang="ru-RU" sz="2400" b="1" i="1" dirty="0" err="1">
                <a:solidFill>
                  <a:schemeClr val="tx2"/>
                </a:solidFill>
              </a:rPr>
              <a:t>Івана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Франка</a:t>
            </a:r>
            <a:r>
              <a:rPr lang="ru-RU" sz="2400" dirty="0" smtClean="0"/>
              <a:t>,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Національний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академічний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український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драматичний</a:t>
            </a:r>
            <a:r>
              <a:rPr lang="ru-RU" sz="2400" b="1" i="1" dirty="0" smtClean="0">
                <a:solidFill>
                  <a:schemeClr val="tx2"/>
                </a:solidFill>
              </a:rPr>
              <a:t> театр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ім</a:t>
            </a:r>
            <a:r>
              <a:rPr lang="ru-RU" sz="2400" b="1" i="1" dirty="0" smtClean="0">
                <a:solidFill>
                  <a:schemeClr val="tx2"/>
                </a:solidFill>
              </a:rPr>
              <a:t>.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Марії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Заньковецької</a:t>
            </a:r>
            <a:r>
              <a:rPr lang="ru-RU" sz="2400" dirty="0" smtClean="0"/>
              <a:t>, </a:t>
            </a:r>
            <a:r>
              <a:rPr lang="ru-RU" sz="2400" b="1" i="1" dirty="0" err="1">
                <a:solidFill>
                  <a:schemeClr val="tx2"/>
                </a:solidFill>
              </a:rPr>
              <a:t>Національний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академічний</a:t>
            </a:r>
            <a:r>
              <a:rPr lang="ru-RU" sz="2400" b="1" i="1" dirty="0">
                <a:solidFill>
                  <a:schemeClr val="tx2"/>
                </a:solidFill>
              </a:rPr>
              <a:t> театр </a:t>
            </a:r>
            <a:r>
              <a:rPr lang="ru-RU" sz="2400" b="1" i="1" dirty="0" err="1">
                <a:solidFill>
                  <a:schemeClr val="tx2"/>
                </a:solidFill>
              </a:rPr>
              <a:t>російської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драми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ім</a:t>
            </a:r>
            <a:r>
              <a:rPr lang="ru-RU" sz="2400" b="1" i="1" dirty="0">
                <a:solidFill>
                  <a:schemeClr val="tx2"/>
                </a:solidFill>
              </a:rPr>
              <a:t>. </a:t>
            </a:r>
            <a:r>
              <a:rPr lang="ru-RU" sz="2400" b="1" i="1" dirty="0" err="1">
                <a:solidFill>
                  <a:schemeClr val="tx2"/>
                </a:solidFill>
              </a:rPr>
              <a:t>Лесі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Українки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dirty="0"/>
              <a:t>та </a:t>
            </a:r>
            <a:r>
              <a:rPr lang="ru-RU" sz="2400" dirty="0" err="1"/>
              <a:t>ін</a:t>
            </a:r>
            <a:r>
              <a:rPr lang="ru-RU" sz="2400" dirty="0"/>
              <a:t>.</a:t>
            </a:r>
            <a:endParaRPr lang="ru-RU" sz="2400" i="1" dirty="0" smtClean="0"/>
          </a:p>
        </p:txBody>
      </p:sp>
      <p:pic>
        <p:nvPicPr>
          <p:cNvPr id="5122" name="Picture 2" descr="http://upload.wikimedia.org/wikipedia/commons/1/12/%D0%A2%D0%B5%D0%B0%D1%82%D1%80_%D0%9C.%D0%97%D0%B0%D0%BD%D1%8C%D0%BA%D0%BE%D0%B2%D0%B5%D1%86%D1%8C%D0%BA%D0%BE%D1%97_%D0%9B%D1%8C%D0%B2%D1%96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4554"/>
            <a:ext cx="4953036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903893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Національний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академічний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український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драматичний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ім</a:t>
            </a:r>
            <a:r>
              <a:rPr lang="ru-RU" sz="2800" b="1" i="1" dirty="0" smtClean="0">
                <a:solidFill>
                  <a:srgbClr val="C00000"/>
                </a:solidFill>
              </a:rPr>
              <a:t>.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Марії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Заньковецької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/>
              <a:t>Поряд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драматичними</a:t>
            </a:r>
            <a:r>
              <a:rPr lang="ru-RU" sz="2400" b="1" i="1" dirty="0">
                <a:solidFill>
                  <a:schemeClr val="accent4"/>
                </a:solidFill>
              </a:rPr>
              <a:t> театрами</a:t>
            </a:r>
            <a:r>
              <a:rPr lang="ru-RU" sz="2400" dirty="0"/>
              <a:t>, в </a:t>
            </a:r>
            <a:r>
              <a:rPr lang="ru-RU" sz="2400" i="1" dirty="0" err="1">
                <a:solidFill>
                  <a:srgbClr val="00B0F0"/>
                </a:solidFill>
              </a:rPr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театри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музичного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спрямування</a:t>
            </a:r>
            <a:r>
              <a:rPr lang="ru-RU" sz="2400" dirty="0"/>
              <a:t>: </a:t>
            </a:r>
            <a:r>
              <a:rPr lang="ru-RU" sz="2400" i="1" dirty="0" err="1">
                <a:solidFill>
                  <a:schemeClr val="accent2"/>
                </a:solidFill>
              </a:rPr>
              <a:t>оперні</a:t>
            </a:r>
            <a:r>
              <a:rPr lang="ru-RU" sz="2400" dirty="0"/>
              <a:t> (у </a:t>
            </a:r>
            <a:r>
              <a:rPr lang="ru-RU" sz="2400" i="1" dirty="0" err="1">
                <a:solidFill>
                  <a:srgbClr val="00B0F0"/>
                </a:solidFill>
              </a:rPr>
              <a:t>Києві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rgbClr val="00B0F0"/>
                </a:solidFill>
              </a:rPr>
              <a:t>Харкові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rgbClr val="00B0F0"/>
                </a:solidFill>
              </a:rPr>
              <a:t>Львові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rgbClr val="00B0F0"/>
                </a:solidFill>
              </a:rPr>
              <a:t>Одесі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rgbClr val="00B0F0"/>
                </a:solidFill>
              </a:rPr>
              <a:t>Дніпропетровську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rgbClr val="00B0F0"/>
                </a:solidFill>
              </a:rPr>
              <a:t>Донецьку</a:t>
            </a:r>
            <a:r>
              <a:rPr lang="ru-RU" sz="2400" dirty="0"/>
              <a:t>), </a:t>
            </a:r>
            <a:r>
              <a:rPr lang="ru-RU" sz="2400" dirty="0" err="1">
                <a:solidFill>
                  <a:schemeClr val="accent2"/>
                </a:solidFill>
              </a:rPr>
              <a:t>музичної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комедії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у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00B0F0"/>
                </a:solidFill>
              </a:rPr>
              <a:t>Харкові</a:t>
            </a:r>
            <a:r>
              <a:rPr lang="ru-RU" sz="2400" dirty="0"/>
              <a:t> та </a:t>
            </a:r>
            <a:r>
              <a:rPr lang="ru-RU" sz="2400" i="1" dirty="0" err="1">
                <a:solidFill>
                  <a:srgbClr val="00B0F0"/>
                </a:solidFill>
              </a:rPr>
              <a:t>Одесі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4"/>
                </a:solidFill>
              </a:rPr>
              <a:t>театр</a:t>
            </a:r>
            <a:r>
              <a:rPr lang="ru-RU" sz="2400" i="1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оперети</a:t>
            </a:r>
            <a:r>
              <a:rPr lang="ru-RU" sz="2400" i="1" dirty="0"/>
              <a:t> </a:t>
            </a:r>
            <a:r>
              <a:rPr lang="ru-RU" sz="2400" dirty="0"/>
              <a:t>в </a:t>
            </a:r>
            <a:r>
              <a:rPr lang="ru-RU" sz="2400" i="1" dirty="0" err="1">
                <a:solidFill>
                  <a:srgbClr val="00B0F0"/>
                </a:solidFill>
              </a:rPr>
              <a:t>Києві</a:t>
            </a:r>
            <a:r>
              <a:rPr lang="ru-RU" sz="2400" dirty="0"/>
              <a:t>), </a:t>
            </a:r>
            <a:r>
              <a:rPr lang="ru-RU" sz="2400" b="1" i="1" dirty="0">
                <a:solidFill>
                  <a:schemeClr val="accent4"/>
                </a:solidFill>
              </a:rPr>
              <a:t>дитячий </a:t>
            </a:r>
            <a:r>
              <a:rPr lang="ru-RU" sz="2400" b="1" i="1" dirty="0" err="1">
                <a:solidFill>
                  <a:schemeClr val="accent4"/>
                </a:solidFill>
              </a:rPr>
              <a:t>музичний</a:t>
            </a:r>
            <a:r>
              <a:rPr lang="ru-RU" sz="2400" b="1" i="1" dirty="0">
                <a:solidFill>
                  <a:schemeClr val="accent4"/>
                </a:solidFill>
              </a:rPr>
              <a:t> театр</a:t>
            </a:r>
            <a:r>
              <a:rPr lang="ru-RU" sz="2400" dirty="0"/>
              <a:t> у </a:t>
            </a:r>
            <a:r>
              <a:rPr lang="ru-RU" sz="2400" i="1" dirty="0" err="1">
                <a:solidFill>
                  <a:srgbClr val="00B0F0"/>
                </a:solidFill>
              </a:rPr>
              <a:t>Києві</a:t>
            </a:r>
            <a:r>
              <a:rPr lang="ru-RU" sz="2400" dirty="0"/>
              <a:t>.</a:t>
            </a:r>
            <a:endParaRPr lang="ru-RU" sz="2400" i="1" dirty="0" smtClean="0"/>
          </a:p>
        </p:txBody>
      </p:sp>
      <p:pic>
        <p:nvPicPr>
          <p:cNvPr id="4098" name="Picture 2" descr="http://relax.com.ua/wp-content/media/kiew/2012/09/teatr-opery-balet.jpg"/>
          <p:cNvPicPr>
            <a:picLocks noChangeAspect="1" noChangeArrowheads="1"/>
          </p:cNvPicPr>
          <p:nvPr/>
        </p:nvPicPr>
        <p:blipFill>
          <a:blip r:embed="rId2" cstate="print"/>
          <a:srcRect r="15815"/>
          <a:stretch>
            <a:fillRect/>
          </a:stretch>
        </p:blipFill>
        <p:spPr bwMode="auto">
          <a:xfrm>
            <a:off x="2000232" y="2214554"/>
            <a:ext cx="4857784" cy="3606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903893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Київський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муніципальний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академічний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 опери та балету для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дітей</a:t>
            </a:r>
            <a:r>
              <a:rPr lang="ru-RU" sz="2800" b="1" i="1" dirty="0" smtClean="0">
                <a:solidFill>
                  <a:srgbClr val="C00000"/>
                </a:solidFill>
              </a:rPr>
              <a:t> та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юнацтва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/>
              <a:t>Багатовікові</a:t>
            </a:r>
            <a:r>
              <a:rPr lang="ru-RU" sz="2400" dirty="0"/>
              <a:t> </a:t>
            </a:r>
            <a:r>
              <a:rPr lang="ru-RU" sz="2400" dirty="0" err="1"/>
              <a:t>традиції</a:t>
            </a:r>
            <a:r>
              <a:rPr lang="ru-RU" sz="2400" dirty="0"/>
              <a:t> в </a:t>
            </a:r>
            <a:r>
              <a:rPr lang="ru-RU" sz="2400" i="1" dirty="0" err="1">
                <a:solidFill>
                  <a:srgbClr val="00B0F0"/>
                </a:solidFill>
              </a:rPr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4"/>
                </a:solidFill>
              </a:rPr>
              <a:t>театр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ляльок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за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</a:rPr>
              <a:t>радянських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</a:rPr>
              <a:t>часів</a:t>
            </a:r>
            <a:r>
              <a:rPr lang="ru-RU" sz="2400" dirty="0"/>
              <a:t> </a:t>
            </a:r>
            <a:r>
              <a:rPr lang="ru-RU" sz="2400" dirty="0" err="1"/>
              <a:t>традиційно</a:t>
            </a:r>
            <a:r>
              <a:rPr lang="ru-RU" sz="2400" dirty="0"/>
              <a:t> </a:t>
            </a:r>
            <a:r>
              <a:rPr lang="ru-RU" sz="2400" dirty="0" err="1"/>
              <a:t>вважався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дитячим</a:t>
            </a:r>
            <a:r>
              <a:rPr lang="ru-RU" sz="2400" dirty="0"/>
              <a:t>. Але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зазнав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. </a:t>
            </a:r>
            <a:r>
              <a:rPr lang="ru-RU" sz="2400" b="1" i="1" dirty="0" err="1">
                <a:solidFill>
                  <a:schemeClr val="accent4"/>
                </a:solidFill>
              </a:rPr>
              <a:t>Ляльковий</a:t>
            </a:r>
            <a:r>
              <a:rPr lang="ru-RU" sz="2400" b="1" i="1" dirty="0">
                <a:solidFill>
                  <a:schemeClr val="accent4"/>
                </a:solidFill>
              </a:rPr>
              <a:t> театр </a:t>
            </a:r>
            <a:r>
              <a:rPr lang="ru-RU" sz="2400" dirty="0"/>
              <a:t>став уже не </a:t>
            </a:r>
            <a:r>
              <a:rPr lang="ru-RU" sz="2400" i="1" dirty="0">
                <a:solidFill>
                  <a:schemeClr val="tx2"/>
                </a:solidFill>
              </a:rPr>
              <a:t>«</a:t>
            </a:r>
            <a:r>
              <a:rPr lang="ru-RU" sz="2400" i="1" dirty="0" err="1">
                <a:solidFill>
                  <a:schemeClr val="tx2"/>
                </a:solidFill>
              </a:rPr>
              <a:t>казковим</a:t>
            </a:r>
            <a:r>
              <a:rPr lang="ru-RU" sz="2400" i="1" dirty="0">
                <a:solidFill>
                  <a:schemeClr val="tx2"/>
                </a:solidFill>
              </a:rPr>
              <a:t>» </a:t>
            </a:r>
            <a:r>
              <a:rPr lang="ru-RU" sz="2400" b="1" i="1" dirty="0" err="1">
                <a:solidFill>
                  <a:schemeClr val="accent4"/>
                </a:solidFill>
              </a:rPr>
              <a:t>дитячим</a:t>
            </a:r>
            <a:r>
              <a:rPr lang="ru-RU" sz="2400" b="1" i="1" dirty="0">
                <a:solidFill>
                  <a:schemeClr val="accent4"/>
                </a:solidFill>
              </a:rPr>
              <a:t> театром</a:t>
            </a:r>
            <a:r>
              <a:rPr lang="ru-RU" sz="2400" dirty="0"/>
              <a:t>, а </a:t>
            </a:r>
            <a:r>
              <a:rPr lang="ru-RU" sz="2400" dirty="0" err="1"/>
              <a:t>звернувся</a:t>
            </a:r>
            <a:r>
              <a:rPr lang="ru-RU" sz="2400" dirty="0"/>
              <a:t> до </a:t>
            </a:r>
            <a:r>
              <a:rPr lang="ru-RU" sz="2400" i="1" dirty="0">
                <a:solidFill>
                  <a:schemeClr val="tx2"/>
                </a:solidFill>
              </a:rPr>
              <a:t>«</a:t>
            </a:r>
            <a:r>
              <a:rPr lang="ru-RU" sz="2400" i="1" dirty="0" err="1">
                <a:solidFill>
                  <a:schemeClr val="tx2"/>
                </a:solidFill>
              </a:rPr>
              <a:t>дорослої</a:t>
            </a:r>
            <a:r>
              <a:rPr lang="ru-RU" sz="2400" i="1" dirty="0">
                <a:solidFill>
                  <a:schemeClr val="tx2"/>
                </a:solidFill>
              </a:rPr>
              <a:t>» </a:t>
            </a:r>
            <a:r>
              <a:rPr lang="ru-RU" sz="2400" dirty="0"/>
              <a:t>проблематики. </a:t>
            </a:r>
            <a:endParaRPr lang="ru-RU" sz="2400" i="1" dirty="0" smtClean="0"/>
          </a:p>
        </p:txBody>
      </p:sp>
      <p:pic>
        <p:nvPicPr>
          <p:cNvPr id="3074" name="Picture 2" descr="http://img-fotki.yandex.ru/get/4000/bezlimitchyk.7a/0_3be72_33daa455_XL"/>
          <p:cNvPicPr>
            <a:picLocks noChangeAspect="1" noChangeArrowheads="1"/>
          </p:cNvPicPr>
          <p:nvPr/>
        </p:nvPicPr>
        <p:blipFill>
          <a:blip r:embed="rId2" cstate="print"/>
          <a:srcRect b="6689"/>
          <a:stretch>
            <a:fillRect/>
          </a:stretch>
        </p:blipFill>
        <p:spPr bwMode="auto">
          <a:xfrm>
            <a:off x="1000100" y="2000240"/>
            <a:ext cx="6929486" cy="4303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/>
              <a:t>Новітня</a:t>
            </a:r>
            <a:r>
              <a:rPr lang="ru-RU" sz="2400" dirty="0"/>
              <a:t> </a:t>
            </a:r>
            <a:r>
              <a:rPr lang="ru-RU" sz="2400" dirty="0" err="1"/>
              <a:t>історія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українського</a:t>
            </a:r>
            <a:r>
              <a:rPr lang="ru-RU" sz="2400" b="1" i="1" dirty="0">
                <a:solidFill>
                  <a:schemeClr val="accent4"/>
                </a:solidFill>
              </a:rPr>
              <a:t> театру </a:t>
            </a:r>
            <a:r>
              <a:rPr lang="ru-RU" sz="2400" dirty="0" err="1"/>
              <a:t>починається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інноваційних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пошуків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гідно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послідовно</a:t>
            </a:r>
            <a:r>
              <a:rPr lang="ru-RU" sz="2400" dirty="0"/>
              <a:t> </a:t>
            </a:r>
            <a:r>
              <a:rPr lang="ru-RU" sz="2400" dirty="0" err="1"/>
              <a:t>поєднувались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традиціями</a:t>
            </a:r>
            <a:r>
              <a:rPr lang="ru-RU" sz="2400" dirty="0"/>
              <a:t>, </a:t>
            </a:r>
            <a:r>
              <a:rPr lang="ru-RU" sz="2400" dirty="0" err="1"/>
              <a:t>закладеними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tx2"/>
                </a:solidFill>
              </a:rPr>
              <a:t>корифеями </a:t>
            </a:r>
            <a:r>
              <a:rPr lang="ru-RU" sz="2400" b="1" i="1" dirty="0" err="1">
                <a:solidFill>
                  <a:schemeClr val="tx2"/>
                </a:solidFill>
              </a:rPr>
              <a:t>українського</a:t>
            </a:r>
            <a:r>
              <a:rPr lang="ru-RU" sz="2400" b="1" i="1" dirty="0">
                <a:solidFill>
                  <a:schemeClr val="tx2"/>
                </a:solidFill>
              </a:rPr>
              <a:t> театрального </a:t>
            </a:r>
            <a:r>
              <a:rPr lang="ru-RU" sz="2400" b="1" i="1" dirty="0" err="1">
                <a:solidFill>
                  <a:schemeClr val="tx2"/>
                </a:solidFill>
              </a:rPr>
              <a:t>мистецтва</a:t>
            </a:r>
            <a:r>
              <a:rPr lang="ru-RU" sz="2400" dirty="0"/>
              <a:t>.</a:t>
            </a:r>
          </a:p>
        </p:txBody>
      </p:sp>
      <p:pic>
        <p:nvPicPr>
          <p:cNvPr id="15362" name="Picture 2" descr="http://upload.wikimedia.org/wikipedia/commons/c/c9/%D0%84%D0%BB%D0%B8%D1%81%D0%B0%D0%B2%D0%B5%D1%82%D0%B3%D1%80%D0%B0%D0%B4%D1%81%D1%8C%D0%BA%D0%B8%D0%B9%D0%A2%D0%B5%D0%B0%D1%82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167446" cy="4052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00232" y="6143644"/>
            <a:ext cx="5239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C00000"/>
                </a:solidFill>
                <a:latin typeface="arial"/>
              </a:rPr>
              <a:t>Єлисаветградський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</a:rPr>
              <a:t> театр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/>
              <a:t>Нині</a:t>
            </a:r>
            <a:r>
              <a:rPr lang="ru-RU" sz="2400" dirty="0"/>
              <a:t> в </a:t>
            </a:r>
            <a:r>
              <a:rPr lang="ru-RU" sz="2400" i="1" dirty="0" err="1">
                <a:solidFill>
                  <a:srgbClr val="00B0F0"/>
                </a:solidFill>
              </a:rPr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функціонують</a:t>
            </a:r>
            <a:r>
              <a:rPr lang="ru-RU" sz="2400" dirty="0"/>
              <a:t> </a:t>
            </a:r>
            <a:r>
              <a:rPr lang="ru-RU" sz="2400" i="1" dirty="0" err="1"/>
              <a:t>близько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30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державних</a:t>
            </a:r>
            <a:r>
              <a:rPr lang="ru-RU" sz="2400" i="1" dirty="0">
                <a:solidFill>
                  <a:schemeClr val="tx2"/>
                </a:solidFill>
              </a:rPr>
              <a:t>, </a:t>
            </a:r>
            <a:r>
              <a:rPr lang="ru-RU" sz="2400" i="1" dirty="0" err="1">
                <a:solidFill>
                  <a:schemeClr val="tx2"/>
                </a:solidFill>
              </a:rPr>
              <a:t>комунальних</a:t>
            </a:r>
            <a:r>
              <a:rPr lang="ru-RU" sz="2400" dirty="0"/>
              <a:t> та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приватних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лялькових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театрів</a:t>
            </a:r>
            <a:r>
              <a:rPr lang="ru-RU" sz="2400" dirty="0"/>
              <a:t>. В </a:t>
            </a:r>
            <a:r>
              <a:rPr lang="ru-RU" sz="2400" i="1" dirty="0" err="1">
                <a:solidFill>
                  <a:srgbClr val="00B0F0"/>
                </a:solidFill>
              </a:rPr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проводяться</a:t>
            </a:r>
            <a:r>
              <a:rPr lang="ru-RU" sz="2400" dirty="0"/>
              <a:t> </a:t>
            </a:r>
            <a:r>
              <a:rPr lang="ru-RU" sz="2400" dirty="0" err="1"/>
              <a:t>популярні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міжнародні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фестивалі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лялькарів</a:t>
            </a:r>
            <a:r>
              <a:rPr lang="ru-RU" sz="2400" dirty="0"/>
              <a:t>: </a:t>
            </a:r>
            <a:r>
              <a:rPr lang="ru-RU" sz="2400" b="1" i="1" dirty="0">
                <a:solidFill>
                  <a:srgbClr val="CC3300"/>
                </a:solidFill>
              </a:rPr>
              <a:t>«</a:t>
            </a:r>
            <a:r>
              <a:rPr lang="ru-RU" sz="2400" b="1" i="1" dirty="0" err="1">
                <a:solidFill>
                  <a:srgbClr val="CC3300"/>
                </a:solidFill>
              </a:rPr>
              <a:t>Інтерлялька</a:t>
            </a:r>
            <a:r>
              <a:rPr lang="ru-RU" sz="2400" b="1" i="1" dirty="0">
                <a:solidFill>
                  <a:srgbClr val="CC3300"/>
                </a:solidFill>
              </a:rPr>
              <a:t>» </a:t>
            </a:r>
            <a:r>
              <a:rPr lang="ru-RU" sz="2400" dirty="0"/>
              <a:t>(</a:t>
            </a:r>
            <a:r>
              <a:rPr lang="ru-RU" sz="2400" i="1" dirty="0">
                <a:solidFill>
                  <a:srgbClr val="00B0F0"/>
                </a:solidFill>
              </a:rPr>
              <a:t>Ужгород</a:t>
            </a:r>
            <a:r>
              <a:rPr lang="ru-RU" sz="2400" dirty="0"/>
              <a:t>), </a:t>
            </a:r>
            <a:r>
              <a:rPr lang="ru-RU" sz="2400" b="1" i="1" dirty="0">
                <a:solidFill>
                  <a:srgbClr val="CC3300"/>
                </a:solidFill>
              </a:rPr>
              <a:t>«</a:t>
            </a:r>
            <a:r>
              <a:rPr lang="ru-RU" sz="2400" b="1" i="1" dirty="0" err="1">
                <a:solidFill>
                  <a:srgbClr val="CC3300"/>
                </a:solidFill>
              </a:rPr>
              <a:t>Подільська</a:t>
            </a:r>
            <a:r>
              <a:rPr lang="ru-RU" sz="2400" b="1" i="1" dirty="0">
                <a:solidFill>
                  <a:srgbClr val="CC3300"/>
                </a:solidFill>
              </a:rPr>
              <a:t> лялька» </a:t>
            </a:r>
            <a:r>
              <a:rPr lang="ru-RU" sz="2400" dirty="0"/>
              <a:t>(</a:t>
            </a:r>
            <a:r>
              <a:rPr lang="ru-RU" sz="2400" i="1" dirty="0" err="1">
                <a:solidFill>
                  <a:srgbClr val="00B0F0"/>
                </a:solidFill>
              </a:rPr>
              <a:t>Вінниця</a:t>
            </a:r>
            <a:r>
              <a:rPr lang="ru-RU" sz="2400" dirty="0"/>
              <a:t>), </a:t>
            </a:r>
            <a:r>
              <a:rPr lang="ru-RU" sz="2400" b="1" i="1" dirty="0">
                <a:solidFill>
                  <a:srgbClr val="CC3300"/>
                </a:solidFill>
              </a:rPr>
              <a:t>«</a:t>
            </a:r>
            <a:r>
              <a:rPr lang="ru-RU" sz="2400" b="1" i="1" dirty="0" err="1">
                <a:solidFill>
                  <a:srgbClr val="CC3300"/>
                </a:solidFill>
              </a:rPr>
              <a:t>Золотий</a:t>
            </a:r>
            <a:r>
              <a:rPr lang="ru-RU" sz="2400" b="1" i="1" dirty="0">
                <a:solidFill>
                  <a:srgbClr val="CC3300"/>
                </a:solidFill>
              </a:rPr>
              <a:t> </a:t>
            </a:r>
            <a:r>
              <a:rPr lang="ru-RU" sz="2400" b="1" i="1" dirty="0" err="1">
                <a:solidFill>
                  <a:srgbClr val="CC3300"/>
                </a:solidFill>
              </a:rPr>
              <a:t>Телесик</a:t>
            </a:r>
            <a:r>
              <a:rPr lang="ru-RU" sz="2400" b="1" i="1" dirty="0">
                <a:solidFill>
                  <a:srgbClr val="CC3300"/>
                </a:solidFill>
              </a:rPr>
              <a:t>» </a:t>
            </a:r>
            <a:r>
              <a:rPr lang="ru-RU" sz="2400" dirty="0"/>
              <a:t>(</a:t>
            </a:r>
            <a:r>
              <a:rPr lang="ru-RU" sz="2400" i="1" dirty="0" err="1">
                <a:solidFill>
                  <a:srgbClr val="00B0F0"/>
                </a:solidFill>
              </a:rPr>
              <a:t>Львів</a:t>
            </a:r>
            <a:r>
              <a:rPr lang="ru-RU" sz="2400" dirty="0"/>
              <a:t>). </a:t>
            </a:r>
            <a:endParaRPr lang="ru-RU" sz="2400" dirty="0" smtClean="0"/>
          </a:p>
          <a:p>
            <a:pPr indent="92075"/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розширюється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жанровий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діапазон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— у </a:t>
            </a:r>
            <a:r>
              <a:rPr lang="ru-RU" sz="2400" b="1" i="1" dirty="0" err="1">
                <a:solidFill>
                  <a:schemeClr val="tx2"/>
                </a:solidFill>
              </a:rPr>
              <a:t>Полтавському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лялькову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театрі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dirty="0" err="1"/>
              <a:t>відбулася</a:t>
            </a:r>
            <a:r>
              <a:rPr lang="ru-RU" sz="2400" dirty="0"/>
              <a:t> одна </a:t>
            </a:r>
            <a:r>
              <a:rPr lang="ru-RU" sz="2400" dirty="0" err="1"/>
              <a:t>з</a:t>
            </a:r>
            <a:r>
              <a:rPr lang="ru-RU" sz="2400" dirty="0"/>
              <a:t> перших </a:t>
            </a:r>
            <a:r>
              <a:rPr lang="ru-RU" sz="2400" dirty="0" err="1"/>
              <a:t>спроб</a:t>
            </a:r>
            <a:r>
              <a:rPr lang="ru-RU" sz="2400" dirty="0"/>
              <a:t> постановки </a:t>
            </a:r>
            <a:r>
              <a:rPr lang="ru-RU" sz="2400" b="1" i="1" dirty="0" err="1">
                <a:solidFill>
                  <a:schemeClr val="accent2"/>
                </a:solidFill>
              </a:rPr>
              <a:t>оперної</a:t>
            </a:r>
            <a:r>
              <a:rPr lang="ru-RU" sz="2400" b="1" i="1" dirty="0">
                <a:solidFill>
                  <a:schemeClr val="accent2"/>
                </a:solidFill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</a:rPr>
              <a:t>вистави</a:t>
            </a:r>
            <a:r>
              <a:rPr lang="ru-RU" sz="2400" dirty="0"/>
              <a:t>.</a:t>
            </a:r>
            <a:endParaRPr lang="ru-RU" sz="2400" i="1" dirty="0" smtClean="0"/>
          </a:p>
        </p:txBody>
      </p:sp>
      <p:pic>
        <p:nvPicPr>
          <p:cNvPr id="2050" name="Picture 2" descr="http://zakarpattya.net.ua/postimages/pub/2013/10/%201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14686"/>
            <a:ext cx="5619736" cy="2971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6215082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Фестиваль </a:t>
            </a:r>
            <a:r>
              <a:rPr lang="uk-UA" sz="2800" b="1" i="1" dirty="0" err="1" smtClean="0">
                <a:solidFill>
                  <a:srgbClr val="C00000"/>
                </a:solidFill>
              </a:rPr>
              <a:t>“Інтерлялька”</a:t>
            </a:r>
            <a:r>
              <a:rPr lang="uk-UA" sz="2800" b="1" i="1" dirty="0" smtClean="0">
                <a:solidFill>
                  <a:srgbClr val="C00000"/>
                </a:solidFill>
              </a:rPr>
              <a:t> в Ужгороді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b="1" i="1" dirty="0" err="1">
                <a:solidFill>
                  <a:schemeClr val="accent4"/>
                </a:solidFill>
              </a:rPr>
              <a:t>Український</a:t>
            </a:r>
            <a:r>
              <a:rPr lang="ru-RU" sz="2400" b="1" i="1" dirty="0">
                <a:solidFill>
                  <a:schemeClr val="accent4"/>
                </a:solidFill>
              </a:rPr>
              <a:t> театр </a:t>
            </a:r>
            <a:r>
              <a:rPr lang="ru-RU" sz="2400" dirty="0"/>
              <a:t>початку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третього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тисячоліття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/>
              <a:t>демонструє</a:t>
            </a:r>
            <a:r>
              <a:rPr lang="ru-RU" sz="2400" dirty="0"/>
              <a:t> </a:t>
            </a:r>
            <a:r>
              <a:rPr lang="ru-RU" sz="2400" dirty="0" err="1"/>
              <a:t>вірність</a:t>
            </a:r>
            <a:r>
              <a:rPr lang="ru-RU" sz="2400" dirty="0"/>
              <a:t> </a:t>
            </a:r>
            <a:r>
              <a:rPr lang="ru-RU" sz="2400" dirty="0" err="1"/>
              <a:t>одвічно</a:t>
            </a:r>
            <a:r>
              <a:rPr lang="ru-RU" sz="2400" dirty="0"/>
              <a:t> </a:t>
            </a:r>
            <a:r>
              <a:rPr lang="ru-RU" sz="2400" dirty="0" err="1"/>
              <a:t>значущій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класиці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вітчизняної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драматургії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активно </a:t>
            </a:r>
            <a:r>
              <a:rPr lang="ru-RU" sz="2400" dirty="0" err="1"/>
              <a:t>звертається</a:t>
            </a:r>
            <a:r>
              <a:rPr lang="ru-RU" sz="2400" dirty="0"/>
              <a:t> до </a:t>
            </a:r>
            <a:r>
              <a:rPr lang="ru-RU" sz="2400" i="1" dirty="0" err="1">
                <a:solidFill>
                  <a:schemeClr val="accent1"/>
                </a:solidFill>
              </a:rPr>
              <a:t>творів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світових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класиків</a:t>
            </a:r>
            <a:r>
              <a:rPr lang="ru-RU" sz="2400" i="1" dirty="0">
                <a:solidFill>
                  <a:schemeClr val="accent2"/>
                </a:solidFill>
              </a:rPr>
              <a:t>.</a:t>
            </a:r>
            <a:endParaRPr lang="ru-RU" sz="2400" i="1" dirty="0" smtClean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mydim.ua/pub/images/4cdde2b6a17d1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286280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ukraine.ui.ua/content/images/literatura/File_76886325Y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86058"/>
            <a:ext cx="4298219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214313"/>
            <a:ext cx="8715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dirty="0">
                <a:solidFill>
                  <a:schemeClr val="accent1"/>
                </a:solidFill>
                <a:latin typeface="+mj-lt"/>
              </a:rPr>
              <a:t>Висновок</a:t>
            </a:r>
            <a:endParaRPr lang="ru-RU" sz="3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857232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 smtClean="0"/>
              <a:t>Новий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в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національного</a:t>
            </a:r>
            <a:r>
              <a:rPr lang="ru-RU" sz="2400" b="1" i="1" dirty="0" smtClean="0">
                <a:solidFill>
                  <a:schemeClr val="accent4"/>
                </a:solidFill>
              </a:rPr>
              <a:t> театру 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r>
              <a:rPr lang="ru-RU" sz="2400" i="1" dirty="0" err="1" smtClean="0">
                <a:solidFill>
                  <a:srgbClr val="00B0F0"/>
                </a:solidFill>
              </a:rPr>
              <a:t>України</a:t>
            </a:r>
            <a:r>
              <a:rPr lang="ru-RU" sz="2400" i="1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/>
              <a:t>розпочався</a:t>
            </a:r>
            <a:r>
              <a:rPr lang="ru-RU" sz="2400" dirty="0" smtClean="0"/>
              <a:t> </a:t>
            </a:r>
            <a:r>
              <a:rPr lang="ru-RU" sz="2400" dirty="0" smtClean="0"/>
              <a:t>в 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1918 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році</a:t>
            </a:r>
            <a:r>
              <a:rPr lang="ru-RU" sz="2400" dirty="0" smtClean="0"/>
              <a:t>, коли у </a:t>
            </a:r>
            <a:r>
              <a:rPr lang="ru-RU" sz="2400" i="1" dirty="0" err="1" smtClean="0">
                <a:solidFill>
                  <a:srgbClr val="00B0F0"/>
                </a:solidFill>
              </a:rPr>
              <a:t>Києві</a:t>
            </a:r>
            <a:r>
              <a:rPr lang="ru-RU" sz="2400" dirty="0" smtClean="0"/>
              <a:t> </a:t>
            </a:r>
            <a:r>
              <a:rPr lang="ru-RU" sz="2400" dirty="0" err="1" smtClean="0"/>
              <a:t>утворилися</a:t>
            </a:r>
            <a:r>
              <a:rPr lang="ru-RU" sz="2400" dirty="0" smtClean="0"/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Державний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драматичний</a:t>
            </a:r>
            <a:r>
              <a:rPr lang="ru-RU" sz="2400" b="1" i="1" dirty="0" smtClean="0">
                <a:solidFill>
                  <a:schemeClr val="tx2"/>
                </a:solidFill>
              </a:rPr>
              <a:t> театр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«</a:t>
            </a:r>
            <a:r>
              <a:rPr lang="ru-RU" sz="2400" b="1" i="1" dirty="0" err="1" smtClean="0">
                <a:solidFill>
                  <a:schemeClr val="tx2"/>
                </a:solidFill>
              </a:rPr>
              <a:t>Молодий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театр</a:t>
            </a:r>
            <a:r>
              <a:rPr lang="ru-RU" sz="2400" b="1" i="1" dirty="0" smtClean="0">
                <a:solidFill>
                  <a:schemeClr val="tx2"/>
                </a:solidFill>
              </a:rPr>
              <a:t>» </a:t>
            </a:r>
            <a:r>
              <a:rPr lang="ru-RU" sz="2400" dirty="0" smtClean="0"/>
              <a:t>(</a:t>
            </a:r>
            <a:r>
              <a:rPr lang="ru-RU" sz="2400" dirty="0" err="1" smtClean="0"/>
              <a:t>з</a:t>
            </a:r>
            <a:r>
              <a:rPr lang="ru-RU" sz="2400" dirty="0" smtClean="0"/>
              <a:t> 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1922 року</a:t>
            </a:r>
            <a:r>
              <a:rPr lang="ru-RU" sz="2400" dirty="0" smtClean="0"/>
              <a:t> — 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модерний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український</a:t>
            </a:r>
            <a:r>
              <a:rPr lang="ru-RU" sz="2400" b="1" i="1" dirty="0" smtClean="0">
                <a:solidFill>
                  <a:schemeClr val="accent4"/>
                </a:solidFill>
              </a:rPr>
              <a:t> театр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«</a:t>
            </a:r>
            <a:r>
              <a:rPr lang="ru-RU" sz="2400" b="1" i="1" dirty="0" err="1" smtClean="0">
                <a:solidFill>
                  <a:schemeClr val="tx2"/>
                </a:solidFill>
              </a:rPr>
              <a:t>Березіль</a:t>
            </a:r>
            <a:r>
              <a:rPr lang="ru-RU" sz="2400" b="1" i="1" dirty="0" smtClean="0">
                <a:solidFill>
                  <a:schemeClr val="tx2"/>
                </a:solidFill>
              </a:rPr>
              <a:t>» </a:t>
            </a:r>
            <a:r>
              <a:rPr lang="ru-RU" sz="2400" dirty="0" smtClean="0"/>
              <a:t>)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Леся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Курбаса</a:t>
            </a:r>
            <a:r>
              <a:rPr lang="ru-RU" sz="2400" dirty="0" smtClean="0"/>
              <a:t> та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Гната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Юри</a:t>
            </a:r>
            <a:r>
              <a:rPr lang="ru-RU" sz="2400" dirty="0" smtClean="0"/>
              <a:t>. На </a:t>
            </a:r>
            <a:r>
              <a:rPr lang="ru-RU" sz="2400" i="1" dirty="0" err="1" smtClean="0">
                <a:solidFill>
                  <a:schemeClr val="accent2"/>
                </a:solidFill>
              </a:rPr>
              <a:t>театральній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сцені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/>
              <a:t>з'явилася</a:t>
            </a:r>
            <a:r>
              <a:rPr lang="ru-RU" sz="2400" dirty="0" smtClean="0"/>
              <a:t> когорта </a:t>
            </a:r>
            <a:r>
              <a:rPr lang="ru-RU" sz="2400" dirty="0" err="1" smtClean="0"/>
              <a:t>талановитих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акторів</a:t>
            </a:r>
            <a:r>
              <a:rPr lang="ru-RU" sz="2400" dirty="0" smtClean="0"/>
              <a:t> — 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А.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Бучма</a:t>
            </a:r>
            <a:r>
              <a:rPr lang="ru-RU" sz="2400" dirty="0" smtClean="0"/>
              <a:t>, 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М.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Крушельницький</a:t>
            </a:r>
            <a:r>
              <a:rPr lang="ru-RU" sz="2400" dirty="0" smtClean="0"/>
              <a:t>, 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О.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Добровольська</a:t>
            </a:r>
            <a:r>
              <a:rPr lang="ru-RU" sz="2400" dirty="0" smtClean="0"/>
              <a:t>, 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О.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Сердюк</a:t>
            </a:r>
            <a:r>
              <a:rPr lang="ru-RU" sz="2400" dirty="0" smtClean="0"/>
              <a:t>, 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Н.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Ужвій</a:t>
            </a:r>
            <a:r>
              <a:rPr lang="ru-RU" sz="2400" dirty="0" smtClean="0"/>
              <a:t>, 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Ю.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Шумський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2400" dirty="0" smtClean="0"/>
              <a:t>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0184" name="Picture 8" descr="http://boyarka.hrest.info/wp-content/uploads/2008/10/boyarka_da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4071942"/>
            <a:ext cx="3837649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6" name="Picture 10" descr="http://vseslova.com.ua/images/bse/0010/105691/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1942"/>
            <a:ext cx="3810000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b="1" i="1" dirty="0" smtClean="0">
                <a:solidFill>
                  <a:schemeClr val="tx2"/>
                </a:solidFill>
              </a:rPr>
              <a:t>«</a:t>
            </a:r>
            <a:r>
              <a:rPr lang="ru-RU" sz="2400" b="1" i="1" dirty="0" err="1" smtClean="0">
                <a:solidFill>
                  <a:schemeClr val="tx2"/>
                </a:solidFill>
              </a:rPr>
              <a:t>Березі́ль</a:t>
            </a:r>
            <a:r>
              <a:rPr lang="ru-RU" sz="2400" b="1" i="1" dirty="0" smtClean="0">
                <a:solidFill>
                  <a:schemeClr val="tx2"/>
                </a:solidFill>
              </a:rPr>
              <a:t>»</a:t>
            </a:r>
            <a:r>
              <a:rPr lang="ru-RU" sz="2400" dirty="0" smtClean="0"/>
              <a:t> —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український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театр-студія</a:t>
            </a:r>
            <a:r>
              <a:rPr lang="ru-RU" sz="2400" dirty="0" smtClean="0"/>
              <a:t>, </a:t>
            </a:r>
            <a:r>
              <a:rPr lang="ru-RU" sz="2400" dirty="0" err="1" smtClean="0"/>
              <a:t>заснований</a:t>
            </a:r>
            <a:r>
              <a:rPr lang="ru-RU" sz="2400" dirty="0" smtClean="0"/>
              <a:t> 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Лесем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Курбасом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2400" dirty="0" smtClean="0"/>
              <a:t>у 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1922 </a:t>
            </a:r>
            <a:r>
              <a:rPr lang="ru-RU" sz="2400" i="1" dirty="0" err="1" smtClean="0">
                <a:solidFill>
                  <a:schemeClr val="accent5">
                    <a:lumMod val="75000"/>
                  </a:schemeClr>
                </a:solidFill>
              </a:rPr>
              <a:t>році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в </a:t>
            </a:r>
            <a:r>
              <a:rPr lang="ru-RU" sz="2400" i="1" dirty="0" err="1" smtClean="0">
                <a:solidFill>
                  <a:srgbClr val="00B0F0"/>
                </a:solidFill>
              </a:rPr>
              <a:t>Києві</a:t>
            </a:r>
            <a:r>
              <a:rPr lang="ru-RU" sz="2400" dirty="0" smtClean="0"/>
              <a:t>.  Зараз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«</a:t>
            </a:r>
            <a:r>
              <a:rPr lang="ru-RU" sz="2400" b="1" i="1" dirty="0" err="1" smtClean="0">
                <a:solidFill>
                  <a:schemeClr val="tx2"/>
                </a:solidFill>
              </a:rPr>
              <a:t>Березіль</a:t>
            </a:r>
            <a:r>
              <a:rPr lang="ru-RU" sz="2400" b="1" i="1" dirty="0" smtClean="0">
                <a:solidFill>
                  <a:schemeClr val="tx2"/>
                </a:solidFill>
              </a:rPr>
              <a:t>» </a:t>
            </a:r>
            <a:r>
              <a:rPr lang="ru-RU" sz="2400" dirty="0" smtClean="0"/>
              <a:t>носить </a:t>
            </a:r>
            <a:r>
              <a:rPr lang="ru-RU" sz="2400" i="1" dirty="0" smtClean="0">
                <a:solidFill>
                  <a:schemeClr val="accent2"/>
                </a:solidFill>
              </a:rPr>
              <a:t>мала сцена</a:t>
            </a:r>
            <a:r>
              <a:rPr lang="ru-RU" sz="2400" b="1" i="1" dirty="0" smtClean="0">
                <a:solidFill>
                  <a:schemeClr val="tx2"/>
                </a:solidFill>
              </a:rPr>
              <a:t> </a:t>
            </a:r>
            <a:r>
              <a:rPr lang="ru-RU" sz="2400" b="1" i="1" dirty="0" err="1" smtClean="0">
                <a:solidFill>
                  <a:schemeClr val="tx2"/>
                </a:solidFill>
              </a:rPr>
              <a:t>Харківського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Українського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академічного</a:t>
            </a:r>
            <a:r>
              <a:rPr lang="ru-RU" sz="2400" b="1" i="1" dirty="0" smtClean="0">
                <a:solidFill>
                  <a:schemeClr val="tx2"/>
                </a:solidFill>
              </a:rPr>
              <a:t> Драматичного Театру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імені</a:t>
            </a:r>
            <a:r>
              <a:rPr lang="ru-RU" sz="2400" b="1" i="1" dirty="0" smtClean="0">
                <a:solidFill>
                  <a:schemeClr val="tx2"/>
                </a:solidFill>
              </a:rPr>
              <a:t> Т. Г. </a:t>
            </a:r>
            <a:r>
              <a:rPr lang="ru-RU" sz="24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2400" dirty="0" smtClean="0"/>
              <a:t>.</a:t>
            </a:r>
          </a:p>
          <a:p>
            <a:pPr indent="92075"/>
            <a:r>
              <a:rPr lang="ru-RU" sz="2400" i="1" dirty="0" err="1" smtClean="0">
                <a:solidFill>
                  <a:schemeClr val="accent2"/>
                </a:solidFill>
              </a:rPr>
              <a:t>Художнє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керівництво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«</a:t>
            </a:r>
            <a:r>
              <a:rPr lang="ru-RU" sz="2400" b="1" i="1" dirty="0" err="1" smtClean="0">
                <a:solidFill>
                  <a:schemeClr val="tx2"/>
                </a:solidFill>
              </a:rPr>
              <a:t>Березолю</a:t>
            </a:r>
            <a:r>
              <a:rPr lang="ru-RU" sz="2400" b="1" i="1" dirty="0" smtClean="0">
                <a:solidFill>
                  <a:schemeClr val="tx2"/>
                </a:solidFill>
              </a:rPr>
              <a:t>»</a:t>
            </a:r>
            <a:r>
              <a:rPr lang="ru-RU" sz="2400" dirty="0" smtClean="0"/>
              <a:t> </a:t>
            </a:r>
            <a:r>
              <a:rPr lang="ru-RU" sz="2400" dirty="0" err="1" smtClean="0"/>
              <a:t>декларувало</a:t>
            </a:r>
            <a:r>
              <a:rPr lang="ru-RU" sz="2400" dirty="0" smtClean="0"/>
              <a:t> свою </a:t>
            </a:r>
            <a:r>
              <a:rPr lang="ru-RU" sz="2400" i="1" dirty="0" err="1" smtClean="0">
                <a:solidFill>
                  <a:schemeClr val="accent1"/>
                </a:solidFill>
              </a:rPr>
              <a:t>творчу</a:t>
            </a:r>
            <a:r>
              <a:rPr lang="ru-RU" sz="2400" i="1" dirty="0" smtClean="0">
                <a:solidFill>
                  <a:schemeClr val="accent1"/>
                </a:solidFill>
              </a:rPr>
              <a:t> </a:t>
            </a:r>
            <a:r>
              <a:rPr lang="ru-RU" sz="2400" i="1" dirty="0" err="1" smtClean="0">
                <a:solidFill>
                  <a:schemeClr val="accent1"/>
                </a:solidFill>
              </a:rPr>
              <a:t>радянську</a:t>
            </a:r>
            <a:r>
              <a:rPr lang="ru-RU" sz="2400" i="1" dirty="0" smtClean="0">
                <a:solidFill>
                  <a:schemeClr val="accent1"/>
                </a:solidFill>
              </a:rPr>
              <a:t> </a:t>
            </a:r>
            <a:r>
              <a:rPr lang="ru-RU" sz="2400" i="1" dirty="0" err="1" smtClean="0">
                <a:solidFill>
                  <a:schemeClr val="accent1"/>
                </a:solidFill>
              </a:rPr>
              <a:t>програму</a:t>
            </a:r>
            <a:r>
              <a:rPr lang="ru-RU" sz="2400" dirty="0" smtClean="0"/>
              <a:t>, проголосило </a:t>
            </a:r>
            <a:r>
              <a:rPr lang="ru-RU" sz="2400" dirty="0" err="1" smtClean="0"/>
              <a:t>боротьбу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теорії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«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мистецтва</a:t>
            </a:r>
            <a:r>
              <a:rPr lang="ru-RU" sz="2400" b="1" i="1" dirty="0" smtClean="0">
                <a:solidFill>
                  <a:srgbClr val="C00000"/>
                </a:solidFill>
              </a:rPr>
              <a:t> для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мистецтва</a:t>
            </a:r>
            <a:r>
              <a:rPr lang="ru-RU" sz="2400" b="1" i="1" dirty="0" smtClean="0">
                <a:solidFill>
                  <a:srgbClr val="C00000"/>
                </a:solidFill>
              </a:rPr>
              <a:t>» </a:t>
            </a:r>
            <a:r>
              <a:rPr lang="ru-RU" sz="2400" dirty="0" smtClean="0"/>
              <a:t>, </a:t>
            </a:r>
            <a:r>
              <a:rPr lang="ru-RU" sz="2400" i="1" dirty="0" err="1" smtClean="0">
                <a:solidFill>
                  <a:schemeClr val="accent1"/>
                </a:solidFill>
              </a:rPr>
              <a:t>розважальності</a:t>
            </a:r>
            <a:r>
              <a:rPr lang="ru-RU" sz="2400" i="1" dirty="0" smtClean="0">
                <a:solidFill>
                  <a:schemeClr val="accent1"/>
                </a:solidFill>
              </a:rPr>
              <a:t>,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1"/>
                </a:solidFill>
              </a:rPr>
              <a:t>рутини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chemeClr val="accent1"/>
                </a:solidFill>
              </a:rPr>
              <a:t>штампу</a:t>
            </a:r>
            <a:r>
              <a:rPr lang="ru-RU" sz="2400" dirty="0" smtClean="0"/>
              <a:t> в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театрі</a:t>
            </a:r>
            <a:r>
              <a:rPr lang="ru-RU" sz="2400" dirty="0" smtClean="0"/>
              <a:t>. </a:t>
            </a:r>
            <a:r>
              <a:rPr lang="ru-RU" sz="2400" b="1" i="1" dirty="0" smtClean="0">
                <a:solidFill>
                  <a:schemeClr val="tx2"/>
                </a:solidFill>
              </a:rPr>
              <a:t>«</a:t>
            </a:r>
            <a:r>
              <a:rPr lang="ru-RU" sz="2400" b="1" i="1" dirty="0" err="1" smtClean="0">
                <a:solidFill>
                  <a:schemeClr val="tx2"/>
                </a:solidFill>
              </a:rPr>
              <a:t>Березіль</a:t>
            </a:r>
            <a:r>
              <a:rPr lang="ru-RU" sz="2400" b="1" i="1" dirty="0" smtClean="0">
                <a:solidFill>
                  <a:schemeClr val="tx2"/>
                </a:solidFill>
              </a:rPr>
              <a:t>» </a:t>
            </a:r>
            <a:r>
              <a:rPr lang="ru-RU" sz="2400" dirty="0" err="1" smtClean="0"/>
              <a:t>зосередив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1"/>
                </a:solidFill>
              </a:rPr>
              <a:t>творчі</a:t>
            </a:r>
            <a:r>
              <a:rPr lang="ru-RU" sz="2400" i="1" dirty="0" smtClean="0">
                <a:solidFill>
                  <a:schemeClr val="accent1"/>
                </a:solidFill>
              </a:rPr>
              <a:t> </a:t>
            </a:r>
            <a:r>
              <a:rPr lang="ru-RU" sz="2400" i="1" dirty="0" err="1" smtClean="0">
                <a:solidFill>
                  <a:schemeClr val="accent1"/>
                </a:solidFill>
              </a:rPr>
              <a:t>зусилля</a:t>
            </a:r>
            <a:r>
              <a:rPr lang="ru-RU" sz="2400" i="1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пошуку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1"/>
                </a:solidFill>
              </a:rPr>
              <a:t>сценічних</a:t>
            </a:r>
            <a:r>
              <a:rPr lang="ru-RU" sz="2400" i="1" dirty="0" smtClean="0">
                <a:solidFill>
                  <a:schemeClr val="accent1"/>
                </a:solidFill>
              </a:rPr>
              <a:t> </a:t>
            </a:r>
            <a:r>
              <a:rPr lang="ru-RU" sz="2400" i="1" dirty="0" err="1" smtClean="0">
                <a:solidFill>
                  <a:schemeClr val="accent1"/>
                </a:solidFill>
              </a:rPr>
              <a:t>засобів</a:t>
            </a:r>
            <a:r>
              <a:rPr lang="ru-RU" sz="2400" dirty="0" smtClean="0"/>
              <a:t>. </a:t>
            </a:r>
            <a:endParaRPr lang="ru-RU" sz="2400" dirty="0"/>
          </a:p>
        </p:txBody>
      </p:sp>
      <p:pic>
        <p:nvPicPr>
          <p:cNvPr id="4" name="Picture 4" descr="http://www.oa.edu.ua/images/kontakt/b12_Berezil_performance_Shakespeares_Macbeth_(1924)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786174" cy="2543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http://histans.com/EHU/B/Berezil_tea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384736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smtClean="0"/>
              <a:t>За роки </a:t>
            </a:r>
            <a:r>
              <a:rPr lang="ru-RU" sz="2400" i="1" dirty="0" err="1" smtClean="0">
                <a:solidFill>
                  <a:srgbClr val="C00000"/>
                </a:solidFill>
              </a:rPr>
              <a:t>незалежності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в </a:t>
            </a:r>
            <a:r>
              <a:rPr lang="ru-RU" sz="2400" i="1" dirty="0" err="1" smtClean="0">
                <a:solidFill>
                  <a:schemeClr val="accent5"/>
                </a:solidFill>
              </a:rPr>
              <a:t>Україні</a:t>
            </a:r>
            <a:r>
              <a:rPr lang="ru-RU" sz="2400" dirty="0" smtClean="0"/>
              <a:t> </a:t>
            </a:r>
            <a:r>
              <a:rPr lang="ru-RU" sz="2400" dirty="0" err="1" smtClean="0"/>
              <a:t>з'явилося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театрів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зростає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</a:t>
            </a:r>
            <a:r>
              <a:rPr lang="ru-RU" sz="2400" dirty="0" smtClean="0"/>
              <a:t> до </a:t>
            </a:r>
            <a:r>
              <a:rPr lang="ru-RU" sz="2400" i="1" dirty="0" smtClean="0">
                <a:solidFill>
                  <a:schemeClr val="tx2"/>
                </a:solidFill>
              </a:rPr>
              <a:t>народного</a:t>
            </a:r>
            <a:r>
              <a:rPr lang="ru-RU" sz="2400" dirty="0" smtClean="0"/>
              <a:t> та </a:t>
            </a:r>
            <a:r>
              <a:rPr lang="ru-RU" sz="2400" i="1" dirty="0" err="1" smtClean="0">
                <a:solidFill>
                  <a:schemeClr val="tx2"/>
                </a:solidFill>
              </a:rPr>
              <a:t>вуличного</a:t>
            </a:r>
            <a:r>
              <a:rPr lang="ru-RU" sz="2400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accent4"/>
                </a:solidFill>
              </a:rPr>
              <a:t>театру</a:t>
            </a:r>
            <a:r>
              <a:rPr lang="ru-RU" sz="2400" dirty="0" smtClean="0"/>
              <a:t>.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Українське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драматичне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мистецтво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/>
              <a:t>дедалі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активніше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1"/>
                </a:solidFill>
              </a:rPr>
              <a:t>інтегрується</a:t>
            </a:r>
            <a:r>
              <a:rPr lang="ru-RU" sz="2400" dirty="0" smtClean="0"/>
              <a:t> в </a:t>
            </a:r>
            <a:r>
              <a:rPr lang="ru-RU" sz="2400" i="1" dirty="0" err="1" smtClean="0">
                <a:solidFill>
                  <a:schemeClr val="accent2"/>
                </a:solidFill>
              </a:rPr>
              <a:t>європейський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культурний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простір</a:t>
            </a:r>
            <a:r>
              <a:rPr lang="ru-RU" sz="2400" dirty="0" smtClean="0"/>
              <a:t>. </a:t>
            </a:r>
            <a:r>
              <a:rPr lang="ru-RU" sz="2400" dirty="0" err="1" smtClean="0"/>
              <a:t>Світове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здобув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театральний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режисер</a:t>
            </a:r>
            <a:r>
              <a:rPr lang="ru-RU" sz="2400" dirty="0" smtClean="0"/>
              <a:t> 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Роман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Віктюк</a:t>
            </a:r>
            <a:r>
              <a:rPr lang="ru-RU" sz="2400" dirty="0" smtClean="0"/>
              <a:t>, </a:t>
            </a:r>
            <a:r>
              <a:rPr lang="ru-RU" sz="2400" dirty="0" err="1" smtClean="0"/>
              <a:t>творчість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стала </a:t>
            </a:r>
            <a:r>
              <a:rPr lang="ru-RU" sz="2400" dirty="0" err="1" smtClean="0"/>
              <a:t>вагомим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внеском</a:t>
            </a:r>
            <a:r>
              <a:rPr lang="ru-RU" sz="2400" dirty="0" smtClean="0"/>
              <a:t> у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світову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театральну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естетику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кінця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 20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століття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8130" name="Picture 2" descr="http://img3.sibnovosti.ru/pictures/0133/5832/roman_viktyuk_lenin_i_gubernator_gubernator_i_lenin_i_aktery_teatra_bolshe_ya_zdes_nichego_ne_videl_foto_thumb_fed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3962603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2" name="Picture 4" descr="http://ekb.kassy.ru/media/26/26cbfca4fdafabab801ceaaa68f9ef6a-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000528" cy="2660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53578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/>
              <a:t>Серед</a:t>
            </a:r>
            <a:r>
              <a:rPr lang="ru-RU" sz="2400" dirty="0"/>
              <a:t> молодого </a:t>
            </a:r>
            <a:r>
              <a:rPr lang="ru-RU" sz="2400" dirty="0" err="1"/>
              <a:t>покоління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театральних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діячів-реформаторів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dirty="0" err="1"/>
              <a:t>особливе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посідав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Лесь Степанович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Курбас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1887—1937) </a:t>
            </a:r>
            <a:r>
              <a:rPr lang="ru-RU" sz="2400" i="1" dirty="0" smtClean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увійшов</a:t>
            </a:r>
            <a:r>
              <a:rPr lang="ru-RU" sz="2400" dirty="0"/>
              <a:t> в </a:t>
            </a:r>
            <a:r>
              <a:rPr lang="ru-RU" sz="2400" dirty="0" err="1"/>
              <a:t>історію</a:t>
            </a:r>
            <a:r>
              <a:rPr lang="ru-RU" sz="2400" dirty="0"/>
              <a:t> як </a:t>
            </a:r>
            <a:r>
              <a:rPr lang="ru-RU" sz="2400" i="1" dirty="0" err="1">
                <a:solidFill>
                  <a:schemeClr val="accent2"/>
                </a:solidFill>
              </a:rPr>
              <a:t>театральний</a:t>
            </a:r>
            <a:r>
              <a:rPr lang="ru-RU" sz="2400" i="1" dirty="0">
                <a:solidFill>
                  <a:schemeClr val="accent2"/>
                </a:solidFill>
              </a:rPr>
              <a:t> реформатор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chemeClr val="accent2"/>
                </a:solidFill>
              </a:rPr>
              <a:t>режисер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chemeClr val="accent2"/>
                </a:solidFill>
              </a:rPr>
              <a:t>актор</a:t>
            </a:r>
            <a:r>
              <a:rPr lang="ru-RU" sz="2400" dirty="0"/>
              <a:t>, </a:t>
            </a:r>
            <a:r>
              <a:rPr lang="ru-RU" sz="2400" i="1" dirty="0">
                <a:solidFill>
                  <a:schemeClr val="accent2"/>
                </a:solidFill>
              </a:rPr>
              <a:t>драматург</a:t>
            </a:r>
            <a:r>
              <a:rPr lang="ru-RU" sz="2400" dirty="0"/>
              <a:t>, </a:t>
            </a:r>
            <a:r>
              <a:rPr lang="ru-RU" sz="2400" i="1" dirty="0">
                <a:solidFill>
                  <a:schemeClr val="accent2"/>
                </a:solidFill>
              </a:rPr>
              <a:t>педагог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chemeClr val="accent2"/>
                </a:solidFill>
              </a:rPr>
              <a:t>народний</a:t>
            </a:r>
            <a:r>
              <a:rPr lang="ru-RU" sz="2400" i="1" dirty="0">
                <a:solidFill>
                  <a:schemeClr val="accent2"/>
                </a:solidFill>
              </a:rPr>
              <a:t> артист </a:t>
            </a:r>
            <a:r>
              <a:rPr lang="ru-RU" sz="2400" i="1" dirty="0" err="1">
                <a:solidFill>
                  <a:srgbClr val="00B0F0"/>
                </a:solidFill>
              </a:rPr>
              <a:t>України</a:t>
            </a:r>
            <a:r>
              <a:rPr lang="ru-RU" sz="2400" dirty="0" smtClean="0"/>
              <a:t>.</a:t>
            </a:r>
          </a:p>
          <a:p>
            <a:pPr indent="92075"/>
            <a:r>
              <a:rPr lang="ru-RU" sz="2400" dirty="0" err="1"/>
              <a:t>Напередодні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</a:rPr>
              <a:t>Першої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</a:rPr>
              <a:t>світової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</a:rPr>
              <a:t>війни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(1911—1914) </a:t>
            </a:r>
            <a:r>
              <a:rPr lang="ru-RU" sz="2400" dirty="0" err="1"/>
              <a:t>працював</a:t>
            </a:r>
            <a:r>
              <a:rPr lang="ru-RU" sz="2400" dirty="0"/>
              <a:t> у </a:t>
            </a:r>
            <a:r>
              <a:rPr lang="ru-RU" sz="2400" b="1" i="1" dirty="0">
                <a:solidFill>
                  <a:schemeClr val="tx2"/>
                </a:solidFill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</a:rPr>
              <a:t>Гуцульському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театрі</a:t>
            </a:r>
            <a:r>
              <a:rPr lang="ru-RU" sz="2400" b="1" i="1" dirty="0">
                <a:solidFill>
                  <a:schemeClr val="tx2"/>
                </a:solidFill>
              </a:rPr>
              <a:t>»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Г. Хоткевича </a:t>
            </a:r>
            <a:r>
              <a:rPr lang="ru-RU" sz="2400" dirty="0"/>
              <a:t>та у </a:t>
            </a:r>
            <a:r>
              <a:rPr lang="ru-RU" sz="2400" b="1" i="1" dirty="0" err="1">
                <a:solidFill>
                  <a:schemeClr val="tx2"/>
                </a:solidFill>
              </a:rPr>
              <a:t>Руському</a:t>
            </a:r>
            <a:r>
              <a:rPr lang="ru-RU" sz="2400" b="1" i="1" dirty="0">
                <a:solidFill>
                  <a:schemeClr val="tx2"/>
                </a:solidFill>
              </a:rPr>
              <a:t> народному </a:t>
            </a:r>
            <a:r>
              <a:rPr lang="ru-RU" sz="2400" b="1" i="1" dirty="0" err="1">
                <a:solidFill>
                  <a:schemeClr val="tx2"/>
                </a:solidFill>
              </a:rPr>
              <a:t>театрі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dirty="0" err="1"/>
              <a:t>товариства</a:t>
            </a:r>
            <a:r>
              <a:rPr lang="ru-RU" sz="2400" dirty="0"/>
              <a:t> </a:t>
            </a:r>
            <a:r>
              <a:rPr lang="ru-RU" sz="2400" i="1" dirty="0">
                <a:solidFill>
                  <a:schemeClr val="tx2"/>
                </a:solidFill>
              </a:rPr>
              <a:t>«</a:t>
            </a:r>
            <a:r>
              <a:rPr lang="ru-RU" sz="2400" i="1" dirty="0" err="1">
                <a:solidFill>
                  <a:schemeClr val="tx2"/>
                </a:solidFill>
              </a:rPr>
              <a:t>Руська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Бесіда</a:t>
            </a:r>
            <a:r>
              <a:rPr lang="ru-RU" sz="2400" i="1" dirty="0" smtClean="0">
                <a:solidFill>
                  <a:schemeClr val="tx2"/>
                </a:solidFill>
              </a:rPr>
              <a:t>»</a:t>
            </a:r>
            <a:r>
              <a:rPr lang="ru-RU" sz="2400" dirty="0" smtClean="0"/>
              <a:t>,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1916 р.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актором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першого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стаціонарного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українського</a:t>
            </a:r>
            <a:r>
              <a:rPr lang="ru-RU" sz="2400" b="1" i="1" dirty="0">
                <a:solidFill>
                  <a:schemeClr val="accent4"/>
                </a:solidFill>
              </a:rPr>
              <a:t> театру</a:t>
            </a:r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/>
              <a:t>в </a:t>
            </a:r>
            <a:r>
              <a:rPr lang="ru-RU" sz="2400" i="1" dirty="0" err="1">
                <a:solidFill>
                  <a:srgbClr val="00B0F0"/>
                </a:solidFill>
              </a:rPr>
              <a:t>Києві</a:t>
            </a:r>
            <a:r>
              <a:rPr lang="ru-RU" sz="2400" i="1" dirty="0"/>
              <a:t>.</a:t>
            </a:r>
            <a:endParaRPr lang="ru-RU" sz="2400" i="1" dirty="0" smtClean="0"/>
          </a:p>
        </p:txBody>
      </p:sp>
      <p:pic>
        <p:nvPicPr>
          <p:cNvPr id="16386" name="Picture 2" descr="http://www.day.kiev.ua/sites/default/files/main/openpublish_article/20120224/433-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4030" y="285728"/>
            <a:ext cx="3039915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857884" y="4786322"/>
            <a:ext cx="2414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000" b="1" i="1" dirty="0">
                <a:latin typeface="SchoolBookCTT" pitchFamily="2" charset="0"/>
              </a:rPr>
              <a:t>(</a:t>
            </a:r>
            <a:r>
              <a:rPr lang="uk-UA" sz="4000" b="1" i="1" dirty="0" smtClean="0">
                <a:latin typeface="SchoolBookCTT" pitchFamily="2" charset="0"/>
              </a:rPr>
              <a:t>1887</a:t>
            </a:r>
            <a:r>
              <a:rPr lang="ru-RU" sz="4000" b="1" i="1" dirty="0" smtClean="0">
                <a:latin typeface="SchoolBookCTT" pitchFamily="2" charset="0"/>
              </a:rPr>
              <a:t> </a:t>
            </a:r>
            <a:r>
              <a:rPr lang="ru-RU" sz="4000" b="1" i="1" dirty="0">
                <a:latin typeface="SchoolBookCTT" pitchFamily="2" charset="0"/>
              </a:rPr>
              <a:t>— </a:t>
            </a:r>
            <a:r>
              <a:rPr lang="uk-UA" sz="4000" b="1" i="1" dirty="0" smtClean="0">
                <a:latin typeface="SchoolBookCTT" pitchFamily="2" charset="0"/>
              </a:rPr>
              <a:t>1937)</a:t>
            </a:r>
            <a:endParaRPr lang="ru-RU" sz="4000" b="1" i="1" dirty="0">
              <a:latin typeface="SchoolBook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 smtClean="0"/>
              <a:t>мрією</a:t>
            </a:r>
            <a:r>
              <a:rPr lang="ru-RU" sz="2400" dirty="0" smtClean="0"/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Курбаса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/>
              <a:t>вийти</a:t>
            </a:r>
            <a:r>
              <a:rPr lang="ru-RU" sz="2400" dirty="0"/>
              <a:t> за </a:t>
            </a:r>
            <a:r>
              <a:rPr lang="ru-RU" sz="2400" dirty="0" err="1"/>
              <a:t>межі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етнографічно-побутового</a:t>
            </a:r>
            <a:r>
              <a:rPr lang="ru-RU" sz="2400" b="1" i="1" dirty="0">
                <a:solidFill>
                  <a:schemeClr val="accent4"/>
                </a:solidFill>
              </a:rPr>
              <a:t> театру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новий</a:t>
            </a:r>
            <a:r>
              <a:rPr lang="ru-RU" sz="2400" dirty="0"/>
              <a:t> за </a:t>
            </a:r>
            <a:r>
              <a:rPr lang="ru-RU" sz="2400" i="1" dirty="0">
                <a:solidFill>
                  <a:schemeClr val="accent1"/>
                </a:solidFill>
              </a:rPr>
              <a:t>формою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змістом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український</a:t>
            </a:r>
            <a:r>
              <a:rPr lang="ru-RU" sz="2400" b="1" i="1" dirty="0">
                <a:solidFill>
                  <a:schemeClr val="accent4"/>
                </a:solidFill>
              </a:rPr>
              <a:t> театр</a:t>
            </a:r>
            <a:r>
              <a:rPr lang="ru-RU" sz="2400" dirty="0"/>
              <a:t>, не </a:t>
            </a:r>
            <a:r>
              <a:rPr lang="ru-RU" sz="2400" dirty="0" err="1"/>
              <a:t>відкидаючи</a:t>
            </a:r>
            <a:r>
              <a:rPr lang="ru-RU" sz="2400" dirty="0"/>
              <a:t> </a:t>
            </a:r>
            <a:r>
              <a:rPr lang="ru-RU" sz="2400" dirty="0" err="1"/>
              <a:t>кращі</a:t>
            </a:r>
            <a:r>
              <a:rPr lang="ru-RU" sz="2400" dirty="0"/>
              <a:t> </a:t>
            </a:r>
            <a:r>
              <a:rPr lang="ru-RU" sz="2400" dirty="0" err="1"/>
              <a:t>традиції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tx2"/>
                </a:solidFill>
              </a:rPr>
              <a:t>театру </a:t>
            </a:r>
            <a:r>
              <a:rPr lang="ru-RU" sz="2400" b="1" i="1" dirty="0" err="1">
                <a:solidFill>
                  <a:schemeClr val="tx2"/>
                </a:solidFill>
              </a:rPr>
              <a:t>корифеїв</a:t>
            </a:r>
            <a:r>
              <a:rPr lang="ru-RU" sz="2400" dirty="0"/>
              <a:t>.</a:t>
            </a:r>
          </a:p>
          <a:p>
            <a:pPr indent="92075"/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зусиллям</a:t>
            </a:r>
            <a:r>
              <a:rPr lang="ru-RU" sz="2400" dirty="0"/>
              <a:t> у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1917 р.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створений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стаціонарний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молодий</a:t>
            </a:r>
            <a:r>
              <a:rPr lang="ru-RU" sz="2400" b="1" i="1" dirty="0">
                <a:solidFill>
                  <a:schemeClr val="tx2"/>
                </a:solidFill>
              </a:rPr>
              <a:t> театр у </a:t>
            </a:r>
            <a:r>
              <a:rPr lang="ru-RU" sz="2400" b="1" i="1" dirty="0" err="1">
                <a:solidFill>
                  <a:schemeClr val="tx2"/>
                </a:solidFill>
              </a:rPr>
              <a:t>Києві</a:t>
            </a:r>
            <a:r>
              <a:rPr lang="ru-RU" sz="2400" dirty="0"/>
              <a:t>, </a:t>
            </a:r>
            <a:r>
              <a:rPr lang="ru-RU" sz="2400" dirty="0" err="1"/>
              <a:t>вибудуваний</a:t>
            </a:r>
            <a:r>
              <a:rPr lang="ru-RU" sz="2400" dirty="0"/>
              <a:t> на </a:t>
            </a:r>
            <a:r>
              <a:rPr lang="ru-RU" sz="2400" dirty="0" err="1"/>
              <a:t>принципі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C00000"/>
                </a:solidFill>
              </a:rPr>
              <a:t>театральності</a:t>
            </a:r>
            <a:r>
              <a:rPr lang="ru-RU" sz="2400" dirty="0"/>
              <a:t> у </a:t>
            </a:r>
            <a:r>
              <a:rPr lang="ru-RU" sz="2400" dirty="0" err="1"/>
              <a:t>поєднанні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громадськістю</a:t>
            </a:r>
            <a:r>
              <a:rPr lang="ru-RU" sz="2400" dirty="0"/>
              <a:t> та </a:t>
            </a:r>
            <a:r>
              <a:rPr lang="ru-RU" sz="2400" dirty="0" err="1"/>
              <a:t>високою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інтелектуальністю</a:t>
            </a:r>
            <a:r>
              <a:rPr lang="ru-RU" sz="2400" dirty="0"/>
              <a:t>.</a:t>
            </a:r>
            <a:endParaRPr lang="ru-RU" sz="2400" i="1" dirty="0" smtClean="0"/>
          </a:p>
        </p:txBody>
      </p:sp>
      <p:pic>
        <p:nvPicPr>
          <p:cNvPr id="17410" name="Picture 2" descr="http://valeriybolotov.at.ua/muzeyZX/KurbasLes208.jpg"/>
          <p:cNvPicPr>
            <a:picLocks noChangeAspect="1" noChangeArrowheads="1"/>
          </p:cNvPicPr>
          <p:nvPr/>
        </p:nvPicPr>
        <p:blipFill>
          <a:blip r:embed="rId2" cstate="print"/>
          <a:srcRect b="8004"/>
          <a:stretch>
            <a:fillRect/>
          </a:stretch>
        </p:blipFill>
        <p:spPr bwMode="auto">
          <a:xfrm>
            <a:off x="1643042" y="3214686"/>
            <a:ext cx="5643602" cy="3121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6334780"/>
            <a:ext cx="5973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C00000"/>
                </a:solidFill>
              </a:rPr>
              <a:t>Молодий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імені</a:t>
            </a:r>
            <a:r>
              <a:rPr lang="ru-RU" sz="2800" b="1" i="1" dirty="0" smtClean="0">
                <a:solidFill>
                  <a:srgbClr val="C00000"/>
                </a:solidFill>
              </a:rPr>
              <a:t> Леся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Курбаса</a:t>
            </a:r>
            <a:r>
              <a:rPr lang="ru-RU" sz="2800" b="1" i="1" dirty="0" smtClean="0">
                <a:solidFill>
                  <a:srgbClr val="C00000"/>
                </a:solidFill>
              </a:rPr>
              <a:t> 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2400" dirty="0"/>
              <a:t>Вершиною </a:t>
            </a:r>
            <a:r>
              <a:rPr lang="ru-RU" sz="2400" dirty="0" err="1"/>
              <a:t>творчого</a:t>
            </a:r>
            <a:r>
              <a:rPr lang="ru-RU" sz="2400" dirty="0"/>
              <a:t> </a:t>
            </a:r>
            <a:r>
              <a:rPr lang="ru-RU" sz="2400" dirty="0" err="1"/>
              <a:t>доробку</a:t>
            </a:r>
            <a:r>
              <a:rPr lang="ru-RU" sz="2400" dirty="0"/>
              <a:t>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Леся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Курбаса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у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1922 р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i="1" dirty="0" err="1">
                <a:solidFill>
                  <a:schemeClr val="accent4"/>
                </a:solidFill>
              </a:rPr>
              <a:t>мистецького</a:t>
            </a:r>
            <a:r>
              <a:rPr lang="ru-RU" sz="2400" i="1" dirty="0">
                <a:solidFill>
                  <a:schemeClr val="accent4"/>
                </a:solidFill>
              </a:rPr>
              <a:t> </a:t>
            </a:r>
            <a:r>
              <a:rPr lang="ru-RU" sz="2400" i="1" dirty="0" err="1">
                <a:solidFill>
                  <a:schemeClr val="accent4"/>
                </a:solidFill>
              </a:rPr>
              <a:t>об’єднання</a:t>
            </a:r>
            <a:r>
              <a:rPr lang="ru-RU" sz="2400" i="1" dirty="0">
                <a:solidFill>
                  <a:schemeClr val="accent4"/>
                </a:solidFill>
              </a:rPr>
              <a:t> </a:t>
            </a:r>
            <a:r>
              <a:rPr lang="ru-RU" sz="2400" b="1" i="1" dirty="0">
                <a:solidFill>
                  <a:schemeClr val="tx2"/>
                </a:solidFill>
              </a:rPr>
              <a:t>«</a:t>
            </a:r>
            <a:r>
              <a:rPr lang="ru-RU" sz="2400" b="1" i="1" dirty="0" err="1" smtClean="0">
                <a:solidFill>
                  <a:schemeClr val="tx2"/>
                </a:solidFill>
              </a:rPr>
              <a:t>Березіль</a:t>
            </a:r>
            <a:r>
              <a:rPr lang="ru-RU" sz="2400" b="1" i="1" dirty="0">
                <a:solidFill>
                  <a:schemeClr val="tx2"/>
                </a:solidFill>
              </a:rPr>
              <a:t>» </a:t>
            </a:r>
            <a:r>
              <a:rPr lang="ru-RU" sz="2400" dirty="0"/>
              <a:t>на </a:t>
            </a:r>
            <a:r>
              <a:rPr lang="ru-RU" sz="2400" dirty="0" err="1"/>
              <a:t>базі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4"/>
                </a:solidFill>
              </a:rPr>
              <a:t>театру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tx2"/>
                </a:solidFill>
              </a:rPr>
              <a:t>«</a:t>
            </a:r>
            <a:r>
              <a:rPr lang="ru-RU" sz="2400" b="1" i="1" dirty="0" err="1">
                <a:solidFill>
                  <a:schemeClr val="tx2"/>
                </a:solidFill>
              </a:rPr>
              <a:t>Березіль</a:t>
            </a:r>
            <a:r>
              <a:rPr lang="ru-RU" sz="2400" b="1" i="1" dirty="0">
                <a:solidFill>
                  <a:schemeClr val="tx2"/>
                </a:solidFill>
              </a:rPr>
              <a:t>».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кузня </a:t>
            </a:r>
            <a:r>
              <a:rPr lang="ru-RU" sz="2400" i="1" dirty="0" err="1">
                <a:solidFill>
                  <a:schemeClr val="accent1"/>
                </a:solidFill>
              </a:rPr>
              <a:t>кваліфікованих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мистецьких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кадрів</a:t>
            </a:r>
            <a:r>
              <a:rPr lang="ru-RU" sz="2400" dirty="0"/>
              <a:t> в </a:t>
            </a:r>
            <a:r>
              <a:rPr lang="ru-RU" sz="2400" i="1" dirty="0" err="1">
                <a:solidFill>
                  <a:srgbClr val="00B0F0"/>
                </a:solidFill>
              </a:rPr>
              <a:t>Україні</a:t>
            </a:r>
            <a:r>
              <a:rPr lang="ru-RU" sz="2400" dirty="0"/>
              <a:t>, через яку </a:t>
            </a:r>
            <a:r>
              <a:rPr lang="ru-RU" sz="2400" dirty="0" err="1"/>
              <a:t>пройшло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талановитих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акторів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режисерів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очолили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4"/>
                </a:solidFill>
              </a:rPr>
              <a:t>театри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00B0F0"/>
                </a:solidFill>
              </a:rPr>
              <a:t>України</a:t>
            </a:r>
            <a:r>
              <a:rPr lang="ru-RU" sz="2400" dirty="0"/>
              <a:t>. </a:t>
            </a:r>
            <a:endParaRPr lang="ru-RU" sz="2400" i="1" dirty="0" smtClean="0"/>
          </a:p>
        </p:txBody>
      </p:sp>
      <p:pic>
        <p:nvPicPr>
          <p:cNvPr id="18434" name="Picture 2" descr="http://pslava.info/files/PSlava/Oblasti/22Harkiv/Ri_094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6048364" cy="3840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6143644"/>
            <a:ext cx="7579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C00000"/>
                </a:solidFill>
              </a:rPr>
              <a:t>Будинок</a:t>
            </a:r>
            <a:r>
              <a:rPr lang="ru-RU" sz="2800" b="1" i="1" dirty="0" smtClean="0">
                <a:solidFill>
                  <a:srgbClr val="C00000"/>
                </a:solidFill>
              </a:rPr>
              <a:t>, у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якому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працював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 “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Березіль</a:t>
            </a:r>
            <a:r>
              <a:rPr lang="ru-RU" sz="2800" b="1" i="1" dirty="0" smtClean="0">
                <a:solidFill>
                  <a:srgbClr val="C00000"/>
                </a:solidFill>
              </a:rPr>
              <a:t>” 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52149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2550"/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генію</a:t>
            </a:r>
            <a:r>
              <a:rPr lang="ru-RU" sz="2400" dirty="0" smtClean="0"/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Лесеві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Курбасу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поєднав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таланти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режисера</a:t>
            </a:r>
            <a:r>
              <a:rPr lang="ru-RU" sz="2400" dirty="0" smtClean="0"/>
              <a:t>, </a:t>
            </a:r>
            <a:r>
              <a:rPr lang="ru-RU" sz="2400" i="1" dirty="0" err="1" smtClean="0">
                <a:solidFill>
                  <a:schemeClr val="accent2"/>
                </a:solidFill>
              </a:rPr>
              <a:t>актора</a:t>
            </a:r>
            <a:r>
              <a:rPr lang="ru-RU" sz="2400" dirty="0" smtClean="0"/>
              <a:t>, </a:t>
            </a:r>
            <a:r>
              <a:rPr lang="ru-RU" sz="2400" i="1" dirty="0" smtClean="0">
                <a:solidFill>
                  <a:schemeClr val="accent2"/>
                </a:solidFill>
              </a:rPr>
              <a:t>драматурга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перекладача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світової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літератури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по-новому </a:t>
            </a:r>
            <a:r>
              <a:rPr lang="ru-RU" sz="2400" dirty="0" err="1" smtClean="0"/>
              <a:t>осмислені</a:t>
            </a:r>
            <a:r>
              <a:rPr lang="ru-RU" sz="2400" dirty="0" smtClean="0"/>
              <a:t> на </a:t>
            </a:r>
            <a:r>
              <a:rPr lang="ru-RU" sz="2400" i="1" dirty="0" err="1" smtClean="0">
                <a:solidFill>
                  <a:schemeClr val="accent1"/>
                </a:solidFill>
              </a:rPr>
              <a:t>українській</a:t>
            </a:r>
            <a:r>
              <a:rPr lang="ru-RU" sz="2400" i="1" dirty="0" smtClean="0">
                <a:solidFill>
                  <a:schemeClr val="accent1"/>
                </a:solidFill>
              </a:rPr>
              <a:t> </a:t>
            </a:r>
            <a:r>
              <a:rPr lang="ru-RU" sz="2400" i="1" dirty="0" err="1" smtClean="0">
                <a:solidFill>
                  <a:schemeClr val="accent1"/>
                </a:solidFill>
              </a:rPr>
              <a:t>сцені</a:t>
            </a:r>
            <a:r>
              <a:rPr lang="ru-RU" sz="2400" i="1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/>
              <a:t>твори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Вільяма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Шекспіра</a:t>
            </a:r>
            <a:r>
              <a:rPr lang="ru-RU" sz="2400" dirty="0" smtClean="0"/>
              <a:t>,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Генріха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Ібсена</a:t>
            </a:r>
            <a:r>
              <a:rPr lang="ru-RU" sz="2400" dirty="0" smtClean="0"/>
              <a:t>,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Фрідріха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 Шиллера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Мольєра</a:t>
            </a:r>
            <a:r>
              <a:rPr lang="ru-RU" sz="2400" dirty="0" smtClean="0"/>
              <a:t>, </a:t>
            </a:r>
            <a:r>
              <a:rPr lang="ru-RU" sz="2400" dirty="0" err="1" smtClean="0"/>
              <a:t>здійснені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chemeClr val="accent1"/>
                </a:solidFill>
              </a:rPr>
              <a:t>постановки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невідомих</a:t>
            </a:r>
            <a:r>
              <a:rPr lang="ru-RU" sz="2400" dirty="0" smtClean="0"/>
              <a:t> до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глядачеві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п'єс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</a:rPr>
              <a:t>європейських</a:t>
            </a:r>
            <a:r>
              <a:rPr lang="ru-RU" sz="2400" i="1" dirty="0" smtClean="0">
                <a:solidFill>
                  <a:schemeClr val="tx2"/>
                </a:solidFill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</a:rPr>
              <a:t>драматургів</a:t>
            </a:r>
            <a:r>
              <a:rPr lang="ru-RU" sz="2400" dirty="0" smtClean="0"/>
              <a:t>.</a:t>
            </a:r>
          </a:p>
          <a:p>
            <a:pPr indent="82550"/>
            <a:r>
              <a:rPr lang="ru-RU" sz="2400" dirty="0" smtClean="0"/>
              <a:t>На </a:t>
            </a:r>
            <a:r>
              <a:rPr lang="ru-RU" sz="2400" i="1" dirty="0" err="1">
                <a:solidFill>
                  <a:schemeClr val="accent2"/>
                </a:solidFill>
              </a:rPr>
              <a:t>театральній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i="1" dirty="0" err="1">
                <a:solidFill>
                  <a:schemeClr val="accent2"/>
                </a:solidFill>
              </a:rPr>
              <a:t>сцені</a:t>
            </a:r>
            <a:r>
              <a:rPr lang="ru-RU" sz="2400" i="1" dirty="0">
                <a:solidFill>
                  <a:schemeClr val="accent2"/>
                </a:solidFill>
              </a:rPr>
              <a:t> </a:t>
            </a:r>
            <a:r>
              <a:rPr lang="ru-RU" sz="2400" dirty="0" err="1"/>
              <a:t>з'явилася</a:t>
            </a:r>
            <a:r>
              <a:rPr lang="ru-RU" sz="2400" dirty="0"/>
              <a:t> когорта </a:t>
            </a:r>
            <a:r>
              <a:rPr lang="ru-RU" sz="2400" dirty="0" err="1" smtClean="0"/>
              <a:t>талановитих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chemeClr val="accent2"/>
                </a:solidFill>
              </a:rPr>
              <a:t>акторів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Амвросій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Бучма</a:t>
            </a:r>
            <a:r>
              <a:rPr lang="ru-RU" sz="2400" dirty="0"/>
              <a:t>,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Мар'ян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Крушельницький</a:t>
            </a:r>
            <a:r>
              <a:rPr lang="ru-RU" sz="2400" dirty="0"/>
              <a:t>,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Олімпія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Добровольська</a:t>
            </a:r>
            <a:r>
              <a:rPr lang="ru-RU" sz="2400" dirty="0" smtClean="0"/>
              <a:t>,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</a:rPr>
              <a:t>Олександр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Сердюк</a:t>
            </a:r>
            <a:r>
              <a:rPr lang="ru-RU" sz="2400" dirty="0"/>
              <a:t>,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Наталя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Ужвій</a:t>
            </a:r>
            <a:r>
              <a:rPr lang="ru-RU" sz="2400" dirty="0"/>
              <a:t>,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Юрій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Шумський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інші</a:t>
            </a:r>
            <a:r>
              <a:rPr lang="ru-RU" sz="2400" dirty="0"/>
              <a:t>.</a:t>
            </a:r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19464" name="Picture 8" descr="http://book-center.kiev.ua/files/books/2012/2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365782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ncyclopediaofukraine.com/pic%5CB%5CE%5CBerezil%20directors%20lab%20(19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500990" cy="507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64357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Режисерська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лабораторія</a:t>
            </a:r>
            <a:r>
              <a:rPr lang="ru-RU" sz="2800" b="1" i="1" dirty="0" smtClean="0">
                <a:solidFill>
                  <a:srgbClr val="C00000"/>
                </a:solidFill>
              </a:rPr>
              <a:t> театру “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Березіль</a:t>
            </a:r>
            <a:r>
              <a:rPr lang="ru-RU" sz="2800" b="1" i="1" dirty="0" smtClean="0">
                <a:solidFill>
                  <a:srgbClr val="C00000"/>
                </a:solidFill>
              </a:rPr>
              <a:t>”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(1925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рік</a:t>
            </a:r>
            <a:r>
              <a:rPr lang="ru-RU" sz="2800" b="1" i="1" dirty="0" smtClean="0">
                <a:solidFill>
                  <a:srgbClr val="C00000"/>
                </a:solidFill>
              </a:rPr>
              <a:t>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zenzelivka.at.ua/Kultura/teatr-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6667500" cy="493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643578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Театр Леся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Курбаса</a:t>
            </a:r>
            <a:r>
              <a:rPr lang="ru-RU" sz="2800" b="1" i="1" dirty="0" smtClean="0">
                <a:solidFill>
                  <a:srgbClr val="C00000"/>
                </a:solidFill>
              </a:rPr>
              <a:t> у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Дзензелівці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1610</Words>
  <Application>Microsoft Office PowerPoint</Application>
  <PresentationFormat>Экран (4:3)</PresentationFormat>
  <Paragraphs>72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Театральна культура України ХХ - ХХІ 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 культура України ХХ ст.</dc:title>
  <dc:creator>Папиш</dc:creator>
  <cp:lastModifiedBy>Папиш</cp:lastModifiedBy>
  <cp:revision>39</cp:revision>
  <dcterms:created xsi:type="dcterms:W3CDTF">2014-05-12T14:12:12Z</dcterms:created>
  <dcterms:modified xsi:type="dcterms:W3CDTF">2014-05-13T14:37:03Z</dcterms:modified>
</cp:coreProperties>
</file>