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78DB-F623-4BCA-85BB-6FB2DEA42A1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F707-09D1-45B8-A512-CD56B5A807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7375" cy="6858000"/>
          </a:xfrm>
        </p:spPr>
      </p:pic>
    </p:spTree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1868478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800" i="1" dirty="0"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 разговора</a:t>
            </a:r>
            <a:r>
              <a:rPr lang="ru-RU" sz="2800" i="1" dirty="0">
                <a:solidFill>
                  <a:schemeClr val="bg1"/>
                </a:solidFill>
              </a:rPr>
              <a:t>:</a:t>
            </a:r>
            <a:br>
              <a:rPr lang="ru-RU" sz="2800" i="1" dirty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chemeClr val="bg1"/>
                </a:solidFill>
              </a:rPr>
              <a:t>- С риторикой у тебя уже все в порядке, пора заняться ораторским искусством!</a:t>
            </a:r>
            <a:br>
              <a:rPr lang="ru-RU" sz="2800" i="1" dirty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chemeClr val="bg1"/>
                </a:solidFill>
              </a:rPr>
              <a:t>- А разве это не одно и то же?</a:t>
            </a:r>
            <a:br>
              <a:rPr lang="ru-RU" sz="2800" i="1" dirty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chemeClr val="bg1"/>
                </a:solidFill>
              </a:rPr>
              <a:t>- Нет! И вот почему…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3214686"/>
            <a:ext cx="6500858" cy="385762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ntiqueTitulGr" pitchFamily="82" charset="-52"/>
              </a:rPr>
              <a:t>Риторика</a:t>
            </a:r>
            <a:r>
              <a:rPr lang="ru-RU" dirty="0" smtClean="0">
                <a:solidFill>
                  <a:schemeClr val="bg1"/>
                </a:solidFill>
                <a:latin typeface="a_AntiqueTitulGr" pitchFamily="82" charset="-52"/>
              </a:rPr>
              <a:t> – </a:t>
            </a:r>
            <a:r>
              <a:rPr lang="ru-RU" sz="2400" dirty="0" smtClean="0">
                <a:solidFill>
                  <a:schemeClr val="bg1"/>
                </a:solidFill>
                <a:latin typeface="a_AntiqueTitulGr" pitchFamily="82" charset="-52"/>
              </a:rPr>
              <a:t>это наука.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2148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ntiqueTitulGr" pitchFamily="82" charset="-52"/>
              </a:rPr>
              <a:t>Ораторское искусство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_AntiqueTitulGr" pitchFamily="82" charset="-52"/>
              </a:rPr>
              <a:t>,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_AntiqueTitulGr" pitchFamily="82" charset="-52"/>
              </a:rPr>
              <a:t>понятно – искусство.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a_AntiqueTitulGr" pitchFamily="82" charset="-52"/>
            </a:endParaRPr>
          </a:p>
        </p:txBody>
      </p:sp>
    </p:spTree>
  </p:cSld>
  <p:clrMapOvr>
    <a:masterClrMapping/>
  </p:clrMapOvr>
  <p:transition spd="slow" advTm="1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3375" y="0"/>
            <a:ext cx="9177375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3191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4000" dirty="0"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Tunga" pitchFamily="2"/>
              </a:rPr>
              <a:t>Наука и искусство, как принято считать еще со времен философии Древней Греции — два способа познания мира.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85720" y="2285992"/>
            <a:ext cx="8643998" cy="416877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densC" pitchFamily="50" charset="0"/>
              </a:rPr>
              <a:t>Наука</a:t>
            </a:r>
            <a:r>
              <a:rPr lang="ru-RU" dirty="0" smtClean="0">
                <a:solidFill>
                  <a:schemeClr val="bg1"/>
                </a:solidFill>
                <a:latin typeface="GardensC" pitchFamily="50" charset="0"/>
              </a:rPr>
              <a:t> любит точность. Правила. Обобщения.</a:t>
            </a:r>
          </a:p>
          <a:p>
            <a:pPr algn="ctr">
              <a:buNone/>
            </a:pPr>
            <a:endParaRPr lang="ru-RU" sz="800" dirty="0">
              <a:solidFill>
                <a:schemeClr val="bg1"/>
              </a:solidFill>
              <a:latin typeface="GardensC" pitchFamily="50" charset="0"/>
            </a:endParaRPr>
          </a:p>
          <a:p>
            <a:pPr algn="ctr">
              <a:buNone/>
            </a:pPr>
            <a:r>
              <a:rPr lang="ru-RU" sz="3600" b="1" dirty="0"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densC" pitchFamily="50" charset="0"/>
                <a:ea typeface="Gram" pitchFamily="2" charset="0"/>
              </a:rPr>
              <a:t>Искусство</a:t>
            </a:r>
            <a:r>
              <a:rPr lang="ru-RU" dirty="0">
                <a:solidFill>
                  <a:schemeClr val="bg1"/>
                </a:solidFill>
                <a:latin typeface="GardensC" pitchFamily="50" charset="0"/>
                <a:ea typeface="Gram" pitchFamily="2" charset="0"/>
              </a:rPr>
              <a:t> не терпит рамки и шаблоны, ищет исключения в правилах, стремится к частному, а не общему. На то оно и искусство.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  <a:latin typeface="GardensC" pitchFamily="50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215106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densC" pitchFamily="50" charset="0"/>
              </a:rPr>
              <a:t>Чтобы преуспеть в риторике, необходимо страстное желание произносить речи. Даже начинающему оратору должно быть знакомо удовольствие от публичного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densC" pitchFamily="50" charset="0"/>
              </a:rPr>
              <a:t>выступления. </a:t>
            </a: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densC" pitchFamily="50" charset="0"/>
              </a:rPr>
              <a:t>Н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densC" pitchFamily="50" charset="0"/>
              </a:rPr>
              <a:t>еобходимо </a:t>
            </a: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densC" pitchFamily="50" charset="0"/>
              </a:rPr>
              <a:t>осознавать цель своего появления перед людьми. Цель, ради которой и звучит ваша речь.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densC" pitchFamily="50" charset="0"/>
              </a:rPr>
              <a:t>Всякие </a:t>
            </a: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densC" pitchFamily="50" charset="0"/>
              </a:rPr>
              <a:t>«поделиться впечатлениями…», «я хочу рассказать о…»— это типичное нудное начало, а начало — половина всего. Успех оратора во многом определяется и актёрским мастерством. Здесь и умение смотреть в глаза, и чередование эмоциональных и логических аргументов, и гармоничный, завершенный, яркий, но при этом естественный образ оратора.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ransition spd="slow" advTm="3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1414"/>
            <a:ext cx="5357850" cy="6572296"/>
          </a:xfrm>
        </p:spPr>
        <p:txBody>
          <a:bodyPr>
            <a:normAutofit/>
          </a:bodyPr>
          <a:lstStyle/>
          <a:p>
            <a:r>
              <a:rPr lang="ru-RU" sz="2400" b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ntiqueTitulGr" pitchFamily="82" charset="-52"/>
              </a:rPr>
              <a:t>Искусство красноречия</a:t>
            </a:r>
            <a:r>
              <a:rPr lang="ru-RU" sz="1800" dirty="0">
                <a:solidFill>
                  <a:schemeClr val="bg1"/>
                </a:solidFill>
              </a:rPr>
              <a:t> – это искусство убеждать, искусство побеждать. </a:t>
            </a:r>
            <a:r>
              <a:rPr lang="ru-RU" sz="1800" dirty="0" smtClean="0">
                <a:solidFill>
                  <a:schemeClr val="bg1"/>
                </a:solidFill>
              </a:rPr>
              <a:t>Состоит оно всего из двух частей: интриги и экспрессии.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Интрига</a:t>
            </a:r>
            <a:r>
              <a:rPr lang="ru-RU" sz="2800" b="1" i="1" dirty="0"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.</a:t>
            </a:r>
            <a:r>
              <a:rPr lang="ru-RU" sz="1800" dirty="0">
                <a:solidFill>
                  <a:schemeClr val="bg1"/>
                </a:solidFill>
              </a:rPr>
              <a:t> Стоит только сказать: «Однажды со мной произошло…», «Помню странный случай…», «Я знаю нечто, неизвестное слушателям, но необходимое им…», «Как-то раз…», как слушатели почувствуют интерес. Все эти фразы содержат интригу, без которой публичное выступление так же пресно, как мясо без соли. Интригуйте! Великие ораторы были мастерами интриги.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Экспрессия</a:t>
            </a:r>
            <a:r>
              <a:rPr lang="ru-RU" sz="2800" b="1" i="1" dirty="0"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.</a:t>
            </a:r>
            <a:r>
              <a:rPr lang="ru-RU" sz="1800" dirty="0">
                <a:solidFill>
                  <a:schemeClr val="bg1"/>
                </a:solidFill>
              </a:rPr>
              <a:t> Публичная речь — один из путей, при помощи которых вы дарите часть себя людям. Экспрессию иначе называют внутренней работой речи. Будьте эмоциональны, ведь эмоциональность — антипод занудства! Искусство красноречия – это искусство эмоциональности.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ransition spd="slow" advTm="4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429684" cy="408305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3600" b="1" dirty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Чаще всего умственные способности человека оценивают по его способности ГОВОРИТЬ, ибо за этим стоит способность мыслить!</a:t>
            </a:r>
            <a:r>
              <a:rPr lang="ru-RU" sz="3200" dirty="0">
                <a:blipFill>
                  <a:blip r:embed="rId3"/>
                  <a:tile tx="0" ty="0" sx="100000" sy="100000" flip="none" algn="tl"/>
                </a:blipFill>
              </a:rPr>
              <a:t/>
            </a:r>
            <a:br>
              <a:rPr lang="ru-RU" sz="3200" dirty="0">
                <a:blipFill>
                  <a:blip r:embed="rId3"/>
                  <a:tile tx="0" ty="0" sx="100000" sy="100000" flip="none" algn="tl"/>
                </a:blipFill>
              </a:rPr>
            </a:br>
            <a:endParaRPr lang="ru-RU" sz="32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 spd="slow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92882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12000" dirty="0" smtClean="0">
                <a:blipFill>
                  <a:blip r:embed="rId3"/>
                  <a:tile tx="0" ty="0" sx="100000" sy="100000" flip="none" algn="tl"/>
                </a:blipFill>
                <a:latin typeface="AA Higherup" pitchFamily="2" charset="0"/>
              </a:rPr>
              <a:t>Спасибо за внимание!</a:t>
            </a:r>
            <a:endParaRPr lang="ru-RU" sz="12000" dirty="0">
              <a:blipFill>
                <a:blip r:embed="rId3"/>
                <a:tile tx="0" ty="0" sx="100000" sy="100000" flip="none" algn="tl"/>
              </a:blipFill>
              <a:latin typeface="AA Higherup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6357958"/>
            <a:ext cx="8858312" cy="5000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GardensC" pitchFamily="50" charset="0"/>
              </a:rPr>
              <a:t>Презентацию подготовила команда «</a:t>
            </a:r>
            <a:r>
              <a:rPr lang="ru-RU" sz="2400" b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ntiqueTitulGr" pitchFamily="82" charset="-52"/>
              </a:rPr>
              <a:t>Цицероны</a:t>
            </a:r>
            <a:r>
              <a:rPr lang="ru-RU" sz="2400" dirty="0" smtClean="0">
                <a:solidFill>
                  <a:schemeClr val="bg1"/>
                </a:solidFill>
                <a:latin typeface="GardensC" pitchFamily="50" charset="0"/>
              </a:rPr>
              <a:t>» 11-Б класса.</a:t>
            </a:r>
          </a:p>
        </p:txBody>
      </p:sp>
    </p:spTree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Из разговора: - С риторикой у тебя уже все в порядке, пора заняться ораторским искусством! - А разве это не одно и то же? - Нет! И вот почему… </vt:lpstr>
      <vt:lpstr>Наука и искусство, как принято считать еще со времен философии Древней Греции — два способа познания мира.  </vt:lpstr>
      <vt:lpstr>Чтобы преуспеть в риторике, необходимо страстное желание произносить речи. Даже начинающему оратору должно быть знакомо удовольствие от публичного выступления. Необходимо осознавать цель своего появления перед людьми. Цель, ради которой и звучит ваша речь. Всякие «поделиться впечатлениями…», «я хочу рассказать о…»— это типичное нудное начало, а начало — половина всего. Успех оратора во многом определяется и актёрским мастерством. Здесь и умение смотреть в глаза, и чередование эмоциональных и логических аргументов, и гармоничный, завершенный, яркий, но при этом естественный образ оратора.  </vt:lpstr>
      <vt:lpstr>Искусство красноречия – это искусство убеждать, искусство побеждать. Состоит оно всего из двух частей: интриги и экспрессии.  Интрига. Стоит только сказать: «Однажды со мной произошло…», «Помню странный случай…», «Я знаю нечто, неизвестное слушателям, но необходимое им…», «Как-то раз…», как слушатели почувствуют интерес. Все эти фразы содержат интригу, без которой публичное выступление так же пресно, как мясо без соли. Интригуйте! Великие ораторы были мастерами интриги.  Экспрессия. Публичная речь — один из путей, при помощи которых вы дарите часть себя людям. Экспрессию иначе называют внутренней работой речи. Будьте эмоциональны, ведь эмоциональность — антипод занудства! Искусство красноречия – это искусство эмоциональности. </vt:lpstr>
      <vt:lpstr>Чаще всего умственные способности человека оценивают по его способности ГОВОРИТЬ, ибо за этим стоит способность мыслить! </vt:lpstr>
      <vt:lpstr>Спасибо за внимание!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Демонстрационно-бесплатная версия</cp:lastModifiedBy>
  <cp:revision>10</cp:revision>
  <dcterms:created xsi:type="dcterms:W3CDTF">2014-02-26T19:15:39Z</dcterms:created>
  <dcterms:modified xsi:type="dcterms:W3CDTF">2014-02-26T20:25:49Z</dcterms:modified>
</cp:coreProperties>
</file>