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3004800" cy="9753600"/>
  <p:notesSz cx="6858000" cy="9144000"/>
  <p:defaultTextStyle>
    <a:lvl1pPr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1pPr>
    <a:lvl2pPr indent="228600"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2pPr>
    <a:lvl3pPr indent="457200"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3pPr>
    <a:lvl4pPr indent="685800"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4pPr>
    <a:lvl5pPr indent="914400"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5pPr>
    <a:lvl6pPr indent="1143000"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6pPr>
    <a:lvl7pPr indent="1371600"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7pPr>
    <a:lvl8pPr indent="1600200"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8pPr>
    <a:lvl9pPr indent="1828800" algn="ctr" defTabSz="584200">
      <a:defRPr sz="3600">
        <a:solidFill>
          <a:srgbClr val="606060"/>
        </a:solidFill>
        <a:latin typeface="Gill Sans"/>
        <a:ea typeface="Gill Sans"/>
        <a:cs typeface="Gill San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 b="def" i="def"/>
      <a:tcStyle>
        <a:tcBdr/>
        <a:fill>
          <a:solidFill>
            <a:srgbClr val="F6F2E5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 b="def" i="def"/>
      <a:tcStyle>
        <a:tcBdr/>
        <a:fill>
          <a:solidFill>
            <a:srgbClr val="F9F5E8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E9E7DC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5" name="Shape 5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" name="Shape 9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" name="Shape 10"/>
          <p:cNvSpPr/>
          <p:nvPr/>
        </p:nvSpPr>
        <p:spPr>
          <a:xfrm>
            <a:off x="508000" y="51816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" name="Shape 11"/>
          <p:cNvSpPr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Текст заголовка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Уровень текста 1</a:t>
            </a:r>
            <a:endParaRPr sz="2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Уровень текста 2</a:t>
            </a:r>
            <a:endParaRPr sz="2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Уровень текста 3</a:t>
            </a:r>
            <a:endParaRPr sz="2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Уровень текста 4</a:t>
            </a:r>
            <a:endParaRPr sz="2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7" name="Shape 47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Shape 50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Shape 53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Shape 15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Shape 16"/>
          <p:cNvSpPr/>
          <p:nvPr>
            <p:ph type="title"/>
          </p:nvPr>
        </p:nvSpPr>
        <p:spPr>
          <a:xfrm>
            <a:off x="508000" y="7099300"/>
            <a:ext cx="11988800" cy="1117600"/>
          </a:xfrm>
          <a:prstGeom prst="rect">
            <a:avLst/>
          </a:prstGeom>
        </p:spPr>
        <p:txBody>
          <a:bodyPr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Текст заголовка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508000" y="8267700"/>
            <a:ext cx="119888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Уровень текста 1</a:t>
            </a:r>
            <a:endParaRPr sz="2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Уровень текста 2</a:t>
            </a:r>
            <a:endParaRPr sz="2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Уровень текста 3</a:t>
            </a:r>
            <a:endParaRPr sz="2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Уровень текста 4</a:t>
            </a:r>
            <a:endParaRPr sz="2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" name="Shape 20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Текст заголовка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Shape 24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" name="Shape 25"/>
          <p:cNvSpPr/>
          <p:nvPr>
            <p:ph type="title"/>
          </p:nvPr>
        </p:nvSpPr>
        <p:spPr>
          <a:xfrm>
            <a:off x="508000" y="2400300"/>
            <a:ext cx="5829300" cy="6070600"/>
          </a:xfrm>
          <a:prstGeom prst="rect">
            <a:avLst/>
          </a:prstGeom>
        </p:spPr>
        <p:txBody>
          <a:bodyPr anchor="t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Текст заголовка</a:t>
            </a:r>
          </a:p>
        </p:txBody>
      </p:sp>
      <p:sp>
        <p:nvSpPr>
          <p:cNvPr id="26" name="Shape 26"/>
          <p:cNvSpPr/>
          <p:nvPr>
            <p:ph type="body" idx="1"/>
          </p:nvPr>
        </p:nvSpPr>
        <p:spPr>
          <a:xfrm>
            <a:off x="508000" y="1168400"/>
            <a:ext cx="58293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Уровень текста 1</a:t>
            </a:r>
            <a:endParaRPr sz="2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Уровень текста 2</a:t>
            </a:r>
            <a:endParaRPr sz="2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Уровень текста 3</a:t>
            </a:r>
            <a:endParaRPr sz="2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Уровень текста 4</a:t>
            </a:r>
            <a:endParaRPr sz="2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508000" y="25781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Shape 29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Shape 30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" name="Shape 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Текст заголовка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Текст заголовка</a:t>
            </a:r>
          </a:p>
        </p:txBody>
      </p:sp>
      <p:sp>
        <p:nvSpPr>
          <p:cNvPr id="34" name="Shape 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Уровень текста 1</a:t>
            </a:r>
            <a:endParaRPr sz="3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Уровень текста 2</a:t>
            </a:r>
            <a:endParaRPr sz="3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Уровень текста 3</a:t>
            </a:r>
            <a:endParaRPr sz="3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Уровень текста 4</a:t>
            </a:r>
            <a:endParaRPr sz="3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Текст заголовка</a:t>
            </a:r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1pPr>
            <a:lvl2pPr marL="7366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2pPr>
            <a:lvl3pPr marL="11049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3pPr>
            <a:lvl4pPr marL="14732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4pPr>
            <a:lvl5pPr marL="18415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Уровень текста 1</a:t>
            </a:r>
            <a:endParaRPr sz="30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Уровень текста 2</a:t>
            </a:r>
            <a:endParaRPr sz="30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Уровень текста 3</a:t>
            </a:r>
            <a:endParaRPr sz="30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Уровень текста 4</a:t>
            </a:r>
            <a:endParaRPr sz="30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06060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0" name="Shape 40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Уровень текста 1</a:t>
            </a:r>
            <a:endParaRPr sz="3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Уровень текста 2</a:t>
            </a:r>
            <a:endParaRPr sz="3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Уровень текста 3</a:t>
            </a:r>
            <a:endParaRPr sz="3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Уровень текста 4</a:t>
            </a:r>
            <a:endParaRPr sz="3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4" name="Shape 44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25781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Shape 4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" name="Shape 5"/>
          <p:cNvSpPr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6400">
                <a:solidFill>
                  <a:srgbClr val="606060"/>
                </a:solidFill>
              </a:rPr>
              <a:t>Текст заголовка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Уровень текста 1</a:t>
            </a:r>
            <a:endParaRPr sz="3400">
              <a:solidFill>
                <a:srgbClr val="60606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Уровень текста 2</a:t>
            </a:r>
            <a:endParaRPr sz="3400">
              <a:solidFill>
                <a:srgbClr val="60606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Уровень текста 3</a:t>
            </a:r>
            <a:endParaRPr sz="3400">
              <a:solidFill>
                <a:srgbClr val="606060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Уровень текста 4</a:t>
            </a:r>
            <a:endParaRPr sz="3400">
              <a:solidFill>
                <a:srgbClr val="606060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06060"/>
                </a:solidFill>
              </a:rP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defTabSz="584200">
        <a:lnSpc>
          <a:spcPct val="90000"/>
        </a:lnSpc>
        <a:defRPr cap="all" sz="6400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1pPr>
      <a:lvl2pPr indent="228600" defTabSz="584200">
        <a:lnSpc>
          <a:spcPct val="90000"/>
        </a:lnSpc>
        <a:defRPr cap="all" sz="6400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2pPr>
      <a:lvl3pPr indent="457200" defTabSz="584200">
        <a:lnSpc>
          <a:spcPct val="90000"/>
        </a:lnSpc>
        <a:defRPr cap="all" sz="6400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3pPr>
      <a:lvl4pPr indent="685800" defTabSz="584200">
        <a:lnSpc>
          <a:spcPct val="90000"/>
        </a:lnSpc>
        <a:defRPr cap="all" sz="6400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4pPr>
      <a:lvl5pPr indent="914400" defTabSz="584200">
        <a:lnSpc>
          <a:spcPct val="90000"/>
        </a:lnSpc>
        <a:defRPr cap="all" sz="6400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5pPr>
      <a:lvl6pPr indent="1143000" defTabSz="584200">
        <a:lnSpc>
          <a:spcPct val="90000"/>
        </a:lnSpc>
        <a:defRPr cap="all" sz="6400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6pPr>
      <a:lvl7pPr indent="1371600" defTabSz="584200">
        <a:lnSpc>
          <a:spcPct val="90000"/>
        </a:lnSpc>
        <a:defRPr cap="all" sz="6400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7pPr>
      <a:lvl8pPr indent="1600200" defTabSz="584200">
        <a:lnSpc>
          <a:spcPct val="90000"/>
        </a:lnSpc>
        <a:defRPr cap="all" sz="6400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8pPr>
      <a:lvl9pPr indent="1828800" defTabSz="584200">
        <a:lnSpc>
          <a:spcPct val="90000"/>
        </a:lnSpc>
        <a:defRPr cap="all" sz="6400">
          <a:solidFill>
            <a:srgbClr val="606060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4191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1pPr>
      <a:lvl2pPr marL="8382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2pPr>
      <a:lvl3pPr marL="12573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3pPr>
      <a:lvl4pPr marL="16764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4pPr>
      <a:lvl5pPr marL="20955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5pPr>
      <a:lvl6pPr marL="25146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6pPr>
      <a:lvl7pPr marL="29337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7pPr>
      <a:lvl8pPr marL="33528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8pPr>
      <a:lvl9pPr marL="3771900" indent="-419100" defTabSz="584200">
        <a:spcBef>
          <a:spcPts val="4200"/>
        </a:spcBef>
        <a:buSzPct val="30000"/>
        <a:buBlip>
          <a:blip r:embed="rId3"/>
        </a:buBlip>
        <a:defRPr sz="3400">
          <a:solidFill>
            <a:srgbClr val="606060"/>
          </a:solidFill>
          <a:latin typeface="Gill Sans"/>
          <a:ea typeface="Gill Sans"/>
          <a:cs typeface="Gill Sans"/>
          <a:sym typeface="Gill Sans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uk.wikipedia.org/wiki/%D0%94%D0%B5%D1%80%D0%B6%D0%BA%D0%BE%D0%BC%D0%BD%D0%B0%D1%86%D1%80%D0%B5%D0%BB%D1%96%D0%B3%D1%96%D0%B9" TargetMode="Externa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uk.wikipedia.org/wiki/%D0%9F%D1%80%D0%BE%D1%82%D0%B8%D1%81%D1%82%D0%BE%D1%8F%D0%BD%D0%BD%D1%8F_%D0%B2_%D0%A3%D0%BA%D1%80%D0%B0%D1%97%D0%BD%D1%96_%D0%B7_18_%D0%BB%D1%8E%D1%82%D0%BE%D0%B3%D0%BE_2014" TargetMode="External"/><Relationship Id="rId3" Type="http://schemas.openxmlformats.org/officeDocument/2006/relationships/image" Target="../media/image2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hyperlink" Target="http://ru.wikipedia.org/wiki/%D0%A3%D0%9F%D0%A6" TargetMode="External"/><Relationship Id="rId6" Type="http://schemas.openxmlformats.org/officeDocument/2006/relationships/image" Target="../media/image1.tif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uk.wikipedia.org/wiki/%D0%9A%D1%80%D0%B0%D0%B2%D1%87%D1%83%D0%BA_%D0%9B%D0%B5%D0%BE%D0%BD%D1%96%D0%B4" TargetMode="External"/><Relationship Id="rId3" Type="http://schemas.openxmlformats.org/officeDocument/2006/relationships/hyperlink" Target="http://uk.wikipedia.org/wiki/%D0%9B%D0%B5%D0%BE%D0%BD%D1%96%D0%B4_%D0%9A%D1%83%D1%87%D0%BC%D0%B0" TargetMode="External"/><Relationship Id="rId4" Type="http://schemas.openxmlformats.org/officeDocument/2006/relationships/hyperlink" Target="http://uk.wikipedia.org/wiki/%D0%A3%D0%BA%D1%80%D0%B0%D1%97%D0%BD%D1%81%D1%8C%D0%BA%D0%B0_%D0%93%D1%80%D0%B5%D0%BA%D0%BE-%D0%9A%D0%B0%D1%82%D0%BE%D0%BB%D0%B8%D1%86%D1%8C%D0%BA%D0%B0_%D0%A6%D0%B5%D1%80%D0%BA%D0%B2%D0%B0" TargetMode="External"/><Relationship Id="rId5" Type="http://schemas.openxmlformats.org/officeDocument/2006/relationships/hyperlink" Target="http://uk.wikipedia.org/wiki/%D0%92%D1%96%D0%BA%D1%82%D0%BE%D1%80_%D0%AE%D1%89%D0%B5%D0%BD%D0%BA%D0%BE" TargetMode="Externa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ru.wikipedia.org/wiki/%D0%A3%D0%9F%D0%A6_%D0%9A%D0%9F" TargetMode="Externa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uk.wikipedia.org/wiki/%D0%A3%D0%BA%D1%80%D0%B0%D1%97%D0%BD%D0%B0" TargetMode="External"/><Relationship Id="rId3" Type="http://schemas.openxmlformats.org/officeDocument/2006/relationships/hyperlink" Target="http://uk.wikipedia.org/wiki/%D0%9A%D0%B8%D1%97%D0%B2" TargetMode="External"/><Relationship Id="rId4" Type="http://schemas.openxmlformats.org/officeDocument/2006/relationships/hyperlink" Target="http://uk.wikipedia.org/wiki/%D0%A0%D0%9F%D0%A6" TargetMode="External"/><Relationship Id="rId5" Type="http://schemas.openxmlformats.org/officeDocument/2006/relationships/hyperlink" Target="http://uk.wikipedia.org/wiki/%D0%A3%D0%9F%D0%A6-%D0%9C%D0%9F" TargetMode="External"/><Relationship Id="rId6" Type="http://schemas.openxmlformats.org/officeDocument/2006/relationships/hyperlink" Target="http://uk.wikipedia.org/wiki/%D0%A4%D1%96%D0%BB%D0%B0%D1%80%D0%B5%D1%82_(%D0%94%D0%B5%D0%BD%D0%B8%D1%81%D0%B5%D0%BD%D0%BA%D0%BE)" TargetMode="External"/><Relationship Id="rId7" Type="http://schemas.openxmlformats.org/officeDocument/2006/relationships/hyperlink" Target="http://uk.wikipedia.org/wiki/%D0%A3%D0%90%D0%9F%D0%A6" TargetMode="External"/><Relationship Id="rId8" Type="http://schemas.openxmlformats.org/officeDocument/2006/relationships/hyperlink" Target="http://uk.wikipedia.org/wiki/%D0%A6%D0%B5%D0%BD%D1%82%D1%80_%D0%A0%D0%B0%D0%B7%D1%83%D0%BC%D0%BA%D0%BE%D0%B2%D0%B0" TargetMode="External"/><Relationship Id="rId9" Type="http://schemas.openxmlformats.org/officeDocument/2006/relationships/hyperlink" Target="http://uk.wikipedia.org/wiki/%D0%94%D0%B5%D1%80%D0%B6%D0%BA%D0%BE%D0%BC%D0%BD%D0%B0%D1%86%D1%80%D0%B5%D0%BB%D1%96%D0%B3%D1%96%D0%B9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just" defTabSz="457200">
              <a:lnSpc>
                <a:spcPct val="100000"/>
              </a:lnSpc>
              <a:spcBef>
                <a:spcPts val="1900"/>
              </a:spcBef>
              <a:defRPr cap="none" spc="-391" sz="4700">
                <a:solidFill>
                  <a:srgbClr val="5B585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391" sz="4700">
                <a:solidFill>
                  <a:srgbClr val="5B5854"/>
                </a:solidFill>
              </a:rPr>
              <a:t>Релігійна і міжконфесійна ситуація у незалежній Україні</a:t>
            </a:r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М.Білоус 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8"/>
          <p:cNvGrpSpPr/>
          <p:nvPr/>
        </p:nvGrpSpPr>
        <p:grpSpPr>
          <a:xfrm>
            <a:off x="450149" y="895180"/>
            <a:ext cx="5906902" cy="8102940"/>
            <a:chOff x="-126999" y="-88900"/>
            <a:chExt cx="5906901" cy="8102938"/>
          </a:xfrm>
        </p:grpSpPr>
        <p:pic>
          <p:nvPicPr>
            <p:cNvPr id="97" name="Снимок экрана 2014-05-04 в 15.17.06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652902" cy="77727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6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906902" cy="8102939"/>
            </a:xfrm>
            <a:prstGeom prst="rect">
              <a:avLst/>
            </a:prstGeom>
            <a:effectLst/>
          </p:spPr>
        </p:pic>
      </p:grpSp>
      <p:pic>
        <p:nvPicPr>
          <p:cNvPr id="99" name="Снимок экрана 2014-05-04 в 15.16.38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23604" y="-6000205"/>
            <a:ext cx="5422901" cy="4127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" name="Group 102"/>
          <p:cNvGrpSpPr/>
          <p:nvPr/>
        </p:nvGrpSpPr>
        <p:grpSpPr>
          <a:xfrm>
            <a:off x="6562840" y="909870"/>
            <a:ext cx="6030267" cy="3928833"/>
            <a:chOff x="-127000" y="-88900"/>
            <a:chExt cx="6030266" cy="3928831"/>
          </a:xfrm>
        </p:grpSpPr>
        <p:pic>
          <p:nvPicPr>
            <p:cNvPr id="101" name="Снимок экрана 2014-05-04 в 15.17.14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5776268" cy="35986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0" name="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27001" y="-88900"/>
              <a:ext cx="6030268" cy="3928832"/>
            </a:xfrm>
            <a:prstGeom prst="rect">
              <a:avLst/>
            </a:prstGeom>
            <a:effectLst/>
          </p:spPr>
        </p:pic>
      </p:grpSp>
      <p:grpSp>
        <p:nvGrpSpPr>
          <p:cNvPr id="105" name="Group 105"/>
          <p:cNvGrpSpPr/>
          <p:nvPr/>
        </p:nvGrpSpPr>
        <p:grpSpPr>
          <a:xfrm>
            <a:off x="6565499" y="5017988"/>
            <a:ext cx="6024948" cy="4010224"/>
            <a:chOff x="-127000" y="-88900"/>
            <a:chExt cx="6024946" cy="4010223"/>
          </a:xfrm>
        </p:grpSpPr>
        <p:pic>
          <p:nvPicPr>
            <p:cNvPr id="104" name="Снимок экрана 2014-05-04 в 15.17.21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770947" cy="36800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3" name="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27000" y="-88900"/>
              <a:ext cx="6024947" cy="401022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810959" y="7339167"/>
            <a:ext cx="359608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</a:rPr>
              <a:t>Динаміка кількості громад УПЦ-КП </a:t>
            </a:r>
            <a:endParaRPr sz="1600">
              <a:solidFill>
                <a:srgbClr val="5B5854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</a:rPr>
              <a:t>за даними </a:t>
            </a:r>
            <a:r>
              <a:rPr sz="1600"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  <a:hlinkClick r:id="rId2" invalidUrl="" action="" tgtFrame="" tooltip="" history="1" highlightClick="0" endSnd="0"/>
              </a:rPr>
              <a:t>Держкомнацрелігій</a:t>
            </a:r>
          </a:p>
        </p:txBody>
      </p:sp>
      <p:sp>
        <p:nvSpPr>
          <p:cNvPr id="108" name="Shape 108"/>
          <p:cNvSpPr/>
          <p:nvPr/>
        </p:nvSpPr>
        <p:spPr>
          <a:xfrm>
            <a:off x="6255224" y="7301067"/>
            <a:ext cx="542021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</a:rPr>
              <a:t>Частка громад Української православної церкви</a:t>
            </a:r>
            <a:endParaRPr>
              <a:solidFill>
                <a:srgbClr val="5B5854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</a:rPr>
              <a:t> Київського патріархату станом на 01.01.2010</a:t>
            </a:r>
          </a:p>
        </p:txBody>
      </p:sp>
      <p:sp>
        <p:nvSpPr>
          <p:cNvPr id="109" name="Shape 109"/>
          <p:cNvSpPr/>
          <p:nvPr/>
        </p:nvSpPr>
        <p:spPr>
          <a:xfrm flipV="1">
            <a:off x="4936257" y="769044"/>
            <a:ext cx="1" cy="7786537"/>
          </a:xfrm>
          <a:prstGeom prst="line">
            <a:avLst/>
          </a:prstGeom>
          <a:ln w="12700">
            <a:solidFill>
              <a:srgbClr val="A39E97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/>
            </a:pPr>
          </a:p>
        </p:txBody>
      </p:sp>
      <p:pic>
        <p:nvPicPr>
          <p:cNvPr id="110" name="Снимок экрана 2014-05-04 в 15.17.2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9135" y="1054255"/>
            <a:ext cx="3993252" cy="5745008"/>
          </a:xfrm>
          <a:prstGeom prst="rect">
            <a:avLst/>
          </a:prstGeom>
          <a:ln w="25400">
            <a:solidFill/>
            <a:miter lim="400000"/>
          </a:ln>
        </p:spPr>
      </p:pic>
      <p:pic>
        <p:nvPicPr>
          <p:cNvPr id="111" name="Снимок экрана 2014-05-04 в 15.17.35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67429" y="1041555"/>
            <a:ext cx="7597703" cy="5770408"/>
          </a:xfrm>
          <a:prstGeom prst="rect">
            <a:avLst/>
          </a:prstGeom>
          <a:ln w="25400">
            <a:solidFill/>
            <a:miter lim="400000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498096" y="741362"/>
            <a:ext cx="11754607" cy="357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b="1" sz="2500">
                <a:solidFill>
                  <a:srgbClr val="5B5854"/>
                </a:solidFill>
                <a:latin typeface="Georgia"/>
                <a:ea typeface="Georgia"/>
                <a:cs typeface="Georgia"/>
                <a:sym typeface="Georgia"/>
              </a:rPr>
              <a:t>Відношення церкви до </a:t>
            </a:r>
            <a:r>
              <a:rPr b="1" sz="2500">
                <a:solidFill>
                  <a:srgbClr val="5B5854"/>
                </a:solidFill>
                <a:latin typeface="Georgia"/>
                <a:ea typeface="Georgia"/>
                <a:cs typeface="Georgia"/>
                <a:sym typeface="Georgia"/>
                <a:hlinkClick r:id="rId2" invalidUrl="" action="" tgtFrame="" tooltip="" history="1" highlightClick="0" endSnd="0"/>
              </a:rPr>
              <a:t>кривавого вбивства владою свого народу</a:t>
            </a:r>
            <a:endParaRPr b="1" sz="2500">
              <a:solidFill>
                <a:srgbClr val="5B585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l" defTabSz="457200">
              <a:spcBef>
                <a:spcPts val="700"/>
              </a:spcBef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</a:rPr>
              <a:t> 20 лютого 2014 року Синод Української православної церкви Київського патріархату прийняв рішення поминання влади під час богослужінь: «Враховуючи, що державною владою не були почуті неодноразові заклики Церкви до неї не застосовувати зброю проти народу, який обрав владу для служіння собі та Україні, а не для вчинення насильства і вбивств, — припинити з 20 лютого 2014 року поминання влади під час богослужінь». Усі священики до наступного рішення Синоду мають молитись «за Богом бережену Україну нашу і український народ» без згадування влади.</a:t>
            </a:r>
          </a:p>
        </p:txBody>
      </p:sp>
      <p:pic>
        <p:nvPicPr>
          <p:cNvPr id="114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01739" y="4358083"/>
            <a:ext cx="7147127" cy="4804490"/>
          </a:xfrm>
          <a:prstGeom prst="rect">
            <a:avLst/>
          </a:prstGeom>
          <a:effectLst>
            <a:outerShdw sx="100000" sy="100000" kx="0" ky="0" algn="b" rotWithShape="0" blurRad="139700" dist="0" dir="0">
              <a:srgbClr val="000000">
                <a:alpha val="75000"/>
              </a:srgbClr>
            </a:outerShdw>
            <a:reflection blurRad="0" stA="1136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1844674" y="1384299"/>
            <a:ext cx="9315451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000"/>
              </a:spcBef>
              <a:defRPr sz="3500">
                <a:solidFill>
                  <a:srgbClr val="515151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515151"/>
                </a:solidFill>
              </a:rPr>
              <a:t>Таким чином, православ'я в Україні розкололось на три ворогуючі між собою конфесії, що надзвичайно ускладнює релігійну ситуацію в Україні. Між ними точиться гостра боротьба за нерухомість (храми) і паству, що неодноразово призводило до суперечок їх прибічників.</a:t>
            </a:r>
          </a:p>
        </p:txBody>
      </p:sp>
      <p:sp>
        <p:nvSpPr>
          <p:cNvPr id="117" name="Shape 117"/>
          <p:cNvSpPr/>
          <p:nvPr/>
        </p:nvSpPr>
        <p:spPr>
          <a:xfrm>
            <a:off x="1576263" y="6036445"/>
            <a:ext cx="9852274" cy="2176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1900">
                <a:latin typeface="Arial"/>
                <a:ea typeface="Arial"/>
                <a:cs typeface="Arial"/>
                <a:sym typeface="Arial"/>
              </a:rPr>
              <a:t>1)	Українська Православна Церква в юрисдикції Московського Патріархату (далі – УПЦ МП), яка налічує 12340 парафій, що становить 67,5% православних громад країни;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1900">
                <a:latin typeface="Arial"/>
                <a:ea typeface="Arial"/>
                <a:cs typeface="Arial"/>
                <a:sym typeface="Arial"/>
              </a:rPr>
              <a:t>2)	Українська Православна Церква Київського Патріархату (далі – УПЦ КП) налічує 4482 парафій, що становить 24,5% православних громад країни; 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1900">
                <a:latin typeface="Arial"/>
                <a:ea typeface="Arial"/>
                <a:cs typeface="Arial"/>
                <a:sym typeface="Arial"/>
              </a:rPr>
              <a:t>3)	Українська Автокефальна Православна Церква (далі - УАПЦ) налічує 1208 парафій, що становить 6,6% православних громад країни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2627">
              <a:lnSpc>
                <a:spcPct val="100000"/>
              </a:lnSpc>
              <a:defRPr cap="none" sz="2475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75">
                <a:solidFill>
                  <a:srgbClr val="232323"/>
                </a:solidFill>
              </a:rPr>
              <a:t>Міжконфесійні контакти та структури, що почали утворюватися в Україні після набуття нею незалежності, як розширення співпраці між суб’єктами релігійного життя, у першу чергу, є ознакою його нормалізації, зменшення внутрішньої напруги у релігійному середовищі та його конфліктогенного впливу на інші суспільні процеси. Серед таких міжконфесійних об’єднань слід назвати, наприклад, Всеукраїнську Раду Церков і релігійних організацій, утворену 1998 р. Ця організація активно співпрацює з державою, насамперед, через Держкомнацрелігій.</a:t>
            </a:r>
          </a:p>
        </p:txBody>
      </p:sp>
      <p:grpSp>
        <p:nvGrpSpPr>
          <p:cNvPr id="122" name="Group 122"/>
          <p:cNvGrpSpPr/>
          <p:nvPr/>
        </p:nvGrpSpPr>
        <p:grpSpPr>
          <a:xfrm>
            <a:off x="6519748" y="2298005"/>
            <a:ext cx="6137504" cy="2175525"/>
            <a:chOff x="-50800" y="-50800"/>
            <a:chExt cx="6137502" cy="2175524"/>
          </a:xfrm>
        </p:grpSpPr>
        <p:pic>
          <p:nvPicPr>
            <p:cNvPr id="121" name="Снимок экрана 2014-05-04 в 15.17.44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6035904" cy="20739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0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50801" y="-50800"/>
              <a:ext cx="6137504" cy="217552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algn="ctr" defTabSz="457200">
              <a:spcBef>
                <a:spcPts val="0"/>
              </a:spcBef>
              <a:buSzTx/>
              <a:buNone/>
              <a:defRPr sz="31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232323"/>
                </a:solidFill>
              </a:rPr>
              <a:t>Міжконфесійні об’єднання здатні відіграти позитивну роль у подальшому розвитку релігійного середовища України, зокрема, у площині консолідації зусиль релігійних організацій заради реалізації ними масштабних соціальних проектів, роботи з мінімізації наслідків міжконфесійних конфліктів, налагодженню стосунків між релігійними організаціями та державою.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508000" y="590550"/>
            <a:ext cx="11988800" cy="1905000"/>
          </a:xfrm>
          <a:prstGeom prst="rect">
            <a:avLst/>
          </a:prstGeom>
        </p:spPr>
        <p:txBody>
          <a:bodyPr/>
          <a:lstStyle>
            <a:lvl1pPr algn="r" defTabSz="457200">
              <a:lnSpc>
                <a:spcPct val="100000"/>
              </a:lnSpc>
              <a:defRPr cap="none" sz="20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232323"/>
                </a:solidFill>
              </a:rPr>
              <a:t>Отже, після набуття Україною незалежного статусу відбувається постійний процес лібералізації державно-церковних відносин, а також процес налагодження стосунків між релігійними організаціями як рівними учасниками діалогу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25195">
              <a:spcBef>
                <a:spcPts val="0"/>
              </a:spcBef>
              <a:buSzTx/>
              <a:buFontTx/>
              <a:buNone/>
              <a:defRPr sz="186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60">
                <a:solidFill>
                  <a:srgbClr val="232323"/>
                </a:solidFill>
              </a:rPr>
              <a:t>Після періоду кризи, що пов’язана була з різким переходом до легальної та плюралістичної моделі існування релігійних організацій та їхніх відносин, починається спад конфліктогенної активності окремих учасників державно-церковних відносин, налагодження засад взаємоповаги та толерантності. З часом постала можливість не тільки проведення спільних заходів соціальної направленості, а й співпраця релігійних організацій у межах окремих міжрелігійних та міжконфесійних утворень, серед яких Всеукраїнська Рада Церков і релігійних організацій та інші. Ці спільні інституції дозволяють також полегшити відносини з державою, оскільки враховують позиції не кожної окремої традиції, а спільну позицію багатьох учасників діалогу. Можна зазначити, що співпраця в межах таких спільних інституцій приносить плідні результати у розбудові державно-церковних відносин.</a:t>
            </a:r>
          </a:p>
        </p:txBody>
      </p:sp>
      <p:grpSp>
        <p:nvGrpSpPr>
          <p:cNvPr id="130" name="Group 130"/>
          <p:cNvGrpSpPr/>
          <p:nvPr/>
        </p:nvGrpSpPr>
        <p:grpSpPr>
          <a:xfrm>
            <a:off x="907309" y="3316441"/>
            <a:ext cx="4941782" cy="5025718"/>
            <a:chOff x="-127000" y="-88900"/>
            <a:chExt cx="4941781" cy="5025716"/>
          </a:xfrm>
        </p:grpSpPr>
        <p:pic>
          <p:nvPicPr>
            <p:cNvPr id="129" name="Снимок экрана 2014-05-04 в 15.17.51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687782" cy="46955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8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4941782" cy="502571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1270000" y="4298950"/>
            <a:ext cx="104648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20000"/>
              </a:lnSpc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</a:rPr>
              <a:t>Кінець. Дякую за увагу.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just" defTabSz="457200">
              <a:lnSpc>
                <a:spcPct val="100000"/>
              </a:lnSpc>
              <a:spcBef>
                <a:spcPts val="1000"/>
              </a:spcBef>
              <a:defRPr cap="none" sz="3100">
                <a:solidFill>
                  <a:srgbClr val="515151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515151"/>
                </a:solidFill>
              </a:rPr>
              <a:t>Із моменту проголошення в Україні незалежності активізувалося релігійне життя суспільства. Навесні 1991 р. Верховною Радою України був ухвалений закон про свободу совісті та релігійних об'єднань, який заборонив державі втручатися у справи церкви, а церкві — у державні справи.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6993061" y="1310211"/>
            <a:ext cx="5190878" cy="6879178"/>
            <a:chOff x="-127000" y="-127000"/>
            <a:chExt cx="5190876" cy="6879176"/>
          </a:xfrm>
        </p:grpSpPr>
        <p:pic>
          <p:nvPicPr>
            <p:cNvPr id="62" name="Снимок экрана 2014-05-04 в 15.16.02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936877" cy="66251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1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127000"/>
              <a:ext cx="5190877" cy="687917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title"/>
          </p:nvPr>
        </p:nvSpPr>
        <p:spPr>
          <a:xfrm>
            <a:off x="6673850" y="2400300"/>
            <a:ext cx="5829300" cy="6070600"/>
          </a:xfrm>
          <a:prstGeom prst="rect">
            <a:avLst/>
          </a:prstGeom>
        </p:spPr>
        <p:txBody>
          <a:bodyPr/>
          <a:lstStyle>
            <a:lvl1pPr algn="just" defTabSz="457200">
              <a:lnSpc>
                <a:spcPct val="100000"/>
              </a:lnSpc>
              <a:spcBef>
                <a:spcPts val="1000"/>
              </a:spcBef>
              <a:defRPr cap="none" sz="3100">
                <a:solidFill>
                  <a:srgbClr val="515151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515151"/>
                </a:solidFill>
              </a:rPr>
              <a:t>Сучасна релігійна ситуація в Україні характеризується розколом православ'я. 1990 р. після обрання патріарха Мстислава (Скрипника) була відновлена УАПЦ.</a:t>
            </a:r>
          </a:p>
        </p:txBody>
      </p:sp>
      <p:sp>
        <p:nvSpPr>
          <p:cNvPr id="66" name="Shape 66"/>
          <p:cNvSpPr/>
          <p:nvPr>
            <p:ph type="body" idx="1"/>
          </p:nvPr>
        </p:nvSpPr>
        <p:spPr>
          <a:xfrm>
            <a:off x="6673850" y="1038225"/>
            <a:ext cx="5829300" cy="83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06060"/>
                </a:solidFill>
              </a:rPr>
              <a:t>1990 рік</a:t>
            </a:r>
          </a:p>
        </p:txBody>
      </p:sp>
      <p:pic>
        <p:nvPicPr>
          <p:cNvPr id="67" name="Снимок экрана 2014-05-04 в 15.16.1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2120" y="1380223"/>
            <a:ext cx="4993760" cy="6739154"/>
          </a:xfrm>
          <a:prstGeom prst="rect">
            <a:avLst/>
          </a:prstGeom>
          <a:ln w="25400">
            <a:solidFill/>
            <a:miter lim="400000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67551" y="2809559"/>
            <a:ext cx="7115942" cy="4102730"/>
          </a:xfrm>
          <a:prstGeom prst="rect">
            <a:avLst/>
          </a:prstGeom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grpSp>
        <p:nvGrpSpPr>
          <p:cNvPr id="72" name="Group 72"/>
          <p:cNvGrpSpPr/>
          <p:nvPr/>
        </p:nvGrpSpPr>
        <p:grpSpPr>
          <a:xfrm>
            <a:off x="3010296" y="1997372"/>
            <a:ext cx="4533048" cy="3510887"/>
            <a:chOff x="-127000" y="-127000"/>
            <a:chExt cx="4533046" cy="3510885"/>
          </a:xfrm>
        </p:grpSpPr>
        <p:pic>
          <p:nvPicPr>
            <p:cNvPr id="71" name="Снимок экрана 2014-05-04 в 15.16.38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279047" cy="32568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0" name="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27000" y="-127000"/>
              <a:ext cx="4533047" cy="3510886"/>
            </a:xfrm>
            <a:prstGeom prst="rect">
              <a:avLst/>
            </a:prstGeom>
            <a:effectLst/>
          </p:spPr>
        </p:pic>
      </p:grpSp>
      <p:sp>
        <p:nvSpPr>
          <p:cNvPr id="73" name="Shape 73"/>
          <p:cNvSpPr/>
          <p:nvPr/>
        </p:nvSpPr>
        <p:spPr>
          <a:xfrm>
            <a:off x="499356" y="685799"/>
            <a:ext cx="1200608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just" defTabSz="457200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5B5854"/>
                </a:solidFill>
                <a:latin typeface="Georgia"/>
                <a:ea typeface="Georgia"/>
                <a:cs typeface="Georgia"/>
                <a:sym typeface="Georgia"/>
              </a:rPr>
              <a:t>У Харкові, Києві та інших містах відновилися її храми. Московський патріархат надав внутрішню автономію Українській православній церкві (</a:t>
            </a:r>
            <a:r>
              <a:rPr sz="2500" u="sng">
                <a:solidFill>
                  <a:srgbClr val="5B5854"/>
                </a:solidFill>
                <a:uFill>
                  <a:solidFill>
                    <a:srgbClr val="236DA5"/>
                  </a:solidFill>
                </a:uFill>
                <a:latin typeface="Georgia"/>
                <a:ea typeface="Georgia"/>
                <a:cs typeface="Georgia"/>
                <a:sym typeface="Georgia"/>
                <a:hlinkClick r:id="rId5" invalidUrl="" action="" tgtFrame="" tooltip="" history="1" highlightClick="0" endSnd="0"/>
              </a:rPr>
              <a:t>УПЦ</a:t>
            </a:r>
            <a:r>
              <a:rPr sz="2500">
                <a:solidFill>
                  <a:srgbClr val="5B5854"/>
                </a:solidFill>
                <a:latin typeface="Georgia"/>
                <a:ea typeface="Georgia"/>
                <a:cs typeface="Georgia"/>
                <a:sym typeface="Georgia"/>
              </a:rPr>
              <a:t>), але зберіг за собою право призначати вищих духовних осіб в Україні.</a:t>
            </a:r>
          </a:p>
        </p:txBody>
      </p:sp>
      <p:grpSp>
        <p:nvGrpSpPr>
          <p:cNvPr id="76" name="Group 76"/>
          <p:cNvGrpSpPr/>
          <p:nvPr/>
        </p:nvGrpSpPr>
        <p:grpSpPr>
          <a:xfrm>
            <a:off x="74752" y="5038373"/>
            <a:ext cx="5173027" cy="3531302"/>
            <a:chOff x="-126999" y="-127000"/>
            <a:chExt cx="5173026" cy="3531301"/>
          </a:xfrm>
        </p:grpSpPr>
        <p:pic>
          <p:nvPicPr>
            <p:cNvPr id="75" name="pasted-image.tif"/>
            <p:cNvPicPr/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4919027" cy="32773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4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27000" y="-127001"/>
              <a:ext cx="5173027" cy="3531303"/>
            </a:xfrm>
            <a:prstGeom prst="rect">
              <a:avLst/>
            </a:prstGeom>
            <a:effectLst/>
          </p:spPr>
        </p:pic>
      </p:grpSp>
      <p:sp>
        <p:nvSpPr>
          <p:cNvPr id="77" name="Shape 77"/>
          <p:cNvSpPr/>
          <p:nvPr/>
        </p:nvSpPr>
        <p:spPr>
          <a:xfrm>
            <a:off x="9484072" y="2025649"/>
            <a:ext cx="130105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</a:rPr>
              <a:t>м.Київ</a:t>
            </a:r>
          </a:p>
        </p:txBody>
      </p:sp>
      <p:sp>
        <p:nvSpPr>
          <p:cNvPr id="78" name="Shape 78"/>
          <p:cNvSpPr/>
          <p:nvPr/>
        </p:nvSpPr>
        <p:spPr>
          <a:xfrm>
            <a:off x="1047836" y="2914649"/>
            <a:ext cx="173972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</a:rPr>
              <a:t>м.Харків</a:t>
            </a:r>
          </a:p>
        </p:txBody>
      </p:sp>
      <p:sp>
        <p:nvSpPr>
          <p:cNvPr id="79" name="Shape 79"/>
          <p:cNvSpPr/>
          <p:nvPr/>
        </p:nvSpPr>
        <p:spPr>
          <a:xfrm>
            <a:off x="5322217" y="7672808"/>
            <a:ext cx="20301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06060"/>
                </a:solidFill>
              </a:rPr>
              <a:t>м.Чернігів</a:t>
            </a:r>
          </a:p>
        </p:txBody>
      </p:sp>
      <p:pic>
        <p:nvPicPr>
          <p:cNvPr id="80" name="Снимок экрана 2014-05-04 в 15.16.25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1308" y="5175580"/>
            <a:ext cx="4939914" cy="3256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1555168" y="8280671"/>
            <a:ext cx="949076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</a:rPr>
              <a:t>Частка громад Української православної церкви</a:t>
            </a:r>
            <a:endParaRPr sz="2000">
              <a:solidFill>
                <a:srgbClr val="5B5854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</a:rPr>
              <a:t> (Московського патріархату) станом на 01.01.2010</a:t>
            </a:r>
          </a:p>
        </p:txBody>
      </p:sp>
      <p:pic>
        <p:nvPicPr>
          <p:cNvPr id="83" name="Снимок экрана 2014-05-04 в 15.16.4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6256" y="877299"/>
            <a:ext cx="9292288" cy="7040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1395480" y="1139825"/>
            <a:ext cx="10213840" cy="6737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b="1" sz="4300">
                <a:latin typeface="Gill Sans SemiBold"/>
                <a:ea typeface="Gill Sans SemiBold"/>
                <a:cs typeface="Gill Sans SemiBold"/>
                <a:sym typeface="Gill Sans SemiBold"/>
              </a:rPr>
              <a:t>Стосунки Церкви та держави</a:t>
            </a:r>
            <a:endParaRPr b="1" sz="4300"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 defTabSz="45720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endParaRPr b="1" sz="4300"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 defTabSz="457200">
              <a:spcBef>
                <a:spcPts val="7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</a:rPr>
              <a:t>З початку набуття Україною незалежності, у часи президенства </a:t>
            </a:r>
            <a:r>
              <a:rPr sz="2800"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  <a:hlinkClick r:id="rId2" invalidUrl="" action="" tgtFrame="" tooltip="" history="1" highlightClick="0" endSnd="0"/>
              </a:rPr>
              <a:t>Леоніда Кравчука</a:t>
            </a:r>
            <a:r>
              <a:rPr sz="2800"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</a:rPr>
              <a:t>, стосунки церкви з державою стали напружені через активну підтримку владою інших православних церков та греко-католиків, тиск на Українську православну церкву, а також через втручання УПЦ в політичне життя України. За правління </a:t>
            </a:r>
            <a:r>
              <a:rPr sz="2800"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  <a:hlinkClick r:id="rId3" invalidUrl="" action="" tgtFrame="" tooltip="" history="1" highlightClick="0" endSnd="0"/>
              </a:rPr>
              <a:t>Леоніда Кучми</a:t>
            </a:r>
            <a:r>
              <a:rPr sz="2800"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</a:rPr>
              <a:t> Українська православна церква (Московського патріархату) та </a:t>
            </a:r>
            <a:r>
              <a:rPr sz="2800"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  <a:hlinkClick r:id="rId4" invalidUrl="" action="" tgtFrame="" tooltip="" history="1" highlightClick="0" endSnd="0"/>
              </a:rPr>
              <a:t>Українська Греко-Католицька Церква</a:t>
            </a:r>
            <a:r>
              <a:rPr sz="2800"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</a:rPr>
              <a:t> отримали максимальне сприяння з боку влади. За </a:t>
            </a:r>
            <a:r>
              <a:rPr sz="2800"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  <a:hlinkClick r:id="rId5" invalidUrl="" action="" tgtFrame="" tooltip="" history="1" highlightClick="0" endSnd="0"/>
              </a:rPr>
              <a:t>Віктора Ющенка</a:t>
            </a:r>
            <a:r>
              <a:rPr sz="2800">
                <a:solidFill>
                  <a:srgbClr val="5B5854"/>
                </a:solidFill>
                <a:latin typeface="Helvetica"/>
                <a:ea typeface="Helvetica"/>
                <a:cs typeface="Helvetica"/>
                <a:sym typeface="Helvetica"/>
              </a:rPr>
              <a:t> декларувалося рівне ставлення до усіх конфесій, проте оголошеного відділення церкви від держави не сталося.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just" defTabSz="457200">
              <a:lnSpc>
                <a:spcPct val="100000"/>
              </a:lnSpc>
              <a:spcBef>
                <a:spcPts val="1000"/>
              </a:spcBef>
              <a:defRPr cap="none" sz="2900">
                <a:solidFill>
                  <a:srgbClr val="515151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515151"/>
                </a:solidFill>
              </a:rPr>
              <a:t>Спроби президента Л. Кравчука та київського митрополита Філарета (Денисенка) домогтися від Московського патріархату повної незалежності УПЦ не вдалися.</a:t>
            </a:r>
          </a:p>
        </p:txBody>
      </p:sp>
      <p:grpSp>
        <p:nvGrpSpPr>
          <p:cNvPr id="90" name="Group 90"/>
          <p:cNvGrpSpPr/>
          <p:nvPr/>
        </p:nvGrpSpPr>
        <p:grpSpPr>
          <a:xfrm>
            <a:off x="1794964" y="2918499"/>
            <a:ext cx="9414872" cy="5872400"/>
            <a:chOff x="-50800" y="-50800"/>
            <a:chExt cx="9414870" cy="5872399"/>
          </a:xfrm>
        </p:grpSpPr>
        <p:pic>
          <p:nvPicPr>
            <p:cNvPr id="89" name="Снимок экрана 2014-05-04 в 15.22.04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313271" cy="5770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8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50800" y="-50800"/>
              <a:ext cx="9414871" cy="58724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702555" y="3794123"/>
            <a:ext cx="11599690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5B5854"/>
                </a:solidFill>
                <a:latin typeface="Georgia"/>
                <a:ea typeface="Georgia"/>
                <a:cs typeface="Georgia"/>
                <a:sym typeface="Georgia"/>
              </a:rPr>
              <a:t>Тому частини УПЦ і УАПЦ за підтримки української влади виділились, утворивши Українську православну церкву Київського патріархату (</a:t>
            </a:r>
            <a:r>
              <a:rPr sz="3500" u="sng">
                <a:solidFill>
                  <a:srgbClr val="5B5854"/>
                </a:solidFill>
                <a:uFill>
                  <a:solidFill>
                    <a:srgbClr val="236DA5"/>
                  </a:solidFill>
                </a:uFill>
                <a:latin typeface="Georgia"/>
                <a:ea typeface="Georgia"/>
                <a:cs typeface="Georgia"/>
                <a:sym typeface="Georgia"/>
                <a:hlinkClick r:id="rId2" invalidUrl="" action="" tgtFrame="" tooltip="" history="1" highlightClick="0" endSnd="0"/>
              </a:rPr>
              <a:t>УПЦ КП</a:t>
            </a:r>
            <a:r>
              <a:rPr sz="3500">
                <a:solidFill>
                  <a:srgbClr val="5B5854"/>
                </a:solidFill>
                <a:latin typeface="Georgia"/>
                <a:ea typeface="Georgia"/>
                <a:cs typeface="Georgia"/>
                <a:sym typeface="Georgia"/>
              </a:rPr>
              <a:t>), яка й досі є ніким не визнаною.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 algn="ctr" defTabSz="457200">
              <a:spcBef>
                <a:spcPts val="7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b="1"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Українська Православна Церква — Київський Патріархат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 — православна Церква в 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  <a:hlinkClick r:id="rId2" invalidUrl="" action="" tgtFrame="" tooltip="" history="1" highlightClick="0" endSnd="0"/>
              </a:rPr>
              <a:t>Україні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 із резиденцією Патріарха в 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  <a:hlinkClick r:id="rId3" invalidUrl="" action="" tgtFrame="" tooltip="" history="1" highlightClick="0" endSnd="0"/>
              </a:rPr>
              <a:t>Києві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. УПЦ-КП створено в червні 1992 року внаслідок об'єднання двох церковних груп, що обстоювали незалежність від 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  <a:hlinkClick r:id="rId4" invalidUrl="" action="" tgtFrame="" tooltip="" history="1" highlightClick="0" endSnd="0"/>
              </a:rPr>
              <a:t>Російської православної церкви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: частини вірних та єпископату 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  <a:hlinkClick r:id="rId5" invalidUrl="" action="" tgtFrame="" tooltip="" history="1" highlightClick="0" endSnd="0"/>
              </a:rPr>
              <a:t>УПЦ-МП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 на чолі із Митрополитом Київським і всієї України 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  <a:hlinkClick r:id="rId6" invalidUrl="" action="" tgtFrame="" tooltip="" history="1" highlightClick="0" endSnd="0"/>
              </a:rPr>
              <a:t>Філаретом (Денисенком)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 та 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  <a:hlinkClick r:id="rId7" invalidUrl="" action="" tgtFrame="" tooltip="" history="1" highlightClick="0" endSnd="0"/>
              </a:rPr>
              <a:t>Української Автокефальної Православної Церкви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. За чисельністю вірян станом на кінець 2011 року — найбільша в Україні, за даними 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  <a:hlinkClick r:id="rId8" invalidUrl="" action="" tgtFrame="" tooltip="" history="1" highlightClick="0" endSnd="0"/>
              </a:rPr>
              <a:t>Центра Разумкова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 станом на лютий 2011 року, була другою.; за чисельністю парафій та священнослужителів (за даними 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  <a:hlinkClick r:id="rId9" invalidUrl="" action="" tgtFrame="" tooltip="" history="1" highlightClick="0" endSnd="0"/>
              </a:rPr>
              <a:t>Держкомнацрелігій</a:t>
            </a:r>
            <a:r>
              <a:rPr sz="2700">
                <a:solidFill>
                  <a:srgbClr val="5B5854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) — друга.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3">
  <a:themeElements>
    <a:clrScheme name="New_Template3">
      <a:dk1>
        <a:srgbClr val="606060"/>
      </a:dk1>
      <a:lt1>
        <a:srgbClr val="000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25400" dir="54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25400" dir="54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