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24" r:id="rId1"/>
  </p:sldMasterIdLst>
  <p:sldIdLst>
    <p:sldId id="256" r:id="rId2"/>
    <p:sldId id="257" r:id="rId3"/>
    <p:sldId id="259" r:id="rId4"/>
    <p:sldId id="273" r:id="rId5"/>
    <p:sldId id="274" r:id="rId6"/>
    <p:sldId id="271" r:id="rId7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7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кутник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кутник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uk-UA" smtClean="0"/>
              <a:t>Зразок підзаголовка</a:t>
            </a:r>
            <a:endParaRPr lang="en-US"/>
          </a:p>
        </p:txBody>
      </p:sp>
      <p:sp>
        <p:nvSpPr>
          <p:cNvPr id="7" name="Місце для дати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77EF55B-0C49-4AC7-86C2-741203AD0475}" type="datetimeFigureOut">
              <a:rPr lang="uk-UA"/>
              <a:pPr>
                <a:defRPr/>
              </a:pPr>
              <a:t>06.03.2014</a:t>
            </a:fld>
            <a:endParaRPr lang="uk-UA"/>
          </a:p>
        </p:txBody>
      </p:sp>
      <p:sp>
        <p:nvSpPr>
          <p:cNvPr id="10" name="Місце для нижнього колонтитула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16E25F5-2B3D-491E-93B1-6CFDFAB4CF7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263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7B187-C762-48A2-843C-0F2F2FAADD62}" type="datetimeFigureOut">
              <a:rPr lang="uk-UA"/>
              <a:pPr>
                <a:defRPr/>
              </a:pPr>
              <a:t>06.03.2014</a:t>
            </a:fld>
            <a:endParaRPr lang="uk-UA"/>
          </a:p>
        </p:txBody>
      </p:sp>
      <p:sp>
        <p:nvSpPr>
          <p:cNvPr id="5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3ED98-08C9-4D4C-A993-72367210DFD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076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кут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кут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7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663C4-A46A-4B35-B1DA-F79E1E57E140}" type="datetimeFigureOut">
              <a:rPr lang="uk-UA"/>
              <a:pPr>
                <a:defRPr/>
              </a:pPr>
              <a:t>06.03.2014</a:t>
            </a:fld>
            <a:endParaRPr lang="uk-UA"/>
          </a:p>
        </p:txBody>
      </p:sp>
      <p:sp>
        <p:nvSpPr>
          <p:cNvPr id="8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6FF50-A6FF-40C9-9142-056A96DC1FF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39734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8" name="Місце для вмісту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EDEE4-C165-49B2-AFE6-860D3B77D72C}" type="datetimeFigureOut">
              <a:rPr lang="uk-UA"/>
              <a:pPr>
                <a:defRPr/>
              </a:pPr>
              <a:t>06.03.2014</a:t>
            </a:fld>
            <a:endParaRPr lang="uk-UA"/>
          </a:p>
        </p:txBody>
      </p:sp>
      <p:sp>
        <p:nvSpPr>
          <p:cNvPr id="5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80DD1-1EEA-4AE0-8C5F-B1E96A11912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7152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кут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кут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7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39A8F-24A8-4356-8A26-3569DFFA01CA}" type="datetimeFigureOut">
              <a:rPr lang="uk-UA"/>
              <a:pPr>
                <a:defRPr/>
              </a:pPr>
              <a:t>06.03.2014</a:t>
            </a:fld>
            <a:endParaRPr lang="uk-UA"/>
          </a:p>
        </p:txBody>
      </p:sp>
      <p:sp>
        <p:nvSpPr>
          <p:cNvPr id="8" name="Місце для номера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3E73EA8-5C63-43F1-88F8-DDDBF9B82BB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9" name="Місце для нижнього колонтитула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192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3CDF684-2EBF-4E6B-8A9A-70A406421906}" type="datetimeFigureOut">
              <a:rPr lang="uk-UA"/>
              <a:pPr>
                <a:defRPr/>
              </a:pPr>
              <a:t>06.03.2014</a:t>
            </a:fld>
            <a:endParaRPr lang="uk-UA"/>
          </a:p>
        </p:txBody>
      </p:sp>
      <p:sp>
        <p:nvSpPr>
          <p:cNvPr id="6" name="Місце для номера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4049981-D56E-48E5-BA71-579F3C674DA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7" name="Місце для нижнього колонтитула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6693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6" name="Місце для тексту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5" name="Місце для тексту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7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27D3DF1-BBE1-417B-A215-E8F9072279CA}" type="datetimeFigureOut">
              <a:rPr lang="uk-UA"/>
              <a:pPr>
                <a:defRPr/>
              </a:pPr>
              <a:t>06.03.2014</a:t>
            </a:fld>
            <a:endParaRPr lang="uk-UA"/>
          </a:p>
        </p:txBody>
      </p:sp>
      <p:sp>
        <p:nvSpPr>
          <p:cNvPr id="8" name="Місце для номера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E8F8C76-5661-47D5-B719-77D63316806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9" name="Місце для нижнього колонтитула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30514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A1ABF-43D8-4217-8E66-C63E4276499C}" type="datetimeFigureOut">
              <a:rPr lang="uk-UA"/>
              <a:pPr>
                <a:defRPr/>
              </a:pPr>
              <a:t>06.03.2014</a:t>
            </a:fld>
            <a:endParaRPr lang="uk-UA"/>
          </a:p>
        </p:txBody>
      </p:sp>
      <p:sp>
        <p:nvSpPr>
          <p:cNvPr id="4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640-7CA1-437A-8891-CA23BE2164F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727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E6123-130C-4BCA-81C9-83E6F392A0E6}" type="datetimeFigureOut">
              <a:rPr lang="uk-UA"/>
              <a:pPr>
                <a:defRPr/>
              </a:pPr>
              <a:t>06.03.2014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E21715F-7C42-4B82-86AF-FBE5FD235C2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4808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39AB4-0014-424D-BAF7-833462533B87}" type="datetimeFigureOut">
              <a:rPr lang="uk-UA"/>
              <a:pPr>
                <a:defRPr/>
              </a:pPr>
              <a:t>06.03.2014</a:t>
            </a:fld>
            <a:endParaRPr lang="uk-UA"/>
          </a:p>
        </p:txBody>
      </p:sp>
      <p:sp>
        <p:nvSpPr>
          <p:cNvPr id="6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F7B2F-5CB3-4A45-8968-63891B3BB1B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007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кутник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кутник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кутник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uk-UA" noProof="0" smtClean="0"/>
              <a:t>Клацніть піктограму, щоб додати зображення</a:t>
            </a:r>
            <a:endParaRPr lang="en-US" noProof="0" dirty="0"/>
          </a:p>
        </p:txBody>
      </p:sp>
      <p:sp>
        <p:nvSpPr>
          <p:cNvPr id="9" name="Місце для дати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2F4B9DB-3A8B-4CD4-A918-E7555A0D8A06}" type="datetimeFigureOut">
              <a:rPr lang="uk-UA"/>
              <a:pPr>
                <a:defRPr/>
              </a:pPr>
              <a:t>06.03.2014</a:t>
            </a:fld>
            <a:endParaRPr lang="uk-UA"/>
          </a:p>
        </p:txBody>
      </p:sp>
      <p:sp>
        <p:nvSpPr>
          <p:cNvPr id="10" name="Місце для номера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17D53DE8-C3C9-45ED-9445-A19405ADE0E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11" name="Місце для нижнього колонтитула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177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Місце для заголовка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  <a:endParaRPr lang="en-US" smtClean="0"/>
          </a:p>
        </p:txBody>
      </p:sp>
      <p:sp>
        <p:nvSpPr>
          <p:cNvPr id="1027" name="Місце для тексту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smtClean="0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77EEA4-76FF-46A7-B85E-E1F77769FA3A}" type="datetimeFigureOut">
              <a:rPr lang="uk-UA"/>
              <a:pPr>
                <a:defRPr/>
              </a:pPr>
              <a:t>06.03.2014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Прямокут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кут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кут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0167B3-D06E-4C4C-ACA1-D538BA1961D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47" r:id="rId1"/>
    <p:sldLayoutId id="2147484543" r:id="rId2"/>
    <p:sldLayoutId id="2147484548" r:id="rId3"/>
    <p:sldLayoutId id="2147484549" r:id="rId4"/>
    <p:sldLayoutId id="2147484550" r:id="rId5"/>
    <p:sldLayoutId id="2147484544" r:id="rId6"/>
    <p:sldLayoutId id="2147484551" r:id="rId7"/>
    <p:sldLayoutId id="2147484545" r:id="rId8"/>
    <p:sldLayoutId id="2147484552" r:id="rId9"/>
    <p:sldLayoutId id="2147484546" r:id="rId10"/>
    <p:sldLayoutId id="214748455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FF6700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909465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971550" y="476250"/>
            <a:ext cx="7129463" cy="3673475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uk-UA" sz="6000" b="1" dirty="0" smtClean="0">
                <a:solidFill>
                  <a:srgbClr val="74A51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  <a:ea typeface="Calibri" pitchFamily="34" charset="0"/>
                <a:cs typeface="Calibri" pitchFamily="34" charset="0"/>
              </a:rPr>
              <a:t>Біосфера та її межі. Основні положення вчень В.Вернадського про біосферу.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51028" y="4345354"/>
            <a:ext cx="3313113" cy="1385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 smtClean="0">
                <a:latin typeface="Monotype Corsiva" pitchFamily="66" charset="0"/>
                <a:cs typeface="+mn-cs"/>
              </a:rPr>
              <a:t>Підготувала</a:t>
            </a:r>
            <a:br>
              <a:rPr lang="uk-UA" sz="2800" dirty="0" smtClean="0">
                <a:latin typeface="Monotype Corsiva" pitchFamily="66" charset="0"/>
                <a:cs typeface="+mn-cs"/>
              </a:rPr>
            </a:br>
            <a:r>
              <a:rPr lang="uk-UA" sz="2800" dirty="0" smtClean="0">
                <a:latin typeface="Monotype Corsiva" pitchFamily="66" charset="0"/>
                <a:cs typeface="+mn-cs"/>
              </a:rPr>
              <a:t>учениця 11 – А класу</a:t>
            </a:r>
            <a:br>
              <a:rPr lang="uk-UA" sz="2800" dirty="0" smtClean="0">
                <a:latin typeface="Monotype Corsiva" pitchFamily="66" charset="0"/>
                <a:cs typeface="+mn-cs"/>
              </a:rPr>
            </a:br>
            <a:r>
              <a:rPr lang="uk-UA" sz="2800" dirty="0" smtClean="0">
                <a:latin typeface="Monotype Corsiva" pitchFamily="66" charset="0"/>
                <a:cs typeface="+mn-cs"/>
              </a:rPr>
              <a:t>Вепрук Анастасія</a:t>
            </a:r>
            <a:endParaRPr lang="uk-UA" sz="2800" dirty="0">
              <a:latin typeface="Monotype Corsiva" pitchFamily="66" charset="0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Біосфера</a:t>
            </a:r>
            <a:endParaRPr lang="uk-UA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143434" y="1556792"/>
            <a:ext cx="8784976" cy="1535838"/>
          </a:xfrm>
        </p:spPr>
        <p:txBody>
          <a:bodyPr>
            <a:noAutofit/>
          </a:bodyPr>
          <a:lstStyle/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latin typeface="Monotype Corsiva" pitchFamily="66" charset="0"/>
              </a:rPr>
              <a:t>Біосфера </a:t>
            </a:r>
            <a:r>
              <a:rPr lang="uk-UA" dirty="0">
                <a:latin typeface="Monotype Corsiva" pitchFamily="66" charset="0"/>
              </a:rPr>
              <a:t>— </a:t>
            </a:r>
            <a:r>
              <a:rPr lang="uk-UA" dirty="0" smtClean="0">
                <a:latin typeface="Monotype Corsiva" pitchFamily="66" charset="0"/>
              </a:rPr>
              <a:t>це своєрідна </a:t>
            </a:r>
            <a:r>
              <a:rPr lang="uk-UA" dirty="0">
                <a:latin typeface="Monotype Corsiva" pitchFamily="66" charset="0"/>
              </a:rPr>
              <a:t>оболонка Землі, </a:t>
            </a:r>
            <a:r>
              <a:rPr lang="uk-UA" dirty="0" smtClean="0">
                <a:latin typeface="Monotype Corsiva" pitchFamily="66" charset="0"/>
              </a:rPr>
              <a:t>що охоплює всю сукупність живих організмів і ту частину речовини планети, яка перебуває в безперервному обміні з цими організмами.</a:t>
            </a:r>
            <a:endParaRPr lang="uk-UA" dirty="0">
              <a:latin typeface="Monotype Corsiva" pitchFamily="66" charset="0"/>
            </a:endParaRPr>
          </a:p>
        </p:txBody>
      </p:sp>
      <p:pic>
        <p:nvPicPr>
          <p:cNvPr id="1024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020622"/>
            <a:ext cx="5544468" cy="369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Місце для вмісту 10"/>
          <p:cNvSpPr>
            <a:spLocks noGrp="1"/>
          </p:cNvSpPr>
          <p:nvPr>
            <p:ph sz="quarter" idx="1"/>
          </p:nvPr>
        </p:nvSpPr>
        <p:spPr>
          <a:xfrm>
            <a:off x="251520" y="2564904"/>
            <a:ext cx="4716463" cy="1943670"/>
          </a:xfrm>
        </p:spPr>
        <p:txBody>
          <a:bodyPr>
            <a:noAutofit/>
          </a:bodyPr>
          <a:lstStyle/>
          <a:p>
            <a:pPr marL="0" indent="363538" fontAlgn="auto">
              <a:spcAft>
                <a:spcPts val="0"/>
              </a:spcAft>
              <a:buFont typeface="Wingdings"/>
              <a:buNone/>
              <a:defRPr/>
            </a:pPr>
            <a:r>
              <a:rPr lang="uk-UA" sz="3200" dirty="0" smtClean="0">
                <a:latin typeface="Monotype Corsiva" pitchFamily="66" charset="0"/>
              </a:rPr>
              <a:t>Вперше </a:t>
            </a:r>
            <a:r>
              <a:rPr lang="uk-UA" sz="3200" dirty="0">
                <a:latin typeface="Monotype Corsiva" pitchFamily="66" charset="0"/>
              </a:rPr>
              <a:t>термін </a:t>
            </a:r>
            <a:r>
              <a:rPr lang="uk-UA" sz="3200" dirty="0" smtClean="0">
                <a:latin typeface="Monotype Corsiva" pitchFamily="66" charset="0"/>
              </a:rPr>
              <a:t>“біосфера” </a:t>
            </a:r>
            <a:r>
              <a:rPr lang="uk-UA" sz="3200" dirty="0">
                <a:latin typeface="Monotype Corsiva" pitchFamily="66" charset="0"/>
              </a:rPr>
              <a:t>використав австрійський </a:t>
            </a:r>
            <a:r>
              <a:rPr lang="uk-UA" sz="3200" dirty="0" smtClean="0">
                <a:latin typeface="Monotype Corsiva" pitchFamily="66" charset="0"/>
              </a:rPr>
              <a:t>геолог Е</a:t>
            </a:r>
            <a:r>
              <a:rPr lang="uk-UA" sz="3200" dirty="0">
                <a:latin typeface="Monotype Corsiva" pitchFamily="66" charset="0"/>
              </a:rPr>
              <a:t>. </a:t>
            </a:r>
            <a:r>
              <a:rPr lang="uk-UA" sz="3200" dirty="0" err="1">
                <a:latin typeface="Monotype Corsiva" pitchFamily="66" charset="0"/>
              </a:rPr>
              <a:t>Зюсс</a:t>
            </a:r>
            <a:r>
              <a:rPr lang="uk-UA" sz="3200" dirty="0">
                <a:latin typeface="Monotype Corsiva" pitchFamily="66" charset="0"/>
              </a:rPr>
              <a:t> у 1875 р</a:t>
            </a:r>
            <a:r>
              <a:rPr lang="uk-UA" sz="3200" dirty="0" smtClean="0">
                <a:latin typeface="Monotype Corsiva" pitchFamily="66" charset="0"/>
              </a:rPr>
              <a:t>.</a:t>
            </a:r>
            <a:endParaRPr lang="en-US" sz="3200" dirty="0" smtClean="0">
              <a:latin typeface="Monotype Corsiva" pitchFamily="66" charset="0"/>
            </a:endParaRPr>
          </a:p>
        </p:txBody>
      </p:sp>
      <p:pic>
        <p:nvPicPr>
          <p:cNvPr id="13315" name="Місце для вмісту 12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74078" y="1556883"/>
            <a:ext cx="4124325" cy="5219700"/>
          </a:xfrm>
        </p:spPr>
      </p:pic>
      <p:sp>
        <p:nvSpPr>
          <p:cNvPr id="2" name="TextBox 1"/>
          <p:cNvSpPr txBox="1"/>
          <p:nvPr/>
        </p:nvSpPr>
        <p:spPr>
          <a:xfrm>
            <a:off x="971550" y="188913"/>
            <a:ext cx="7704138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Термін</a:t>
            </a:r>
            <a:r>
              <a:rPr lang="ru-RU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 «</a:t>
            </a:r>
            <a:r>
              <a:rPr lang="ru-RU" sz="6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біосфера</a:t>
            </a:r>
            <a:r>
              <a:rPr lang="ru-RU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»</a:t>
            </a:r>
            <a:endParaRPr lang="uk-UA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851920" y="2005955"/>
            <a:ext cx="496610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fontAlgn="auto">
              <a:spcAft>
                <a:spcPts val="0"/>
              </a:spcAft>
              <a:buFont typeface="Wingdings"/>
              <a:buNone/>
              <a:defRPr/>
            </a:pPr>
            <a:r>
              <a:rPr lang="uk-UA" sz="2800" dirty="0" smtClean="0">
                <a:latin typeface="Monotype Corsiva" pitchFamily="66" charset="0"/>
              </a:rPr>
              <a:t>Учення </a:t>
            </a:r>
            <a:r>
              <a:rPr lang="uk-UA" sz="2800" dirty="0">
                <a:latin typeface="Monotype Corsiva" pitchFamily="66" charset="0"/>
              </a:rPr>
              <a:t>про біосферу як особливу частину Землі, населену живими організмами, створив український вчений В.І. Вернадський.</a:t>
            </a:r>
          </a:p>
          <a:p>
            <a:pPr indent="363538" fontAlgn="auto">
              <a:spcAft>
                <a:spcPts val="0"/>
              </a:spcAft>
              <a:buFont typeface="Wingdings"/>
              <a:buNone/>
              <a:defRPr/>
            </a:pPr>
            <a:r>
              <a:rPr lang="uk-UA" sz="2800" dirty="0">
                <a:latin typeface="Monotype Corsiva" pitchFamily="66" charset="0"/>
              </a:rPr>
              <a:t>В 1926 р. було опубліковано його книгу «Біосфера», в якій автор сформував основні ідеї стосовно біосфери.</a:t>
            </a:r>
          </a:p>
        </p:txBody>
      </p:sp>
      <p:pic>
        <p:nvPicPr>
          <p:cNvPr id="1026" name="Picture 2" descr="http://newzz.in.ua/uploads/posts/2010-11/1289580934_vernadsky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05955"/>
            <a:ext cx="3068107" cy="4087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-9578" y="188640"/>
            <a:ext cx="912563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Вчення Вернадського про біосферу</a:t>
            </a:r>
            <a:endParaRPr lang="uk-UA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55895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9578" y="-130672"/>
            <a:ext cx="912563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Основні положення вчення Вернадського про біосферу</a:t>
            </a:r>
            <a:endParaRPr lang="uk-UA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4893" y="1827808"/>
            <a:ext cx="883225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Courier New" pitchFamily="49" charset="0"/>
              <a:buChar char="o"/>
            </a:pPr>
            <a:r>
              <a:rPr lang="uk-UA" sz="2400" dirty="0">
                <a:latin typeface="Monotype Corsiva" pitchFamily="66" charset="0"/>
              </a:rPr>
              <a:t>біосфера не просто одна з оболонок Землі, це організована оболонка;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uk-UA" sz="2400" dirty="0">
                <a:latin typeface="Monotype Corsiva" pitchFamily="66" charset="0"/>
              </a:rPr>
              <a:t>бути живим - значить бути організованим (відповідно до ролі і функцій живих організмів у природі їх поділяють на </a:t>
            </a:r>
            <a:r>
              <a:rPr lang="uk-UA" sz="2400" dirty="0" smtClean="0">
                <a:latin typeface="Monotype Corsiva" pitchFamily="66" charset="0"/>
              </a:rPr>
              <a:t>продуцентів, </a:t>
            </a:r>
            <a:r>
              <a:rPr lang="uk-UA" sz="2400" dirty="0" err="1">
                <a:latin typeface="Monotype Corsiva" pitchFamily="66" charset="0"/>
              </a:rPr>
              <a:t>консументів</a:t>
            </a:r>
            <a:r>
              <a:rPr lang="uk-UA" sz="2400" dirty="0">
                <a:latin typeface="Monotype Corsiva" pitchFamily="66" charset="0"/>
              </a:rPr>
              <a:t>, </a:t>
            </a:r>
            <a:r>
              <a:rPr lang="uk-UA" sz="2400" dirty="0" err="1">
                <a:latin typeface="Monotype Corsiva" pitchFamily="66" charset="0"/>
              </a:rPr>
              <a:t>редуцентів</a:t>
            </a:r>
            <a:r>
              <a:rPr lang="uk-UA" sz="2400" dirty="0">
                <a:latin typeface="Monotype Corsiva" pitchFamily="66" charset="0"/>
              </a:rPr>
              <a:t>);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uk-UA" sz="2400" dirty="0">
                <a:latin typeface="Monotype Corsiva" pitchFamily="66" charset="0"/>
              </a:rPr>
              <a:t>головною формою діяльності живих організмів у біосфері є їхня біогеохімічна робота, яка виявляється у формі незамкнутих і незворотних потоків енергії і речовин між основними компонентами біосферної цілісності;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uk-UA" sz="2400" dirty="0">
                <a:latin typeface="Monotype Corsiva" pitchFamily="66" charset="0"/>
              </a:rPr>
              <a:t>такі потоки енергії і речовин В. Вернадський називав біогеохімічними циклами, оскільки до процесів </a:t>
            </a:r>
            <a:r>
              <a:rPr lang="uk-UA" sz="2400" dirty="0" err="1">
                <a:latin typeface="Monotype Corsiva" pitchFamily="66" charset="0"/>
              </a:rPr>
              <a:t>колообігу</a:t>
            </a:r>
            <a:r>
              <a:rPr lang="uk-UA" sz="2400" dirty="0">
                <a:latin typeface="Monotype Corsiva" pitchFamily="66" charset="0"/>
              </a:rPr>
              <a:t> долучаються все нові й нові організми;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uk-UA" sz="2400" dirty="0">
                <a:latin typeface="Monotype Corsiva" pitchFamily="66" charset="0"/>
              </a:rPr>
              <a:t>біогеохімічна циклічність є суттю організованості й еволюції біосфери.</a:t>
            </a:r>
          </a:p>
        </p:txBody>
      </p:sp>
    </p:spTree>
    <p:extLst>
      <p:ext uri="{BB962C8B-B14F-4D97-AF65-F5344CB8AC3E}">
        <p14:creationId xmlns:p14="http://schemas.microsoft.com/office/powerpoint/2010/main" val="8366527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7"/>
          <p:cNvSpPr>
            <a:spLocks noGrp="1"/>
          </p:cNvSpPr>
          <p:nvPr>
            <p:ph type="title"/>
          </p:nvPr>
        </p:nvSpPr>
        <p:spPr>
          <a:xfrm>
            <a:off x="611188" y="115888"/>
            <a:ext cx="8153400" cy="9906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Структура біосфери</a:t>
            </a:r>
            <a:endParaRPr lang="uk-UA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7" name="Місце для вмісту 11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51920" y="1772816"/>
            <a:ext cx="5079310" cy="4752528"/>
          </a:xfrm>
        </p:spPr>
      </p:pic>
      <p:sp>
        <p:nvSpPr>
          <p:cNvPr id="9" name="Місце для вмісту 2"/>
          <p:cNvSpPr txBox="1">
            <a:spLocks/>
          </p:cNvSpPr>
          <p:nvPr/>
        </p:nvSpPr>
        <p:spPr bwMode="auto">
          <a:xfrm>
            <a:off x="179512" y="2204864"/>
            <a:ext cx="3620740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19088" indent="-319088" algn="l" rtl="0" fontAlgn="base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fontAlgn="base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fontAlgn="base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FF6700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fontAlgn="base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61938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>
                <a:latin typeface="Monotype Corsiva" pitchFamily="66" charset="0"/>
              </a:rPr>
              <a:t>Біосфера </a:t>
            </a:r>
            <a:r>
              <a:rPr lang="uk-UA" dirty="0" smtClean="0">
                <a:latin typeface="Monotype Corsiva" pitchFamily="66" charset="0"/>
              </a:rPr>
              <a:t>має певні межі</a:t>
            </a:r>
            <a:r>
              <a:rPr lang="uk-UA" dirty="0">
                <a:latin typeface="Monotype Corsiva" pitchFamily="66" charset="0"/>
              </a:rPr>
              <a:t>. </a:t>
            </a:r>
            <a:r>
              <a:rPr lang="uk-UA" dirty="0" smtClean="0">
                <a:latin typeface="Monotype Corsiva" pitchFamily="66" charset="0"/>
              </a:rPr>
              <a:t>Вона охоплює </a:t>
            </a:r>
            <a:r>
              <a:rPr lang="uk-UA" dirty="0">
                <a:latin typeface="Monotype Corsiva" pitchFamily="66" charset="0"/>
              </a:rPr>
              <a:t>нижню частину атмосфери (до висоти озонового шару), всю гідросферу і верхні шари </a:t>
            </a:r>
            <a:r>
              <a:rPr lang="uk-UA" dirty="0" smtClean="0">
                <a:latin typeface="Monotype Corsiva" pitchFamily="66" charset="0"/>
              </a:rPr>
              <a:t>літосфери.</a:t>
            </a:r>
          </a:p>
        </p:txBody>
      </p:sp>
    </p:spTree>
    <p:extLst>
      <p:ext uri="{BB962C8B-B14F-4D97-AF65-F5344CB8AC3E}">
        <p14:creationId xmlns:p14="http://schemas.microsoft.com/office/powerpoint/2010/main" val="265683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есічна">
  <a:themeElements>
    <a:clrScheme name="Ості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Пересічна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515</TotalTime>
  <Words>233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Пересічна</vt:lpstr>
      <vt:lpstr>Презентация PowerPoint</vt:lpstr>
      <vt:lpstr>Біосфера</vt:lpstr>
      <vt:lpstr>Презентация PowerPoint</vt:lpstr>
      <vt:lpstr>Презентация PowerPoint</vt:lpstr>
      <vt:lpstr>Презентация PowerPoint</vt:lpstr>
      <vt:lpstr>Структура біосфери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</dc:title>
  <dc:creator>MYRON</dc:creator>
  <cp:lastModifiedBy>Anastasia</cp:lastModifiedBy>
  <cp:revision>40</cp:revision>
  <dcterms:created xsi:type="dcterms:W3CDTF">2012-04-16T09:02:46Z</dcterms:created>
  <dcterms:modified xsi:type="dcterms:W3CDTF">2014-03-05T22:07:31Z</dcterms:modified>
</cp:coreProperties>
</file>