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prom.ua/72581_w640_h640_am1.jpg" TargetMode="External"/><Relationship Id="rId3" Type="http://schemas.openxmlformats.org/officeDocument/2006/relationships/image" Target="../media/image3.jpeg"/><Relationship Id="rId7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nasa-trade.com.ua/p51986-avtomobilnaya-aptechka-ama.html" TargetMode="External"/><Relationship Id="rId5" Type="http://schemas.openxmlformats.org/officeDocument/2006/relationships/image" Target="../media/image4.jpeg"/><Relationship Id="rId4" Type="http://schemas.openxmlformats.org/officeDocument/2006/relationships/hyperlink" Target="http://www.prav-net.ru/777-s-1-iyulya-2010-goda-po-31-dekabrya-2011-goda-voditeli-dolzhny-budut-zamenit-starye-aptechki-na-novye/" TargetMode="External"/><Relationship Id="rId9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prom.ua/72581_w640_h640_am1.jp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Автомобільна  аптечка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857224" y="5538788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6" name="Рисунок 5" descr="http://autobazar.rovno.ua/images/news_img/apt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3643314"/>
            <a:ext cx="228601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autobazar.rovno.ua/images/news_img/aptecka2.jpe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3643314"/>
            <a:ext cx="2143140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2" name="Picture 2" descr="http://www.prav-net.ru/img/news-54.jpg%20">
            <a:hlinkClick r:id="rId4" tooltip="С 1 июля 2010 года по 31 декабря 2011 года водители должны будут заменить старые аптечки на новые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6314" y="3643314"/>
            <a:ext cx="2000264" cy="2000264"/>
          </a:xfrm>
          <a:prstGeom prst="rect">
            <a:avLst/>
          </a:prstGeom>
          <a:noFill/>
        </p:spPr>
      </p:pic>
      <p:pic>
        <p:nvPicPr>
          <p:cNvPr id="25604" name="Picture 4" descr="Автомобильная аптечка АМА-1 без буторфанола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418088" y="-25954038"/>
            <a:ext cx="942975" cy="952500"/>
          </a:xfrm>
          <a:prstGeom prst="rect">
            <a:avLst/>
          </a:prstGeom>
          <a:noFill/>
        </p:spPr>
      </p:pic>
      <p:pic>
        <p:nvPicPr>
          <p:cNvPr id="25606" name="Picture 6" descr="Автомобильная аптечка АМА-1 без буторфанола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86578" y="3643314"/>
            <a:ext cx="2000264" cy="200026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107" y="2967335"/>
            <a:ext cx="8899809" cy="2677656"/>
          </a:xfrm>
          <a:prstGeom prst="rect">
            <a:avLst/>
          </a:prstGeom>
        </p:spPr>
        <p:style>
          <a:lnRef idx="1">
            <a:schemeClr val="dk1"/>
          </a:lnRef>
          <a:fillRef idx="1001">
            <a:schemeClr val="dk2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2800" b="1" dirty="0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Автомобільна аптечка належить до тих </a:t>
            </a:r>
            <a:r>
              <a:rPr lang="uk-UA" sz="2800" b="1" dirty="0" err="1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обов</a:t>
            </a:r>
            <a:r>
              <a:rPr lang="en-US" sz="2800" b="1" dirty="0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’</a:t>
            </a:r>
            <a:r>
              <a:rPr lang="uk-UA" sz="2800" b="1" dirty="0" err="1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язкових</a:t>
            </a:r>
            <a:r>
              <a:rPr lang="uk-UA" sz="2800" b="1" dirty="0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algn="ctr"/>
            <a:r>
              <a:rPr lang="uk-UA" sz="2800" b="1" dirty="0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аксесуарів без яких  виїжджати з гаража не варто, </a:t>
            </a:r>
          </a:p>
          <a:p>
            <a:pPr algn="ctr"/>
            <a:r>
              <a:rPr lang="uk-UA" sz="2800" b="1" dirty="0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причому вона завжди повинна бути придатна до </a:t>
            </a:r>
          </a:p>
          <a:p>
            <a:pPr algn="ctr"/>
            <a:r>
              <a:rPr lang="uk-UA" sz="2800" b="1" dirty="0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використання. Аптечка вимагає  особливо ретельної </a:t>
            </a:r>
          </a:p>
          <a:p>
            <a:pPr algn="ctr"/>
            <a:r>
              <a:rPr lang="uk-UA" sz="2800" b="1" dirty="0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ревізії і, якщо виникає необхідність оновлення вмісту</a:t>
            </a:r>
          </a:p>
          <a:p>
            <a:pPr algn="ctr"/>
            <a:r>
              <a:rPr lang="uk-UA" sz="2800" b="1" dirty="0" smtClean="0">
                <a:ln w="1905">
                  <a:solidFill>
                    <a:srgbClr val="FF0000"/>
                  </a:solidFill>
                </a:ln>
                <a:blipFill>
                  <a:blip r:embed="rId2"/>
                  <a:tile tx="0" ty="0" sx="100000" sy="100000" flip="none" algn="tl"/>
                </a:blip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потрібно  придбати всі необхідні  лікарські засоби.</a:t>
            </a:r>
          </a:p>
        </p:txBody>
      </p:sp>
      <p:pic>
        <p:nvPicPr>
          <p:cNvPr id="3" name="Рисунок 2" descr="http://autobazar.rovno.ua/images/news_img/apt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488" y="142852"/>
            <a:ext cx="3286148" cy="264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uk-UA" sz="3600" dirty="0" smtClean="0">
                <a:solidFill>
                  <a:srgbClr val="C00000"/>
                </a:solidFill>
              </a:rPr>
              <a:t>Згідно з наказом Міністерства охорони здоров</a:t>
            </a:r>
            <a:r>
              <a:rPr lang="en-US" sz="3600" dirty="0" smtClean="0">
                <a:solidFill>
                  <a:srgbClr val="C00000"/>
                </a:solidFill>
              </a:rPr>
              <a:t>’</a:t>
            </a:r>
            <a:r>
              <a:rPr lang="uk-UA" sz="3600" dirty="0" smtClean="0">
                <a:solidFill>
                  <a:srgbClr val="C00000"/>
                </a:solidFill>
              </a:rPr>
              <a:t>я  України встановлено два типи медичних аптечок</a:t>
            </a:r>
            <a:r>
              <a:rPr lang="uk-UA" sz="2800" dirty="0" smtClean="0">
                <a:solidFill>
                  <a:srgbClr val="C00000"/>
                </a:solidFill>
              </a:rPr>
              <a:t>.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b="1" dirty="0" smtClean="0">
                <a:ln w="1905">
                  <a:solidFill>
                    <a:schemeClr val="bg1">
                      <a:lumMod val="75000"/>
                      <a:lumOff val="25000"/>
                    </a:schemeClr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№1- аптечка для пасажирських легких автомобілів з кількістю пасажирів до 9 осіб.</a:t>
            </a:r>
            <a:endParaRPr lang="ru-RU" b="1" dirty="0">
              <a:ln w="1905">
                <a:solidFill>
                  <a:schemeClr val="bg1">
                    <a:lumMod val="75000"/>
                    <a:lumOff val="25000"/>
                  </a:schemeClr>
                </a:solidFill>
              </a:ln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b="1" dirty="0" smtClean="0">
                <a:ln w="1905">
                  <a:solidFill>
                    <a:schemeClr val="bg1">
                      <a:lumMod val="75000"/>
                      <a:lumOff val="25000"/>
                    </a:schemeClr>
                  </a:solidFill>
                </a:ln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№2-  для пасажирських транспортних засобів призначених для перевезення більше 9 осіб. (автобусна аптечка)  </a:t>
            </a:r>
            <a:endParaRPr lang="ru-RU" b="1" dirty="0">
              <a:ln w="1905">
                <a:solidFill>
                  <a:schemeClr val="bg1">
                    <a:lumMod val="75000"/>
                    <a:lumOff val="25000"/>
                  </a:schemeClr>
                </a:solidFill>
              </a:ln>
              <a:solidFill>
                <a:srgbClr val="C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6" name="Picture 2" descr="C:\Documents and Settings\Admin\Мои документы\Мои рисунки\untitled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7162" y="3714751"/>
            <a:ext cx="2835299" cy="2130423"/>
          </a:xfrm>
          <a:prstGeom prst="rect">
            <a:avLst/>
          </a:prstGeom>
          <a:noFill/>
        </p:spPr>
      </p:pic>
      <p:pic>
        <p:nvPicPr>
          <p:cNvPr id="6" name="Picture 6" descr="Автомобильная аптечка АМА-1 без буторфанола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3714752"/>
            <a:ext cx="2857520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203348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Перелік медикаментів які повинні бути в автомобільній аптечці</a:t>
            </a:r>
            <a:endParaRPr lang="ru-RU" dirty="0">
              <a:ln w="1905">
                <a:solidFill>
                  <a:schemeClr val="accent5">
                    <a:lumMod val="50000"/>
                  </a:schemeClr>
                </a:solidFill>
              </a:ln>
              <a:solidFill>
                <a:srgbClr val="C00000"/>
              </a:solidFill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500034" y="1571612"/>
          <a:ext cx="8229600" cy="37795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0090"/>
                <a:gridCol w="5929354"/>
                <a:gridCol w="1400156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№ п</a:t>
                      </a:r>
                      <a:r>
                        <a:rPr lang="en-US" baseline="0" dirty="0" smtClean="0"/>
                        <a:t> /</a:t>
                      </a:r>
                      <a:r>
                        <a:rPr lang="uk-UA" baseline="0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      Найменування медичних</a:t>
                      </a:r>
                      <a:r>
                        <a:rPr lang="uk-UA" baseline="0" dirty="0" smtClean="0"/>
                        <a:t>   </a:t>
                      </a:r>
                      <a:r>
                        <a:rPr lang="uk-UA" dirty="0" smtClean="0"/>
                        <a:t>препаратів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кількість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baseline="0" dirty="0" smtClean="0"/>
                        <a:t>     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Засоби</a:t>
                      </a:r>
                      <a:r>
                        <a:rPr lang="uk-UA" baseline="0" dirty="0" smtClean="0"/>
                        <a:t> для зупинки кровотечі накладання </a:t>
                      </a:r>
                      <a:r>
                        <a:rPr lang="uk-UA" baseline="0" dirty="0" err="1" smtClean="0"/>
                        <a:t>пов</a:t>
                      </a:r>
                      <a:r>
                        <a:rPr lang="en-US" baseline="0" dirty="0" smtClean="0"/>
                        <a:t>’</a:t>
                      </a:r>
                      <a:r>
                        <a:rPr lang="uk-UA" baseline="0" dirty="0" err="1" smtClean="0"/>
                        <a:t>язок</a:t>
                      </a:r>
                      <a:r>
                        <a:rPr lang="uk-UA" baseline="0" dirty="0" smtClean="0"/>
                        <a:t> при травмах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1. 1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Джгут</a:t>
                      </a:r>
                      <a:r>
                        <a:rPr lang="uk-UA" baseline="0" dirty="0" smtClean="0"/>
                        <a:t>  для зупинки кровотечі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1.2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Бинт стерильний 5м х</a:t>
                      </a:r>
                      <a:r>
                        <a:rPr lang="uk-UA" baseline="0" dirty="0" smtClean="0"/>
                        <a:t> 10см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1. 3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Серветки з </a:t>
                      </a:r>
                      <a:r>
                        <a:rPr lang="uk-UA" dirty="0" err="1" smtClean="0"/>
                        <a:t>хлоргексідіном</a:t>
                      </a:r>
                      <a:r>
                        <a:rPr lang="uk-UA" dirty="0" smtClean="0"/>
                        <a:t> 6см х 10см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1. 4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Серветки </a:t>
                      </a:r>
                      <a:r>
                        <a:rPr lang="uk-UA" dirty="0" err="1" smtClean="0"/>
                        <a:t>кровозупиняючої</a:t>
                      </a:r>
                      <a:r>
                        <a:rPr lang="uk-UA" dirty="0" smtClean="0"/>
                        <a:t> дії з </a:t>
                      </a:r>
                      <a:r>
                        <a:rPr lang="uk-UA" dirty="0" err="1" smtClean="0"/>
                        <a:t>фурагіном</a:t>
                      </a:r>
                      <a:r>
                        <a:rPr lang="uk-UA" dirty="0" smtClean="0"/>
                        <a:t> 6см х 10см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1. 5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Пакет </a:t>
                      </a:r>
                      <a:r>
                        <a:rPr lang="uk-UA" dirty="0" err="1" smtClean="0"/>
                        <a:t>перев</a:t>
                      </a:r>
                      <a:r>
                        <a:rPr lang="en-US" dirty="0" smtClean="0"/>
                        <a:t>’</a:t>
                      </a:r>
                      <a:r>
                        <a:rPr lang="uk-UA" dirty="0" err="1" smtClean="0"/>
                        <a:t>язувальний</a:t>
                      </a:r>
                      <a:r>
                        <a:rPr lang="uk-UA" dirty="0" smtClean="0"/>
                        <a:t> стерильний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</a:t>
                      </a:r>
                      <a:endParaRPr lang="ru-RU" dirty="0"/>
                    </a:p>
                  </a:txBody>
                  <a:tcPr/>
                </a:tc>
              </a:tr>
              <a:tr h="892506">
                <a:tc>
                  <a:txBody>
                    <a:bodyPr/>
                    <a:lstStyle/>
                    <a:p>
                      <a:r>
                        <a:rPr lang="uk-UA" dirty="0" smtClean="0"/>
                        <a:t>     1. 6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baseline="0" dirty="0" smtClean="0"/>
                        <a:t>     1.7</a:t>
                      </a:r>
                      <a:endParaRPr lang="uk-UA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Лейкопластир в рулоні 5см х 5м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Пластир бактерицидний</a:t>
                      </a:r>
                      <a:r>
                        <a:rPr lang="uk-UA" baseline="0" dirty="0" smtClean="0"/>
                        <a:t> 2.3см х 7.2см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1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baseline="0" dirty="0" smtClean="0"/>
                        <a:t>        4</a:t>
                      </a:r>
                      <a:endParaRPr lang="uk-UA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uk-UA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Антисептичні засоби</a:t>
            </a:r>
            <a:endParaRPr lang="ru-RU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158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900090"/>
                <a:gridCol w="5929354"/>
                <a:gridCol w="1400156"/>
              </a:tblGrid>
              <a:tr h="328602">
                <a:tc>
                  <a:txBody>
                    <a:bodyPr/>
                    <a:lstStyle/>
                    <a:p>
                      <a:r>
                        <a:rPr lang="uk-UA" dirty="0" smtClean="0"/>
                        <a:t>№ п</a:t>
                      </a:r>
                      <a:r>
                        <a:rPr lang="uk-UA" baseline="0" dirty="0" smtClean="0"/>
                        <a:t> </a:t>
                      </a:r>
                      <a:r>
                        <a:rPr lang="en-US" baseline="0" dirty="0" smtClean="0"/>
                        <a:t>/</a:t>
                      </a:r>
                      <a:r>
                        <a:rPr lang="uk-UA" baseline="0" dirty="0" smtClean="0"/>
                        <a:t>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Найменування медичних </a:t>
                      </a:r>
                      <a:r>
                        <a:rPr lang="uk-UA" baseline="0" dirty="0" smtClean="0"/>
                        <a:t> препаратів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Кількість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Розчин</a:t>
                      </a:r>
                      <a:r>
                        <a:rPr lang="uk-UA" baseline="0" dirty="0" smtClean="0"/>
                        <a:t> йоду 5% - 10 </a:t>
                      </a:r>
                      <a:r>
                        <a:rPr lang="uk-UA" baseline="0" dirty="0" err="1" smtClean="0"/>
                        <a:t>мл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Знеболюючі і серцеві</a:t>
                      </a:r>
                      <a:r>
                        <a:rPr lang="uk-UA" baseline="0" dirty="0" smtClean="0"/>
                        <a:t> засоби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2.1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Бутафанола</a:t>
                      </a:r>
                      <a:r>
                        <a:rPr lang="uk-UA" dirty="0" smtClean="0"/>
                        <a:t> </a:t>
                      </a:r>
                      <a:r>
                        <a:rPr lang="uk-UA" dirty="0" err="1" smtClean="0"/>
                        <a:t>тартрат</a:t>
                      </a:r>
                      <a:r>
                        <a:rPr lang="uk-UA" dirty="0" smtClean="0"/>
                        <a:t> 0.2% - 1мл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2.2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Нітрогліцерин  1% в капсулах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</a:t>
                      </a:r>
                      <a:r>
                        <a:rPr lang="uk-UA" baseline="0" dirty="0" smtClean="0"/>
                        <a:t> 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3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Додаткові засоби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3.1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Ножиці з тупими кінцями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3.2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Рукавиці медичні №8</a:t>
                      </a:r>
                      <a:r>
                        <a:rPr lang="uk-UA" baseline="0" dirty="0" smtClean="0"/>
                        <a:t> з поліетилену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</a:t>
                      </a:r>
                      <a:r>
                        <a:rPr lang="uk-UA" baseline="0" dirty="0" smtClean="0"/>
                        <a:t> 3.2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Плівка для проведення штучної вентиляції легень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3.3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Сульфацил</a:t>
                      </a:r>
                      <a:r>
                        <a:rPr lang="uk-UA" dirty="0" smtClean="0"/>
                        <a:t> натрію 20% - 1мл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2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3.4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Булавки англійські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Інструкція користування засобами автомобільної</a:t>
                      </a:r>
                      <a:r>
                        <a:rPr lang="uk-UA" baseline="0" dirty="0" smtClean="0"/>
                        <a:t> аптечки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     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Футляр для аптечки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         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142</TotalTime>
  <Words>312</Words>
  <Application>Microsoft Office PowerPoint</Application>
  <PresentationFormat>Экран (4:3)</PresentationFormat>
  <Paragraphs>78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Апекс</vt:lpstr>
      <vt:lpstr>Автомобільна  аптечка</vt:lpstr>
      <vt:lpstr>Слайд 2</vt:lpstr>
      <vt:lpstr>Згідно з наказом Міністерства охорони здоров’я  України встановлено два типи медичних аптечок.</vt:lpstr>
      <vt:lpstr>Перелік медикаментів які повинні бути в автомобільній аптечці</vt:lpstr>
      <vt:lpstr>Антисептичні засоби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Автомобільна  аптечка</dc:title>
  <cp:lastModifiedBy>Admin</cp:lastModifiedBy>
  <cp:revision>17</cp:revision>
  <dcterms:modified xsi:type="dcterms:W3CDTF">2012-03-01T14:32:21Z</dcterms:modified>
</cp:coreProperties>
</file>