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7" r:id="rId6"/>
    <p:sldId id="284" r:id="rId7"/>
    <p:sldId id="281" r:id="rId8"/>
    <p:sldId id="285" r:id="rId9"/>
    <p:sldId id="286" r:id="rId10"/>
    <p:sldId id="287" r:id="rId11"/>
    <p:sldId id="288" r:id="rId12"/>
    <p:sldId id="290" r:id="rId13"/>
    <p:sldId id="291" r:id="rId14"/>
    <p:sldId id="292" r:id="rId15"/>
    <p:sldId id="302" r:id="rId16"/>
    <p:sldId id="303" r:id="rId17"/>
    <p:sldId id="296" r:id="rId18"/>
    <p:sldId id="293" r:id="rId19"/>
    <p:sldId id="294" r:id="rId20"/>
    <p:sldId id="295" r:id="rId21"/>
    <p:sldId id="297" r:id="rId22"/>
    <p:sldId id="298" r:id="rId23"/>
    <p:sldId id="299" r:id="rId24"/>
    <p:sldId id="300" r:id="rId25"/>
    <p:sldId id="301" r:id="rId26"/>
    <p:sldId id="279" r:id="rId27"/>
    <p:sldId id="280" r:id="rId28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90099"/>
    <a:srgbClr val="FF9900"/>
    <a:srgbClr val="996633"/>
    <a:srgbClr val="00C057"/>
    <a:srgbClr val="4BB94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8" autoAdjust="0"/>
  </p:normalViewPr>
  <p:slideViewPr>
    <p:cSldViewPr>
      <p:cViewPr>
        <p:scale>
          <a:sx n="89" d="100"/>
          <a:sy n="89" d="100"/>
        </p:scale>
        <p:origin x="-384" y="4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132" y="345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spPr>
              <a:solidFill>
                <a:srgbClr val="00C057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spPr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4"/>
            <c:spPr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5"/>
            <c:spPr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6"/>
            <c:spPr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7"/>
            <c:spPr>
              <a:solidFill>
                <a:schemeClr val="tx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8"/>
            <c:spPr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9"/>
            <c:spPr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cat>
            <c:strRef>
              <c:f>Лист1!$A$2:$A$11</c:f>
              <c:strCache>
                <c:ptCount val="10"/>
                <c:pt idx="0">
                  <c:v>Червоний</c:v>
                </c:pt>
                <c:pt idx="1">
                  <c:v>Блакитний</c:v>
                </c:pt>
                <c:pt idx="2">
                  <c:v>Зелений</c:v>
                </c:pt>
                <c:pt idx="3">
                  <c:v>Помарнчевий</c:v>
                </c:pt>
                <c:pt idx="4">
                  <c:v>Коричневий</c:v>
                </c:pt>
                <c:pt idx="5">
                  <c:v>Фіолетовий</c:v>
                </c:pt>
                <c:pt idx="6">
                  <c:v>Жовтий</c:v>
                </c:pt>
                <c:pt idx="7">
                  <c:v>Чорний</c:v>
                </c:pt>
                <c:pt idx="8">
                  <c:v>Сірий</c:v>
                </c:pt>
                <c:pt idx="9">
                  <c:v>Білий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/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B050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FFC000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chemeClr val="accent6">
                    <a:lumMod val="75000"/>
                  </a:schemeClr>
                </a:solidFill>
              </a:defRPr>
            </a:pPr>
            <a:endParaRPr lang="ru-RU"/>
          </a:p>
        </c:txPr>
      </c:legendEntry>
      <c:layout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7030A0">
            <a:alpha val="40000"/>
          </a:srgbClr>
        </a:solidFill>
      </dgm:spPr>
      <dgm:t>
        <a:bodyPr/>
        <a:lstStyle/>
        <a:p>
          <a:r>
            <a:rPr lang="ru-RU" sz="2000" dirty="0" err="1" smtClean="0"/>
            <a:t>Згідно</a:t>
          </a:r>
          <a:r>
            <a:rPr lang="ru-RU" sz="2000" dirty="0" smtClean="0"/>
            <a:t> з </a:t>
          </a:r>
          <a:r>
            <a:rPr lang="ru-RU" sz="2000" dirty="0" err="1" smtClean="0"/>
            <a:t>опитуванням</a:t>
          </a:r>
          <a:r>
            <a:rPr lang="ru-RU" sz="2000" dirty="0" smtClean="0"/>
            <a:t>, </a:t>
          </a:r>
          <a:r>
            <a:rPr lang="ru-RU" sz="2000" dirty="0" err="1" smtClean="0"/>
            <a:t>проведеним</a:t>
          </a:r>
          <a:r>
            <a:rPr lang="ru-RU" sz="2000" dirty="0" smtClean="0"/>
            <a:t> в 17 </a:t>
          </a:r>
          <a:r>
            <a:rPr lang="ru-RU" sz="2000" dirty="0" err="1" smtClean="0"/>
            <a:t>країнах</a:t>
          </a:r>
          <a:r>
            <a:rPr lang="ru-RU" sz="2000" dirty="0" smtClean="0"/>
            <a:t> </a:t>
          </a:r>
          <a:r>
            <a:rPr lang="ru-RU" sz="2000" dirty="0" err="1" smtClean="0"/>
            <a:t>світу</a:t>
          </a:r>
          <a:r>
            <a:rPr lang="ru-RU" sz="2000" dirty="0" smtClean="0"/>
            <a:t>, </a:t>
          </a:r>
          <a:r>
            <a:rPr lang="ru-RU" sz="2000" dirty="0" err="1" smtClean="0"/>
            <a:t>найулюбленішим</a:t>
          </a:r>
          <a:r>
            <a:rPr lang="ru-RU" sz="2000" dirty="0" smtClean="0"/>
            <a:t> </a:t>
          </a:r>
          <a:r>
            <a:rPr lang="ru-RU" sz="2000" dirty="0" err="1" smtClean="0"/>
            <a:t>кольором</a:t>
          </a:r>
          <a:r>
            <a:rPr lang="ru-RU" sz="2000" dirty="0" smtClean="0"/>
            <a:t> є </a:t>
          </a:r>
          <a:r>
            <a:rPr lang="ru-RU" sz="2000" dirty="0" err="1" smtClean="0"/>
            <a:t>синій</a:t>
          </a:r>
          <a:r>
            <a:rPr lang="ru-RU" sz="2000" dirty="0" smtClean="0"/>
            <a:t> (</a:t>
          </a:r>
          <a:r>
            <a:rPr lang="ru-RU" sz="2000" dirty="0" err="1" smtClean="0"/>
            <a:t>його</a:t>
          </a:r>
          <a:r>
            <a:rPr lang="ru-RU" sz="2000" dirty="0" smtClean="0"/>
            <a:t> </a:t>
          </a:r>
          <a:r>
            <a:rPr lang="ru-RU" sz="2000" dirty="0" err="1" smtClean="0"/>
            <a:t>вибрали</a:t>
          </a:r>
          <a:r>
            <a:rPr lang="ru-RU" sz="2000" dirty="0" smtClean="0"/>
            <a:t> 40% </a:t>
          </a:r>
          <a:r>
            <a:rPr lang="ru-RU" sz="2000" dirty="0" err="1" smtClean="0"/>
            <a:t>респондентів</a:t>
          </a:r>
          <a:r>
            <a:rPr lang="ru-RU" sz="2000" dirty="0" smtClean="0"/>
            <a:t>). </a:t>
          </a:r>
          <a:r>
            <a:rPr lang="ru-RU" sz="2000" dirty="0" err="1" smtClean="0"/>
            <a:t>Білий</a:t>
          </a:r>
          <a:r>
            <a:rPr lang="ru-RU" sz="2000" dirty="0" smtClean="0"/>
            <a:t> </a:t>
          </a:r>
          <a:r>
            <a:rPr lang="ru-RU" sz="2000" dirty="0" err="1" smtClean="0"/>
            <a:t>колір</a:t>
          </a:r>
          <a:r>
            <a:rPr lang="ru-RU" sz="2000" dirty="0" smtClean="0"/>
            <a:t> </a:t>
          </a:r>
          <a:r>
            <a:rPr lang="ru-RU" sz="2000" dirty="0" err="1" smtClean="0"/>
            <a:t>був</a:t>
          </a:r>
          <a:r>
            <a:rPr lang="ru-RU" sz="2000" dirty="0" smtClean="0"/>
            <a:t> </a:t>
          </a:r>
          <a:r>
            <a:rPr lang="ru-RU" sz="2000" dirty="0" err="1" smtClean="0"/>
            <a:t>визнаний</a:t>
          </a:r>
          <a:r>
            <a:rPr lang="ru-RU" sz="2000" dirty="0" smtClean="0"/>
            <a:t> </a:t>
          </a:r>
          <a:r>
            <a:rPr lang="ru-RU" sz="2000" dirty="0" err="1" smtClean="0"/>
            <a:t>найбільш</a:t>
          </a:r>
          <a:r>
            <a:rPr lang="ru-RU" sz="2000" dirty="0" smtClean="0"/>
            <a:t> </a:t>
          </a:r>
          <a:r>
            <a:rPr lang="ru-RU" sz="2000" dirty="0" err="1" smtClean="0"/>
            <a:t>нелюбимим</a:t>
          </a:r>
          <a:r>
            <a:rPr lang="ru-RU" sz="2000" dirty="0" smtClean="0"/>
            <a:t>.</a:t>
          </a:r>
          <a:endParaRPr lang="uk-UA" sz="20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251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CF79A3B-26BE-4176-82DC-6188928EACCF}" type="presOf" srcId="{1605A9FD-0FD4-443C-9C9F-C045F6E185DA}" destId="{42CC98B5-0722-4EE4-B18A-4868D40453D9}" srcOrd="0" destOrd="0" presId="urn:microsoft.com/office/officeart/2008/layout/BendingPictureSemiTransparentText"/>
    <dgm:cxn modelId="{B928CF4B-4020-4DB5-A3CF-DEE268A240E1}" type="presOf" srcId="{826C5227-42C6-425D-A145-F940D5EFB4C9}" destId="{5C8EEA32-2A70-4214-BDD3-D7AF30F13933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617EC6C4-48CC-461C-8C17-8384A6FE73DB}" type="presParOf" srcId="{5C8EEA32-2A70-4214-BDD3-D7AF30F13933}" destId="{FB260169-5630-4A1C-A772-3C321B28F89C}" srcOrd="0" destOrd="0" presId="urn:microsoft.com/office/officeart/2008/layout/BendingPictureSemiTransparentText"/>
    <dgm:cxn modelId="{74D79F84-DCB6-4F2A-BC23-8889E493527F}" type="presParOf" srcId="{FB260169-5630-4A1C-A772-3C321B28F89C}" destId="{46191F81-E651-4A2E-883C-93CC487CD99B}" srcOrd="0" destOrd="0" presId="urn:microsoft.com/office/officeart/2008/layout/BendingPictureSemiTransparentText"/>
    <dgm:cxn modelId="{77761355-1D3B-47A1-AC83-A830B3B5F694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7030A0">
            <a:alpha val="40000"/>
          </a:srgbClr>
        </a:solidFill>
      </dgm:spPr>
      <dgm:t>
        <a:bodyPr/>
        <a:lstStyle/>
        <a:p>
          <a:r>
            <a:rPr lang="ru-RU" sz="2000" smtClean="0"/>
            <a:t>Якщо ви відчуваєте тривогу і агресію, оточіть себе рожевими речами. Рожевий колір має властивість швидко заспокоювати нерви.</a:t>
          </a:r>
        </a:p>
        <a:p>
          <a:r>
            <a:rPr lang="ru-RU" sz="2000" smtClean="0"/>
            <a:t>Розове Озеро Хіллер (Hillier) в Австралії</a:t>
          </a:r>
          <a:endParaRPr lang="uk-UA" sz="20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251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A0A4676-3FEB-4406-9ECD-C6238CC6995D}" type="presOf" srcId="{826C5227-42C6-425D-A145-F940D5EFB4C9}" destId="{5C8EEA32-2A70-4214-BDD3-D7AF30F13933}" srcOrd="0" destOrd="0" presId="urn:microsoft.com/office/officeart/2008/layout/BendingPictureSemiTransparentText"/>
    <dgm:cxn modelId="{1A43C0A9-C556-4EE4-A9DD-44EBE0C88666}" type="presOf" srcId="{1605A9FD-0FD4-443C-9C9F-C045F6E185DA}" destId="{42CC98B5-0722-4EE4-B18A-4868D40453D9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B3691137-BE07-47F8-9B2D-AF6D865DE0F1}" type="presParOf" srcId="{5C8EEA32-2A70-4214-BDD3-D7AF30F13933}" destId="{FB260169-5630-4A1C-A772-3C321B28F89C}" srcOrd="0" destOrd="0" presId="urn:microsoft.com/office/officeart/2008/layout/BendingPictureSemiTransparentText"/>
    <dgm:cxn modelId="{39A5B6A8-6A1A-4ABF-B835-F7A9C2ACF44F}" type="presParOf" srcId="{FB260169-5630-4A1C-A772-3C321B28F89C}" destId="{46191F81-E651-4A2E-883C-93CC487CD99B}" srcOrd="0" destOrd="0" presId="urn:microsoft.com/office/officeart/2008/layout/BendingPictureSemiTransparentText"/>
    <dgm:cxn modelId="{1EBD9F5C-88DC-4769-95EA-6054674C2714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7030A0">
            <a:alpha val="40000"/>
          </a:srgbClr>
        </a:solidFill>
      </dgm:spPr>
      <dgm:t>
        <a:bodyPr/>
        <a:lstStyle/>
        <a:p>
          <a:r>
            <a:rPr lang="uk-UA" sz="1800" dirty="0" smtClean="0"/>
            <a:t>Багато хто вважає, що зебра - це білий кінь в чорну смугу, так як у зебр білі животи. Проте дослідження зебр на ембріональній стадії показують, що фоновий колір тварини - саме чорний, тому зебру правильніше вважати чорну у білу смугу.</a:t>
          </a:r>
          <a:endParaRPr lang="uk-UA" sz="18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251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E1BADD5-F39F-491A-B015-4834657607EE}" type="presOf" srcId="{1605A9FD-0FD4-443C-9C9F-C045F6E185DA}" destId="{42CC98B5-0722-4EE4-B18A-4868D40453D9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EA35C37D-E2EE-4452-BEE1-CE5E0414AD27}" type="presOf" srcId="{826C5227-42C6-425D-A145-F940D5EFB4C9}" destId="{5C8EEA32-2A70-4214-BDD3-D7AF30F13933}" srcOrd="0" destOrd="0" presId="urn:microsoft.com/office/officeart/2008/layout/BendingPictureSemiTransparentText"/>
    <dgm:cxn modelId="{42509D5B-F159-403C-96BF-093B74EB68D6}" type="presParOf" srcId="{5C8EEA32-2A70-4214-BDD3-D7AF30F13933}" destId="{FB260169-5630-4A1C-A772-3C321B28F89C}" srcOrd="0" destOrd="0" presId="urn:microsoft.com/office/officeart/2008/layout/BendingPictureSemiTransparentText"/>
    <dgm:cxn modelId="{D779F71B-52D6-4322-8B01-A6BB3BC3881E}" type="presParOf" srcId="{FB260169-5630-4A1C-A772-3C321B28F89C}" destId="{46191F81-E651-4A2E-883C-93CC487CD99B}" srcOrd="0" destOrd="0" presId="urn:microsoft.com/office/officeart/2008/layout/BendingPictureSemiTransparentText"/>
    <dgm:cxn modelId="{45F3EA28-39CF-42B5-9DF4-BAEB4F8DA92B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002060">
            <a:alpha val="40000"/>
          </a:srgbClr>
        </a:solidFill>
      </dgm:spPr>
      <dgm:t>
        <a:bodyPr/>
        <a:lstStyle/>
        <a:p>
          <a:r>
            <a:rPr lang="uk-UA" sz="1600" dirty="0" smtClean="0"/>
            <a:t>Фасади готичних соборів під час їхньої будівлі в середньовіччі не обов'язково були такими ж сірими і строгими, якими ми бачимо їх зараз. Коли в 1990-х роках </a:t>
          </a:r>
          <a:r>
            <a:rPr lang="uk-UA" sz="1600" dirty="0" err="1" smtClean="0"/>
            <a:t>Амьенский</a:t>
          </a:r>
          <a:r>
            <a:rPr lang="uk-UA" sz="1600" dirty="0" smtClean="0"/>
            <a:t> собор у Франції піддався лазерному очищенню, було виявлено, що фасад багато століть тому був розфарбований у різноманітні яскраві кольори. Зараз цей собор у свята підсвічується тими ж кольорами.</a:t>
          </a:r>
          <a:endParaRPr lang="uk-UA" sz="16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722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DF72FAC-602D-4B0A-A98C-DF427EBF02D8}" type="presOf" srcId="{1605A9FD-0FD4-443C-9C9F-C045F6E185DA}" destId="{42CC98B5-0722-4EE4-B18A-4868D40453D9}" srcOrd="0" destOrd="0" presId="urn:microsoft.com/office/officeart/2008/layout/BendingPictureSemiTransparentText"/>
    <dgm:cxn modelId="{31DC206B-6A3A-45EF-A62B-23C7A4B44CF6}" type="presOf" srcId="{826C5227-42C6-425D-A145-F940D5EFB4C9}" destId="{5C8EEA32-2A70-4214-BDD3-D7AF30F13933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D0256B3B-CC80-403E-B557-DF8085920A75}" type="presParOf" srcId="{5C8EEA32-2A70-4214-BDD3-D7AF30F13933}" destId="{FB260169-5630-4A1C-A772-3C321B28F89C}" srcOrd="0" destOrd="0" presId="urn:microsoft.com/office/officeart/2008/layout/BendingPictureSemiTransparentText"/>
    <dgm:cxn modelId="{1F07D138-A98F-4222-9DFA-554E157F106F}" type="presParOf" srcId="{FB260169-5630-4A1C-A772-3C321B28F89C}" destId="{46191F81-E651-4A2E-883C-93CC487CD99B}" srcOrd="0" destOrd="0" presId="urn:microsoft.com/office/officeart/2008/layout/BendingPictureSemiTransparentText"/>
    <dgm:cxn modelId="{96DB3668-9F1D-4C53-9671-0C5FD1A2546E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002060">
            <a:alpha val="40000"/>
          </a:srgbClr>
        </a:solidFill>
      </dgm:spPr>
      <dgm:t>
        <a:bodyPr/>
        <a:lstStyle/>
        <a:p>
          <a:r>
            <a:rPr lang="uk-UA" sz="1600" dirty="0" smtClean="0"/>
            <a:t>В одній з в'язниць штату </a:t>
          </a:r>
          <a:r>
            <a:rPr lang="uk-UA" sz="1600" dirty="0" err="1" smtClean="0"/>
            <a:t>Джорджія</a:t>
          </a:r>
          <a:r>
            <a:rPr lang="uk-UA" sz="1600" dirty="0" smtClean="0"/>
            <a:t> вся внутрішня частина чоловічого відділення пофарбована в рожевий колір, а ув'язнені носять рожеву форму. Як заявив начальник в'язниці, після цього нововведення у в'язниці стало значно менше конфліктів серед ув'язнених. Жіночу частину в'язниці пофарбували в лимонно-зелений, правда, чи є від нього такий же ефект, не повідомляється.</a:t>
          </a:r>
          <a:endParaRPr lang="uk-UA" sz="16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722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611B054-D305-4AC8-9601-58E4F86EF423}" type="presOf" srcId="{826C5227-42C6-425D-A145-F940D5EFB4C9}" destId="{5C8EEA32-2A70-4214-BDD3-D7AF30F13933}" srcOrd="0" destOrd="0" presId="urn:microsoft.com/office/officeart/2008/layout/BendingPictureSemiTransparentText"/>
    <dgm:cxn modelId="{C1E5E2B3-9559-4E3A-A43E-B5B3D98AF3A5}" type="presOf" srcId="{1605A9FD-0FD4-443C-9C9F-C045F6E185DA}" destId="{42CC98B5-0722-4EE4-B18A-4868D40453D9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E959B460-EAE4-4F38-B610-27B59CD04D59}" type="presParOf" srcId="{5C8EEA32-2A70-4214-BDD3-D7AF30F13933}" destId="{FB260169-5630-4A1C-A772-3C321B28F89C}" srcOrd="0" destOrd="0" presId="urn:microsoft.com/office/officeart/2008/layout/BendingPictureSemiTransparentText"/>
    <dgm:cxn modelId="{DE70491C-DA38-478E-9981-9B752D38FED5}" type="presParOf" srcId="{FB260169-5630-4A1C-A772-3C321B28F89C}" destId="{46191F81-E651-4A2E-883C-93CC487CD99B}" srcOrd="0" destOrd="0" presId="urn:microsoft.com/office/officeart/2008/layout/BendingPictureSemiTransparentText"/>
    <dgm:cxn modelId="{58C5A0FD-931A-45A8-A63F-C8F1096CE7F2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002060">
            <a:alpha val="40000"/>
          </a:srgbClr>
        </a:solidFill>
      </dgm:spPr>
      <dgm:t>
        <a:bodyPr/>
        <a:lstStyle/>
        <a:p>
          <a:r>
            <a:rPr lang="ru-RU" sz="1600" dirty="0" err="1" smtClean="0"/>
            <a:t>Цуценята</a:t>
          </a:r>
          <a:r>
            <a:rPr lang="ru-RU" sz="1600" dirty="0" smtClean="0"/>
            <a:t> </a:t>
          </a:r>
          <a:r>
            <a:rPr lang="ru-RU" sz="1600" dirty="0" err="1" smtClean="0"/>
            <a:t>далматинців</a:t>
          </a:r>
          <a:r>
            <a:rPr lang="ru-RU" sz="1600" dirty="0" smtClean="0"/>
            <a:t> </a:t>
          </a:r>
          <a:r>
            <a:rPr lang="ru-RU" sz="1600" dirty="0" err="1" smtClean="0"/>
            <a:t>народжуються</a:t>
          </a:r>
          <a:r>
            <a:rPr lang="ru-RU" sz="1600" dirty="0" smtClean="0"/>
            <a:t> </a:t>
          </a:r>
          <a:r>
            <a:rPr lang="ru-RU" sz="1600" dirty="0" err="1" smtClean="0"/>
            <a:t>повністю</a:t>
          </a:r>
          <a:r>
            <a:rPr lang="ru-RU" sz="1600" dirty="0" smtClean="0"/>
            <a:t> </a:t>
          </a:r>
          <a:r>
            <a:rPr lang="ru-RU" sz="1600" dirty="0" err="1" smtClean="0"/>
            <a:t>білими</a:t>
          </a:r>
          <a:r>
            <a:rPr lang="ru-RU" sz="1600" dirty="0" smtClean="0"/>
            <a:t>.</a:t>
          </a:r>
          <a:endParaRPr lang="uk-UA" sz="16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0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AFC1F21-5D9E-4309-9530-09506AE56B60}" type="presOf" srcId="{826C5227-42C6-425D-A145-F940D5EFB4C9}" destId="{5C8EEA32-2A70-4214-BDD3-D7AF30F13933}" srcOrd="0" destOrd="0" presId="urn:microsoft.com/office/officeart/2008/layout/BendingPictureSemiTransparentText"/>
    <dgm:cxn modelId="{087A789A-6118-4366-AC88-16BC834FE8BF}" type="presOf" srcId="{1605A9FD-0FD4-443C-9C9F-C045F6E185DA}" destId="{42CC98B5-0722-4EE4-B18A-4868D40453D9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F3F3E829-0566-4287-834C-49B23CA25BF4}" type="presParOf" srcId="{5C8EEA32-2A70-4214-BDD3-D7AF30F13933}" destId="{FB260169-5630-4A1C-A772-3C321B28F89C}" srcOrd="0" destOrd="0" presId="urn:microsoft.com/office/officeart/2008/layout/BendingPictureSemiTransparentText"/>
    <dgm:cxn modelId="{497AAE03-AB6E-4C15-A642-431B525C3376}" type="presParOf" srcId="{FB260169-5630-4A1C-A772-3C321B28F89C}" destId="{46191F81-E651-4A2E-883C-93CC487CD99B}" srcOrd="0" destOrd="0" presId="urn:microsoft.com/office/officeart/2008/layout/BendingPictureSemiTransparentText"/>
    <dgm:cxn modelId="{6A9915CF-EAAD-44DB-B607-01E68F2DDE76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002060">
            <a:alpha val="40000"/>
          </a:srgbClr>
        </a:solidFill>
      </dgm:spPr>
      <dgm:t>
        <a:bodyPr/>
        <a:lstStyle/>
        <a:p>
          <a:r>
            <a:rPr lang="ru-RU" sz="1600" dirty="0" err="1" smtClean="0"/>
            <a:t>Рожеве</a:t>
          </a:r>
          <a:r>
            <a:rPr lang="ru-RU" sz="1600" dirty="0" smtClean="0"/>
            <a:t> </a:t>
          </a:r>
          <a:r>
            <a:rPr lang="ru-RU" sz="1600" dirty="0" err="1" smtClean="0"/>
            <a:t>забарвлення</a:t>
          </a:r>
          <a:r>
            <a:rPr lang="ru-RU" sz="1600" dirty="0" smtClean="0"/>
            <a:t> </a:t>
          </a:r>
          <a:r>
            <a:rPr lang="ru-RU" sz="1600" dirty="0" err="1" smtClean="0"/>
            <a:t>фламінго</a:t>
          </a:r>
          <a:r>
            <a:rPr lang="ru-RU" sz="1600" dirty="0" smtClean="0"/>
            <a:t> дана </a:t>
          </a:r>
          <a:r>
            <a:rPr lang="ru-RU" sz="1600" dirty="0" err="1" smtClean="0"/>
            <a:t>їм</a:t>
          </a:r>
          <a:r>
            <a:rPr lang="ru-RU" sz="1600" dirty="0" smtClean="0"/>
            <a:t> не з </a:t>
          </a:r>
          <a:r>
            <a:rPr lang="ru-RU" sz="1600" dirty="0" err="1" smtClean="0"/>
            <a:t>народження</a:t>
          </a:r>
          <a:r>
            <a:rPr lang="ru-RU" sz="1600" dirty="0" smtClean="0"/>
            <a:t>, а походить </a:t>
          </a:r>
          <a:r>
            <a:rPr lang="ru-RU" sz="1600" dirty="0" err="1" smtClean="0"/>
            <a:t>від</a:t>
          </a:r>
          <a:r>
            <a:rPr lang="ru-RU" sz="1600" dirty="0" smtClean="0"/>
            <a:t> </a:t>
          </a:r>
          <a:r>
            <a:rPr lang="ru-RU" sz="1600" dirty="0" err="1" smtClean="0"/>
            <a:t>вживаються</a:t>
          </a:r>
          <a:r>
            <a:rPr lang="ru-RU" sz="1600" dirty="0" smtClean="0"/>
            <a:t> в </a:t>
          </a:r>
          <a:r>
            <a:rPr lang="ru-RU" sz="1600" dirty="0" err="1" smtClean="0"/>
            <a:t>їжу</a:t>
          </a:r>
          <a:r>
            <a:rPr lang="ru-RU" sz="1600" dirty="0" smtClean="0"/>
            <a:t> маленьких </a:t>
          </a:r>
          <a:r>
            <a:rPr lang="ru-RU" sz="1600" dirty="0" err="1" smtClean="0"/>
            <a:t>червоних</a:t>
          </a:r>
          <a:r>
            <a:rPr lang="ru-RU" sz="1600" dirty="0" smtClean="0"/>
            <a:t> </a:t>
          </a:r>
          <a:r>
            <a:rPr lang="ru-RU" sz="1600" dirty="0" err="1" smtClean="0"/>
            <a:t>рачків</a:t>
          </a:r>
          <a:r>
            <a:rPr lang="ru-RU" sz="1600" dirty="0" smtClean="0"/>
            <a:t> </a:t>
          </a:r>
          <a:r>
            <a:rPr lang="ru-RU" sz="1600" dirty="0" err="1" smtClean="0"/>
            <a:t>або</a:t>
          </a:r>
          <a:r>
            <a:rPr lang="ru-RU" sz="1600" dirty="0" smtClean="0"/>
            <a:t> </a:t>
          </a:r>
          <a:r>
            <a:rPr lang="ru-RU" sz="1600" dirty="0" err="1" smtClean="0"/>
            <a:t>водоростей</a:t>
          </a:r>
          <a:r>
            <a:rPr lang="ru-RU" sz="1600" dirty="0" smtClean="0"/>
            <a:t>, в </a:t>
          </a:r>
          <a:r>
            <a:rPr lang="ru-RU" sz="1600" dirty="0" err="1" smtClean="0"/>
            <a:t>яких</a:t>
          </a:r>
          <a:r>
            <a:rPr lang="ru-RU" sz="1600" dirty="0" smtClean="0"/>
            <a:t> </a:t>
          </a:r>
          <a:r>
            <a:rPr lang="ru-RU" sz="1600" dirty="0" err="1" smtClean="0"/>
            <a:t>міститься</a:t>
          </a:r>
          <a:r>
            <a:rPr lang="ru-RU" sz="1600" dirty="0" smtClean="0"/>
            <a:t> </a:t>
          </a:r>
          <a:r>
            <a:rPr lang="ru-RU" sz="1600" dirty="0" err="1" smtClean="0"/>
            <a:t>каротиноід</a:t>
          </a:r>
          <a:r>
            <a:rPr lang="ru-RU" sz="1600" dirty="0" smtClean="0"/>
            <a:t>.</a:t>
          </a:r>
          <a:endParaRPr lang="uk-UA" sz="16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064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AF03281-0AAA-494D-8F4E-B1FC3D9091F4}" type="presOf" srcId="{1605A9FD-0FD4-443C-9C9F-C045F6E185DA}" destId="{42CC98B5-0722-4EE4-B18A-4868D40453D9}" srcOrd="0" destOrd="0" presId="urn:microsoft.com/office/officeart/2008/layout/BendingPictureSemiTransparentText"/>
    <dgm:cxn modelId="{9306F180-E063-4FD3-8EF3-32AC6E91A5B5}" type="presOf" srcId="{826C5227-42C6-425D-A145-F940D5EFB4C9}" destId="{5C8EEA32-2A70-4214-BDD3-D7AF30F13933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BBE30E44-B017-4A3F-942C-56A73894F85C}" type="presParOf" srcId="{5C8EEA32-2A70-4214-BDD3-D7AF30F13933}" destId="{FB260169-5630-4A1C-A772-3C321B28F89C}" srcOrd="0" destOrd="0" presId="urn:microsoft.com/office/officeart/2008/layout/BendingPictureSemiTransparentText"/>
    <dgm:cxn modelId="{637ED07D-5DEC-446D-9755-C66BE2CC6CEE}" type="presParOf" srcId="{FB260169-5630-4A1C-A772-3C321B28F89C}" destId="{46191F81-E651-4A2E-883C-93CC487CD99B}" srcOrd="0" destOrd="0" presId="urn:microsoft.com/office/officeart/2008/layout/BendingPictureSemiTransparentText"/>
    <dgm:cxn modelId="{600170D6-3609-4818-BD8A-54EBAEE33F87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6C5227-42C6-425D-A145-F940D5EFB4C9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605A9FD-0FD4-443C-9C9F-C045F6E185DA}">
      <dgm:prSet phldrT="[Текст]" custT="1"/>
      <dgm:spPr>
        <a:solidFill>
          <a:srgbClr val="002060">
            <a:alpha val="40000"/>
          </a:srgbClr>
        </a:solidFill>
      </dgm:spPr>
      <dgm:t>
        <a:bodyPr/>
        <a:lstStyle/>
        <a:p>
          <a:r>
            <a:rPr lang="uk-UA" sz="1600" dirty="0" smtClean="0"/>
            <a:t>Довгий час вважалося, що давньогрецькі скульптури з білого мармуру були спочатку безбарвними. Проте недавні дослідження вчених підтвердили гіпотезу, що статуї </a:t>
          </a:r>
          <a:r>
            <a:rPr lang="uk-UA" sz="1600" dirty="0" err="1" smtClean="0"/>
            <a:t>раскрашивались</a:t>
          </a:r>
          <a:r>
            <a:rPr lang="uk-UA" sz="1600" dirty="0" smtClean="0"/>
            <a:t> в широку гаму кольорів, які з часом зникли під тривалим впливом світла і повітря.</a:t>
          </a:r>
          <a:endParaRPr lang="uk-UA" sz="1600" dirty="0"/>
        </a:p>
      </dgm:t>
    </dgm:pt>
    <dgm:pt modelId="{14515263-5283-4D3D-9A3A-4A84D70D365A}" type="parTrans" cxnId="{C7160FC8-D380-4B4A-B841-478902BA7CAA}">
      <dgm:prSet/>
      <dgm:spPr/>
      <dgm:t>
        <a:bodyPr/>
        <a:lstStyle/>
        <a:p>
          <a:endParaRPr lang="uk-UA"/>
        </a:p>
      </dgm:t>
    </dgm:pt>
    <dgm:pt modelId="{987379C4-0760-4D02-8954-262CAED15B92}" type="sibTrans" cxnId="{C7160FC8-D380-4B4A-B841-478902BA7CAA}">
      <dgm:prSet/>
      <dgm:spPr/>
      <dgm:t>
        <a:bodyPr/>
        <a:lstStyle/>
        <a:p>
          <a:endParaRPr lang="uk-UA"/>
        </a:p>
      </dgm:t>
    </dgm:pt>
    <dgm:pt modelId="{5C8EEA32-2A70-4214-BDD3-D7AF30F13933}" type="pres">
      <dgm:prSet presAssocID="{826C5227-42C6-425D-A145-F940D5EFB4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260169-5630-4A1C-A772-3C321B28F89C}" type="pres">
      <dgm:prSet presAssocID="{1605A9FD-0FD4-443C-9C9F-C045F6E185DA}" presName="composite" presStyleCnt="0"/>
      <dgm:spPr/>
    </dgm:pt>
    <dgm:pt modelId="{46191F81-E651-4A2E-883C-93CC487CD99B}" type="pres">
      <dgm:prSet presAssocID="{1605A9FD-0FD4-443C-9C9F-C045F6E185DA}" presName="rect1" presStyleLbl="bgShp" presStyleIdx="0" presStyleCnt="1" custScaleX="108418" custScaleY="1053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42CC98B5-0722-4EE4-B18A-4868D40453D9}" type="pres">
      <dgm:prSet presAssocID="{1605A9FD-0FD4-443C-9C9F-C045F6E185DA}" presName="rect2" presStyleLbl="trBgShp" presStyleIdx="0" presStyleCnt="1" custScaleX="107497" custScaleY="13048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6208A0E-290E-4810-9B52-A4DCE87C64E6}" type="presOf" srcId="{826C5227-42C6-425D-A145-F940D5EFB4C9}" destId="{5C8EEA32-2A70-4214-BDD3-D7AF30F13933}" srcOrd="0" destOrd="0" presId="urn:microsoft.com/office/officeart/2008/layout/BendingPictureSemiTransparentText"/>
    <dgm:cxn modelId="{24F8DAE4-6779-4FE3-BE4D-95C760297C07}" type="presOf" srcId="{1605A9FD-0FD4-443C-9C9F-C045F6E185DA}" destId="{42CC98B5-0722-4EE4-B18A-4868D40453D9}" srcOrd="0" destOrd="0" presId="urn:microsoft.com/office/officeart/2008/layout/BendingPictureSemiTransparentText"/>
    <dgm:cxn modelId="{C7160FC8-D380-4B4A-B841-478902BA7CAA}" srcId="{826C5227-42C6-425D-A145-F940D5EFB4C9}" destId="{1605A9FD-0FD4-443C-9C9F-C045F6E185DA}" srcOrd="0" destOrd="0" parTransId="{14515263-5283-4D3D-9A3A-4A84D70D365A}" sibTransId="{987379C4-0760-4D02-8954-262CAED15B92}"/>
    <dgm:cxn modelId="{12E6DDC8-8DDD-48F4-A3F1-AF2042C23709}" type="presParOf" srcId="{5C8EEA32-2A70-4214-BDD3-D7AF30F13933}" destId="{FB260169-5630-4A1C-A772-3C321B28F89C}" srcOrd="0" destOrd="0" presId="urn:microsoft.com/office/officeart/2008/layout/BendingPictureSemiTransparentText"/>
    <dgm:cxn modelId="{D0DA8E36-E203-4C8B-9DAF-71BE7841DB55}" type="presParOf" srcId="{FB260169-5630-4A1C-A772-3C321B28F89C}" destId="{46191F81-E651-4A2E-883C-93CC487CD99B}" srcOrd="0" destOrd="0" presId="urn:microsoft.com/office/officeart/2008/layout/BendingPictureSemiTransparentText"/>
    <dgm:cxn modelId="{C9BE413A-8B9D-4760-8EE7-8673A3905DA4}" type="presParOf" srcId="{FB260169-5630-4A1C-A772-3C321B28F89C}" destId="{42CC98B5-0722-4EE4-B18A-4868D40453D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555"/>
          <a:ext cx="5446884" cy="4535393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2999778"/>
          <a:ext cx="5400614" cy="1292873"/>
        </a:xfrm>
        <a:prstGeom prst="rect">
          <a:avLst/>
        </a:prstGeom>
        <a:solidFill>
          <a:srgbClr val="7030A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Згідно</a:t>
          </a:r>
          <a:r>
            <a:rPr lang="ru-RU" sz="2000" kern="1200" dirty="0" smtClean="0"/>
            <a:t> з </a:t>
          </a:r>
          <a:r>
            <a:rPr lang="ru-RU" sz="2000" kern="1200" dirty="0" err="1" smtClean="0"/>
            <a:t>опитуванням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проведеним</a:t>
          </a:r>
          <a:r>
            <a:rPr lang="ru-RU" sz="2000" kern="1200" dirty="0" smtClean="0"/>
            <a:t> в 17 </a:t>
          </a:r>
          <a:r>
            <a:rPr lang="ru-RU" sz="2000" kern="1200" dirty="0" err="1" smtClean="0"/>
            <a:t>країнах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світу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найулюбленішим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кольором</a:t>
          </a:r>
          <a:r>
            <a:rPr lang="ru-RU" sz="2000" kern="1200" dirty="0" smtClean="0"/>
            <a:t> є </a:t>
          </a:r>
          <a:r>
            <a:rPr lang="ru-RU" sz="2000" kern="1200" dirty="0" err="1" smtClean="0"/>
            <a:t>синій</a:t>
          </a:r>
          <a:r>
            <a:rPr lang="ru-RU" sz="2000" kern="1200" dirty="0" smtClean="0"/>
            <a:t> (</a:t>
          </a:r>
          <a:r>
            <a:rPr lang="ru-RU" sz="2000" kern="1200" dirty="0" err="1" smtClean="0"/>
            <a:t>його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вибрали</a:t>
          </a:r>
          <a:r>
            <a:rPr lang="ru-RU" sz="2000" kern="1200" dirty="0" smtClean="0"/>
            <a:t> 40% </a:t>
          </a:r>
          <a:r>
            <a:rPr lang="ru-RU" sz="2000" kern="1200" dirty="0" err="1" smtClean="0"/>
            <a:t>респондентів</a:t>
          </a:r>
          <a:r>
            <a:rPr lang="ru-RU" sz="2000" kern="1200" dirty="0" smtClean="0"/>
            <a:t>). </a:t>
          </a:r>
          <a:r>
            <a:rPr lang="ru-RU" sz="2000" kern="1200" dirty="0" err="1" smtClean="0"/>
            <a:t>Білий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колір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був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визнаний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найбільш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нелюбимим</a:t>
          </a:r>
          <a:r>
            <a:rPr lang="ru-RU" sz="2000" kern="1200" dirty="0" smtClean="0"/>
            <a:t>.</a:t>
          </a:r>
          <a:endParaRPr lang="uk-UA" sz="2000" kern="1200" dirty="0"/>
        </a:p>
      </dsp:txBody>
      <dsp:txXfrm>
        <a:off x="1512160" y="2999778"/>
        <a:ext cx="5400614" cy="1292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555"/>
          <a:ext cx="5446884" cy="45353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2999778"/>
          <a:ext cx="5400614" cy="1292873"/>
        </a:xfrm>
        <a:prstGeom prst="rect">
          <a:avLst/>
        </a:prstGeom>
        <a:solidFill>
          <a:srgbClr val="7030A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Якщо ви відчуваєте тривогу і агресію, оточіть себе рожевими речами. Рожевий колір має властивість швидко заспокоювати нерви.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Розове Озеро Хіллер (Hillier) в Австралії</a:t>
          </a:r>
          <a:endParaRPr lang="uk-UA" sz="2000" kern="1200" dirty="0"/>
        </a:p>
      </dsp:txBody>
      <dsp:txXfrm>
        <a:off x="1512160" y="2999778"/>
        <a:ext cx="5400614" cy="1292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555"/>
          <a:ext cx="5446884" cy="45353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2999778"/>
          <a:ext cx="5400614" cy="1292873"/>
        </a:xfrm>
        <a:prstGeom prst="rect">
          <a:avLst/>
        </a:prstGeom>
        <a:solidFill>
          <a:srgbClr val="7030A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Багато хто вважає, що зебра - це білий кінь в чорну смугу, так як у зебр білі животи. Проте дослідження зебр на ембріональній стадії показують, що фоновий колір тварини - саме чорний, тому зебру правильніше вважати чорну у білу смугу.</a:t>
          </a:r>
          <a:endParaRPr lang="uk-UA" sz="1800" kern="1200" dirty="0"/>
        </a:p>
      </dsp:txBody>
      <dsp:txXfrm>
        <a:off x="1512160" y="2999778"/>
        <a:ext cx="5400614" cy="1292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390"/>
          <a:ext cx="5446884" cy="45353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2755988"/>
          <a:ext cx="5400614" cy="1780125"/>
        </a:xfrm>
        <a:prstGeom prst="rect">
          <a:avLst/>
        </a:prstGeom>
        <a:solidFill>
          <a:srgbClr val="00206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Фасади готичних соборів під час їхньої будівлі в середньовіччі не обов'язково були такими ж сірими і строгими, якими ми бачимо їх зараз. Коли в 1990-х роках </a:t>
          </a:r>
          <a:r>
            <a:rPr lang="uk-UA" sz="1600" kern="1200" dirty="0" err="1" smtClean="0"/>
            <a:t>Амьенский</a:t>
          </a:r>
          <a:r>
            <a:rPr lang="uk-UA" sz="1600" kern="1200" dirty="0" smtClean="0"/>
            <a:t> собор у Франції піддався лазерному очищенню, було виявлено, що фасад багато століть тому був розфарбований у різноманітні яскраві кольори. Зараз цей собор у свята підсвічується тими ж кольорами.</a:t>
          </a:r>
          <a:endParaRPr lang="uk-UA" sz="1600" kern="1200" dirty="0"/>
        </a:p>
      </dsp:txBody>
      <dsp:txXfrm>
        <a:off x="1512160" y="2755988"/>
        <a:ext cx="5400614" cy="17801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390"/>
          <a:ext cx="5446884" cy="45353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2755988"/>
          <a:ext cx="5400614" cy="1780125"/>
        </a:xfrm>
        <a:prstGeom prst="rect">
          <a:avLst/>
        </a:prstGeom>
        <a:solidFill>
          <a:srgbClr val="00206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 одній з в'язниць штату </a:t>
          </a:r>
          <a:r>
            <a:rPr lang="uk-UA" sz="1600" kern="1200" dirty="0" err="1" smtClean="0"/>
            <a:t>Джорджія</a:t>
          </a:r>
          <a:r>
            <a:rPr lang="uk-UA" sz="1600" kern="1200" dirty="0" smtClean="0"/>
            <a:t> вся внутрішня частина чоловічого відділення пофарбована в рожевий колір, а ув'язнені носять рожеву форму. Як заявив начальник в'язниці, після цього нововведення у в'язниці стало значно менше конфліктів серед ув'язнених. Жіночу частину в'язниці пофарбували в лимонно-зелений, правда, чи є від нього такий же ефект, не повідомляється.</a:t>
          </a:r>
          <a:endParaRPr lang="uk-UA" sz="1600" kern="1200" dirty="0"/>
        </a:p>
      </dsp:txBody>
      <dsp:txXfrm>
        <a:off x="1512160" y="2755988"/>
        <a:ext cx="5400614" cy="17801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555"/>
          <a:ext cx="5446884" cy="45353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3096345"/>
          <a:ext cx="5400614" cy="1099738"/>
        </a:xfrm>
        <a:prstGeom prst="rect">
          <a:avLst/>
        </a:prstGeom>
        <a:solidFill>
          <a:srgbClr val="00206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Цуценята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далматинців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народжуються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повністю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білими</a:t>
          </a:r>
          <a:r>
            <a:rPr lang="ru-RU" sz="1600" kern="1200" dirty="0" smtClean="0"/>
            <a:t>.</a:t>
          </a:r>
          <a:endParaRPr lang="uk-UA" sz="1600" kern="1200" dirty="0"/>
        </a:p>
      </dsp:txBody>
      <dsp:txXfrm>
        <a:off x="1512160" y="3096345"/>
        <a:ext cx="5400614" cy="10997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555"/>
          <a:ext cx="5446884" cy="45353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3096345"/>
          <a:ext cx="5400614" cy="1099738"/>
        </a:xfrm>
        <a:prstGeom prst="rect">
          <a:avLst/>
        </a:prstGeom>
        <a:solidFill>
          <a:srgbClr val="00206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Рожеве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забарвлення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фламінго</a:t>
          </a:r>
          <a:r>
            <a:rPr lang="ru-RU" sz="1600" kern="1200" dirty="0" smtClean="0"/>
            <a:t> дана </a:t>
          </a:r>
          <a:r>
            <a:rPr lang="ru-RU" sz="1600" kern="1200" dirty="0" err="1" smtClean="0"/>
            <a:t>їм</a:t>
          </a:r>
          <a:r>
            <a:rPr lang="ru-RU" sz="1600" kern="1200" dirty="0" smtClean="0"/>
            <a:t> не з </a:t>
          </a:r>
          <a:r>
            <a:rPr lang="ru-RU" sz="1600" kern="1200" dirty="0" err="1" smtClean="0"/>
            <a:t>народження</a:t>
          </a:r>
          <a:r>
            <a:rPr lang="ru-RU" sz="1600" kern="1200" dirty="0" smtClean="0"/>
            <a:t>, а походить </a:t>
          </a:r>
          <a:r>
            <a:rPr lang="ru-RU" sz="1600" kern="1200" dirty="0" err="1" smtClean="0"/>
            <a:t>від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вживаються</a:t>
          </a:r>
          <a:r>
            <a:rPr lang="ru-RU" sz="1600" kern="1200" dirty="0" smtClean="0"/>
            <a:t> в </a:t>
          </a:r>
          <a:r>
            <a:rPr lang="ru-RU" sz="1600" kern="1200" dirty="0" err="1" smtClean="0"/>
            <a:t>їжу</a:t>
          </a:r>
          <a:r>
            <a:rPr lang="ru-RU" sz="1600" kern="1200" dirty="0" smtClean="0"/>
            <a:t> маленьких </a:t>
          </a:r>
          <a:r>
            <a:rPr lang="ru-RU" sz="1600" kern="1200" dirty="0" err="1" smtClean="0"/>
            <a:t>червоних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рачків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або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водоростей</a:t>
          </a:r>
          <a:r>
            <a:rPr lang="ru-RU" sz="1600" kern="1200" dirty="0" smtClean="0"/>
            <a:t>, в </a:t>
          </a:r>
          <a:r>
            <a:rPr lang="ru-RU" sz="1600" kern="1200" dirty="0" err="1" smtClean="0"/>
            <a:t>яких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міститься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каротиноід</a:t>
          </a:r>
          <a:r>
            <a:rPr lang="ru-RU" sz="1600" kern="1200" dirty="0" smtClean="0"/>
            <a:t>.</a:t>
          </a:r>
          <a:endParaRPr lang="uk-UA" sz="1600" kern="1200" dirty="0"/>
        </a:p>
      </dsp:txBody>
      <dsp:txXfrm>
        <a:off x="1512160" y="3096345"/>
        <a:ext cx="5400614" cy="10997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91F81-E651-4A2E-883C-93CC487CD99B}">
      <dsp:nvSpPr>
        <dsp:cNvPr id="0" name=""/>
        <dsp:cNvSpPr/>
      </dsp:nvSpPr>
      <dsp:spPr>
        <a:xfrm>
          <a:off x="1489025" y="555"/>
          <a:ext cx="5446884" cy="45353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CC98B5-0722-4EE4-B18A-4868D40453D9}">
      <dsp:nvSpPr>
        <dsp:cNvPr id="0" name=""/>
        <dsp:cNvSpPr/>
      </dsp:nvSpPr>
      <dsp:spPr>
        <a:xfrm>
          <a:off x="1512160" y="2971946"/>
          <a:ext cx="5400614" cy="1348536"/>
        </a:xfrm>
        <a:prstGeom prst="rect">
          <a:avLst/>
        </a:prstGeom>
        <a:solidFill>
          <a:srgbClr val="00206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Довгий час вважалося, що давньогрецькі скульптури з білого мармуру були спочатку безбарвними. Проте недавні дослідження вчених підтвердили гіпотезу, що статуї </a:t>
          </a:r>
          <a:r>
            <a:rPr lang="uk-UA" sz="1600" kern="1200" dirty="0" err="1" smtClean="0"/>
            <a:t>раскрашивались</a:t>
          </a:r>
          <a:r>
            <a:rPr lang="uk-UA" sz="1600" kern="1200" dirty="0" smtClean="0"/>
            <a:t> в широку гаму кольорів, які з часом зникли під тривалим впливом світла і повітря.</a:t>
          </a:r>
          <a:endParaRPr lang="uk-UA" sz="1600" kern="1200" dirty="0"/>
        </a:p>
      </dsp:txBody>
      <dsp:txXfrm>
        <a:off x="1512160" y="2971946"/>
        <a:ext cx="5400614" cy="1348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FA3F-9AA8-4163-8081-40B1AC71B9B2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51914-8ABD-49B8-B4B2-A7C82F10FA5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17031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F4527-E627-49B4-AB57-2103802FF038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44E2E-E67D-4BD2-8ED4-84BFC8881EF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02043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3AFB9-66B9-4269-8248-2F3958FA0CA2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D43DE-D3AF-49C6-B855-EF65401D66B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6108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B8089-2ABD-49C1-9467-4C4E920DB56D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0AF08-1909-4AB2-963E-865B7AC6676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5465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C067-F5B3-4443-BCD9-D9197E919F52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60A93-E241-487F-B7FA-B0D2430DBFB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7093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F9EE-3728-4A5C-A1B9-A573FC2DFCDD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31F65-49AD-4994-962B-0E4C41F6262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9786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4F9B-4C56-4EBE-BF5F-F00D8CFD9B25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DFEDD-257C-459A-ADC8-FDEE609AE4D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02409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8CF85-B9F0-4276-B5E6-4CEA5A630DAB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5F394-5001-44C9-80B3-340748F7691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68124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FBD87-A245-44B4-9C6A-5524ACC4D390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882C-7356-4058-952C-0641D08F166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1200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A906F-B68A-4F25-AEED-79BB82385342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836C-FBAA-45C9-BBD7-EB32FA33954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40878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26B22-4349-4EBD-A336-A138D4F21338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F3B9F-3AB1-41D0-9CB5-1B124D9C2E1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976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fr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ABD7E-8822-4CB2-8B76-2775056122E5}" type="datetimeFigureOut">
              <a:rPr lang="fr-CA"/>
              <a:pPr>
                <a:defRPr/>
              </a:pPr>
              <a:t>2014-04-22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BCB290-5571-4694-A9D6-DEA1BB7FFA8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5;&#1088;&#1077;&#1079;&#1077;&#1085;&#1090;&#1072;&#1094;&#1110;&#1111;\PREZENT\Band%20Of%20Horses%20-%20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33425"/>
            <a:ext cx="7772400" cy="8302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Вплив кольору</a:t>
            </a:r>
            <a:endParaRPr lang="fr-CA" dirty="0" smtClean="0">
              <a:solidFill>
                <a:schemeClr val="bg1"/>
              </a:solidFill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31640" y="1347614"/>
            <a:ext cx="6400800" cy="131445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Колір певним чином впливає на нас і наше життя</a:t>
            </a:r>
            <a:endParaRPr lang="fr-CA" dirty="0" smtClean="0">
              <a:solidFill>
                <a:schemeClr val="bg1"/>
              </a:solidFill>
            </a:endParaRPr>
          </a:p>
        </p:txBody>
      </p:sp>
      <p:pic>
        <p:nvPicPr>
          <p:cNvPr id="5" name="Band Of Horses -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400051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9000">
        <p:split orient="vert"/>
      </p:transition>
    </mc:Choice>
    <mc:Fallback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352871"/>
            <a:ext cx="9287905" cy="58049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299766"/>
            <a:ext cx="9202936" cy="57518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1255"/>
            <a:ext cx="9166423" cy="5153596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4"/>
            <a:ext cx="8775044" cy="2035748"/>
            <a:chOff x="912" y="1008"/>
            <a:chExt cx="3984" cy="912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reflection blurRad="6350" stA="50000" endA="300" endPos="90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  <a:grpFill/>
          </p:grpSpPr>
          <p:sp>
            <p:nvSpPr>
              <p:cNvPr id="20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78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Жовтий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-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це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колір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сонця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життєвої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сили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влади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 </a:t>
              </a:r>
              <a:r>
                <a:rPr lang="uk-UA" dirty="0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Він є </a:t>
              </a:r>
              <a:r>
                <a:rPr lang="uk-UA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найбільш складними для нашого сприйняття. </a:t>
              </a:r>
              <a:r>
                <a:rPr lang="uk-UA" dirty="0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Він передає </a:t>
              </a:r>
              <a:r>
                <a:rPr lang="uk-UA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оптимізм, надію, життєрадісність, і в той же час обережність і боягузтво. Жовтий колір стимулює розумову діяльність і пам'ять.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endParaRPr lang="uk-UA" dirty="0" smtClean="0">
                <a:solidFill>
                  <a:schemeClr val="bg1"/>
                </a:solidFill>
              </a:endParaRPr>
            </a:p>
            <a:p>
              <a:pPr marL="285750" indent="-285750" eaLnBrk="0" hangingPunct="0">
                <a:buFont typeface="Wingdings" pitchFamily="2" charset="2"/>
                <a:buChar char="v"/>
              </a:pPr>
              <a:endParaRPr lang="en-US" b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1026" name="Picture 2" descr="http://lisyonok.ucoz.ru/_ld/0/711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189" y="1456464"/>
            <a:ext cx="1628983" cy="10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19872" y="191394"/>
            <a:ext cx="2016224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Жовтий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3939" y="2145242"/>
            <a:ext cx="673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pitchFamily="2" charset="2"/>
              <a:buChar char="v"/>
            </a:pP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Якщо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жовтий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ваш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улюблений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колір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то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уважно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стежте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за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кількістю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вживаного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у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своїй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мові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слова "Я”, коли вас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цікавить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хтось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ще</a:t>
            </a:r>
            <a:r>
              <a:rPr lang="ru-R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uk-UA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66" name="Picture 2" descr="http://th08.deviantart.net/fs71/PRE/i/2013/317/9/d/yellow_autumn_by_bestary-d6u4uu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94" y="1207540"/>
            <a:ext cx="1691575" cy="1691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7996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1796252"/>
            <a:ext cx="9166424" cy="718299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5" y="-488208"/>
            <a:ext cx="9166423" cy="58749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361" y="-144463"/>
            <a:ext cx="9184361" cy="5740226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5"/>
            <a:ext cx="8775044" cy="2606271"/>
            <a:chOff x="912" y="1008"/>
            <a:chExt cx="3984" cy="1367"/>
          </a:xfr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reflection blurRad="6350" stA="50000" endA="300" endPos="55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1367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gray">
            <a:xfrm>
              <a:off x="1047" y="1140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106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v"/>
              </a:pP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Бузковий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–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це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колір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-символ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ілюзій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уяви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і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фантазії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Він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поєднує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в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собі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сором’язливість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романтику,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флірт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це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грайливість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в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поєднанні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з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очікуванням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</a:t>
              </a:r>
            </a:p>
            <a:p>
              <a:pPr marL="285750" indent="-285750">
                <a:buFont typeface="Wingdings" pitchFamily="2" charset="2"/>
                <a:buChar char="v"/>
              </a:pP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Якщо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вам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подобається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бузковий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колір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то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залежно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від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того, як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ви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себе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почуваєте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ви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можете бути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творчим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романтиком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або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ж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зовсім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не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любити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її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</a:t>
              </a:r>
              <a:endParaRPr lang="uk-UA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285750" indent="-285750" eaLnBrk="0" hangingPunct="0">
                <a:buFont typeface="Wingdings" pitchFamily="2" charset="2"/>
                <a:buChar char="v"/>
              </a:pPr>
              <a:endParaRPr lang="en-US" b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03848" y="191394"/>
            <a:ext cx="2592288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9900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Фіолетовий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990099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3939" y="2715766"/>
            <a:ext cx="673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Європі це колір трауру і нових релігій, що робить його суперечливим. Цей колір пробуджує натхнення, уяву і духовність.</a:t>
            </a:r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135" y="1490172"/>
            <a:ext cx="1657642" cy="1657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973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188" y="-11352"/>
            <a:ext cx="9161948" cy="5153596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586770"/>
            <a:ext cx="9166424" cy="57290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272440"/>
            <a:ext cx="9164184" cy="5727615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5"/>
            <a:ext cx="8775044" cy="1826958"/>
            <a:chOff x="912" y="1008"/>
            <a:chExt cx="3984" cy="912"/>
          </a:xfr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reflection blurRad="6350" stA="50000" endA="300" endPos="55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  <a:grpFill/>
          </p:grpSpPr>
          <p:sp>
            <p:nvSpPr>
              <p:cNvPr id="20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46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Коричневий колір є одним з сімейства помаранчевих і налаштовує на домашній комфорт і затишок. Символізує землю, спокій, витривалість, надійність і солідарність. </a:t>
              </a:r>
              <a:endParaRPr lang="en-US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56624" y="185332"/>
            <a:ext cx="3024336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Коричневий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3938" y="1915794"/>
            <a:ext cx="6737666" cy="64633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Є натуральним кольором, який часто зустрічається в природі і має нейтральне значення для всіх статей і культур.</a:t>
            </a:r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894" y="1215223"/>
            <a:ext cx="1665962" cy="1466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379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812" y="-299063"/>
            <a:ext cx="9201812" cy="57511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5924" y="-916747"/>
            <a:ext cx="10169924" cy="635620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-739542"/>
            <a:ext cx="9433048" cy="5895656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5"/>
            <a:ext cx="8775044" cy="2475029"/>
            <a:chOff x="912" y="1008"/>
            <a:chExt cx="3984" cy="912"/>
          </a:xfrm>
          <a:solidFill>
            <a:schemeClr val="tx1"/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  <a:grpFill/>
          </p:grpSpPr>
          <p:sp>
            <p:nvSpPr>
              <p:cNvPr id="20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60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Чорний – це поєднання всіх кольорів. Він представляє щось невідоме, таємне. Чорний, в основному, своєрідним чином стримує потік інформації, але немає ніяких сумнівів в тому, що в сучасній культурі він також асоціюється з "темною стороною</a:t>
              </a:r>
              <a:r>
                <a:rPr lang="uk-UA" dirty="0" smtClean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”.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Якщо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ваш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улюблений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колір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чорний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то за природою,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віддаєте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перевагу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тримати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все в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собі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ніж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виставляти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напоказ. </a:t>
              </a:r>
              <a:r>
                <a:rPr lang="ru-RU" dirty="0" err="1" smtClean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Чорний</a:t>
              </a:r>
              <a:r>
                <a:rPr lang="ru-RU" dirty="0" smtClean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колір</a:t>
              </a:r>
              <a:r>
                <a:rPr lang="ru-RU" dirty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говорить: "Я не скажу вам </a:t>
              </a:r>
              <a:r>
                <a:rPr lang="ru-RU" dirty="0" err="1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нічого</a:t>
              </a:r>
              <a:r>
                <a:rPr lang="ru-RU" dirty="0" smtClean="0">
                  <a:ln w="10541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”.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>
                  <a:ln w="50800"/>
                  <a:solidFill>
                    <a:schemeClr val="bg1"/>
                  </a:solidFill>
                </a:rPr>
                <a:t>У західних культурах це символ трауру і смерті</a:t>
              </a:r>
              <a:r>
                <a:rPr lang="uk-UA" dirty="0" smtClean="0">
                  <a:ln w="50800"/>
                  <a:solidFill>
                    <a:schemeClr val="bg1"/>
                  </a:solidFill>
                </a:rPr>
                <a:t>.</a:t>
              </a:r>
              <a:endParaRPr lang="uk-UA" dirty="0">
                <a:ln w="50800"/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56624" y="185332"/>
            <a:ext cx="3024336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Чорний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870" y="1618036"/>
            <a:ext cx="1659850" cy="128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7755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1254"/>
            <a:ext cx="9166423" cy="63869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188" y="-11352"/>
            <a:ext cx="9161948" cy="51535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572762"/>
            <a:ext cx="9164184" cy="5727615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5"/>
            <a:ext cx="8775044" cy="2114989"/>
            <a:chOff x="912" y="1008"/>
            <a:chExt cx="3984" cy="912"/>
          </a:xfr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gray">
            <a:xfrm>
              <a:off x="999" y="1092"/>
              <a:ext cx="768" cy="746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749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Білий – це світло, поєднання всіх кольорів. Білий колір символізує чистоту і духовність. Також він говорить і про простоту</a:t>
              </a:r>
              <a:r>
                <a:rPr lang="uk-UA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Це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колір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досконалості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,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практичності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і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неземної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краси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.</a:t>
              </a:r>
              <a:r>
                <a:rPr lang="uk-UA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Люди</a:t>
              </a:r>
              <a:r>
                <a:rPr lang="uk-UA" dirty="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які люблять білий колір, швидше за все, люблять чистоту і порядок</a:t>
              </a:r>
              <a:r>
                <a:rPr lang="uk-UA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 smtClean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У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західних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культурах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це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символ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непорочності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та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чистоти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, в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азіатських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культурах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це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символ </a:t>
              </a:r>
              <a:r>
                <a:rPr lang="ru-RU" dirty="0" err="1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смерті</a:t>
              </a:r>
              <a:r>
                <a:rPr lang="ru-RU" dirty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і трауру</a:t>
              </a:r>
              <a:r>
                <a:rPr lang="ru-RU" dirty="0" smtClean="0">
                  <a:ln w="11430">
                    <a:solidFill>
                      <a:schemeClr val="tx1"/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.</a:t>
              </a:r>
              <a:endParaRPr lang="uk-UA" dirty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63888" y="185332"/>
            <a:ext cx="2517072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Білий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69073"/>
            <a:ext cx="1584176" cy="12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55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be.convdocs.org/pars_docs/refs/9/8445/8445_html_21b4c0a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1073" y="1419622"/>
            <a:ext cx="3602417" cy="312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6661105" y="5360318"/>
            <a:ext cx="2133600" cy="244475"/>
          </a:xfrm>
        </p:spPr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39" name="Freeform 3"/>
          <p:cNvSpPr>
            <a:spLocks noEditPoints="1"/>
          </p:cNvSpPr>
          <p:nvPr/>
        </p:nvSpPr>
        <p:spPr bwMode="gray">
          <a:xfrm>
            <a:off x="179512" y="780678"/>
            <a:ext cx="5943600" cy="4038600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grpSp>
        <p:nvGrpSpPr>
          <p:cNvPr id="43" name="Group 34"/>
          <p:cNvGrpSpPr>
            <a:grpSpLocks/>
          </p:cNvGrpSpPr>
          <p:nvPr/>
        </p:nvGrpSpPr>
        <p:grpSpPr bwMode="auto">
          <a:xfrm>
            <a:off x="888981" y="756642"/>
            <a:ext cx="3725863" cy="3638550"/>
            <a:chOff x="816" y="1404"/>
            <a:chExt cx="2347" cy="2292"/>
          </a:xfrm>
        </p:grpSpPr>
        <p:sp>
          <p:nvSpPr>
            <p:cNvPr id="44" name="Oval 35"/>
            <p:cNvSpPr>
              <a:spLocks noChangeArrowheads="1"/>
            </p:cNvSpPr>
            <p:nvPr/>
          </p:nvSpPr>
          <p:spPr bwMode="gray">
            <a:xfrm rot="-723406">
              <a:off x="2089" y="3276"/>
              <a:ext cx="906" cy="420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5" name="Oval 36"/>
            <p:cNvSpPr>
              <a:spLocks noChangeArrowheads="1"/>
            </p:cNvSpPr>
            <p:nvPr/>
          </p:nvSpPr>
          <p:spPr bwMode="gray">
            <a:xfrm>
              <a:off x="2046" y="2508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6" name="Oval 37"/>
            <p:cNvSpPr>
              <a:spLocks noChangeArrowheads="1"/>
            </p:cNvSpPr>
            <p:nvPr/>
          </p:nvSpPr>
          <p:spPr bwMode="gray">
            <a:xfrm>
              <a:off x="2059" y="2514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7" name="Oval 38"/>
            <p:cNvSpPr>
              <a:spLocks noChangeArrowheads="1"/>
            </p:cNvSpPr>
            <p:nvPr/>
          </p:nvSpPr>
          <p:spPr bwMode="gray">
            <a:xfrm>
              <a:off x="2070" y="2524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8" name="Oval 39"/>
            <p:cNvSpPr>
              <a:spLocks noChangeArrowheads="1"/>
            </p:cNvSpPr>
            <p:nvPr/>
          </p:nvSpPr>
          <p:spPr bwMode="gray">
            <a:xfrm>
              <a:off x="2128" y="2552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9" name="Text Box 40"/>
            <p:cNvSpPr txBox="1">
              <a:spLocks noChangeArrowheads="1"/>
            </p:cNvSpPr>
            <p:nvPr/>
          </p:nvSpPr>
          <p:spPr bwMode="gray">
            <a:xfrm>
              <a:off x="2004" y="2903"/>
              <a:ext cx="115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sz="2800" b="0" dirty="0" smtClean="0">
                  <a:solidFill>
                    <a:schemeClr val="accent1">
                      <a:lumMod val="50000"/>
                    </a:schemeClr>
                  </a:solidFill>
                </a:rPr>
                <a:t>Емоційний</a:t>
              </a:r>
              <a:endParaRPr lang="en-US" b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0" name="Oval 41"/>
            <p:cNvSpPr>
              <a:spLocks noChangeArrowheads="1"/>
            </p:cNvSpPr>
            <p:nvPr/>
          </p:nvSpPr>
          <p:spPr bwMode="gray">
            <a:xfrm rot="-772996">
              <a:off x="928" y="2892"/>
              <a:ext cx="714" cy="384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51" name="Group 42"/>
            <p:cNvGrpSpPr>
              <a:grpSpLocks/>
            </p:cNvGrpSpPr>
            <p:nvPr/>
          </p:nvGrpSpPr>
          <p:grpSpPr bwMode="auto">
            <a:xfrm>
              <a:off x="837" y="2268"/>
              <a:ext cx="931" cy="908"/>
              <a:chOff x="690" y="2112"/>
              <a:chExt cx="907" cy="860"/>
            </a:xfrm>
          </p:grpSpPr>
          <p:sp>
            <p:nvSpPr>
              <p:cNvPr id="64" name="Oval 43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5" name="Oval 44"/>
              <p:cNvSpPr>
                <a:spLocks noChangeArrowheads="1"/>
              </p:cNvSpPr>
              <p:nvPr/>
            </p:nvSpPr>
            <p:spPr bwMode="gray">
              <a:xfrm>
                <a:off x="742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6" name="Oval 45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7" name="Oval 46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uk-UA"/>
              </a:p>
            </p:txBody>
          </p:sp>
          <p:sp>
            <p:nvSpPr>
              <p:cNvPr id="68" name="Text Box 47"/>
              <p:cNvSpPr txBox="1">
                <a:spLocks noChangeArrowheads="1"/>
              </p:cNvSpPr>
              <p:nvPr/>
            </p:nvSpPr>
            <p:spPr bwMode="gray">
              <a:xfrm>
                <a:off x="690" y="2414"/>
                <a:ext cx="907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uk-UA" sz="2400" b="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Оптичний</a:t>
                </a:r>
                <a:endParaRPr lang="en-US" b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2" name="Oval 48"/>
            <p:cNvSpPr>
              <a:spLocks noChangeArrowheads="1"/>
            </p:cNvSpPr>
            <p:nvPr/>
          </p:nvSpPr>
          <p:spPr bwMode="gray">
            <a:xfrm>
              <a:off x="816" y="1786"/>
              <a:ext cx="576" cy="336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gray">
            <a:xfrm>
              <a:off x="864" y="1404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gray">
            <a:xfrm>
              <a:off x="872" y="1407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gray">
            <a:xfrm>
              <a:off x="879" y="1414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6" name="Oval 52"/>
            <p:cNvSpPr>
              <a:spLocks noChangeArrowheads="1"/>
            </p:cNvSpPr>
            <p:nvPr/>
          </p:nvSpPr>
          <p:spPr bwMode="gray">
            <a:xfrm>
              <a:off x="913" y="1430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57" name="Text Box 53"/>
            <p:cNvSpPr txBox="1">
              <a:spLocks noChangeArrowheads="1"/>
            </p:cNvSpPr>
            <p:nvPr/>
          </p:nvSpPr>
          <p:spPr bwMode="gray">
            <a:xfrm>
              <a:off x="845" y="1624"/>
              <a:ext cx="6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uk-UA" dirty="0" smtClean="0">
                  <a:solidFill>
                    <a:schemeClr val="accent1">
                      <a:lumMod val="50000"/>
                    </a:schemeClr>
                  </a:solidFill>
                </a:rPr>
                <a:t>Фізичний</a:t>
              </a:r>
              <a:endParaRPr lang="en-US" b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gray">
            <a:xfrm>
              <a:off x="1614" y="1488"/>
              <a:ext cx="432" cy="144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2971781" y="357961"/>
            <a:ext cx="5920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Розрізняють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три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види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дії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кольору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людину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: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фізичну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оптичну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та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емоціональну</a:t>
            </a:r>
            <a:endParaRPr lang="uk-UA" sz="2400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305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/>
          <a:lstStyle/>
          <a:p>
            <a:pPr lvl="0"/>
            <a:r>
              <a:rPr lang="uk-UA" sz="32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Емоційний вплив кольору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7504" y="699542"/>
            <a:ext cx="9036496" cy="576064"/>
          </a:xfrm>
        </p:spPr>
        <p:txBody>
          <a:bodyPr/>
          <a:lstStyle/>
          <a:p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</a:rPr>
              <a:t>Залежність 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</a:rPr>
              <a:t>вибору переважного кольору від темпераменту ви можете спостерігати на </a:t>
            </a:r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</a:rPr>
              <a:t>малюнку. 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</a:rPr>
              <a:t>Характер і виразність кольору може значно змінюватись в залежності від різноманітних асоціацій</a:t>
            </a:r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Сашко\Desktop\PREZENT\1372068627rcw-pl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43558"/>
            <a:ext cx="453650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3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51670"/>
            <a:ext cx="8229600" cy="857250"/>
          </a:xfrm>
        </p:spPr>
        <p:txBody>
          <a:bodyPr/>
          <a:lstStyle/>
          <a:p>
            <a:pPr lvl="0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Цікаві факти</a:t>
            </a:r>
            <a:endParaRPr lang="uk-UA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91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2356522660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ttp://xn--80aqf6ah.com.ua/uploads/posts/2013-01/samiy-ulyubleniy-kolr-lyudstva-siny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0200"/>
            <a:ext cx="5238750" cy="28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050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3917925543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17211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5682"/>
            <a:ext cx="9073008" cy="5056348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915566"/>
            <a:ext cx="8435280" cy="17281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життя нас супроводжує колір. Ще в утробі матері ми сприймаємо червоно-рожеве свічення, в якому знаходимося. Колір значно впливає на нас: притягує нас і до нас, змушує робити покупки та викликає різноманітні емоції. Зумовлює раптові почуття і навіть фізіологічні реакції, від припливу крові до почуття холоду.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2871734633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5025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258311304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4379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3817677152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9926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265668882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3508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698724476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6737637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Вырезка экрана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" y="0"/>
            <a:ext cx="9144000" cy="51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xmlns="" val="700285323"/>
              </p:ext>
            </p:extLst>
          </p:nvPr>
        </p:nvGraphicFramePr>
        <p:xfrm>
          <a:off x="323528" y="267494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1518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02" y="0"/>
            <a:ext cx="9132167" cy="513109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75606"/>
            <a:ext cx="8229600" cy="857250"/>
          </a:xfrm>
        </p:spPr>
        <p:txBody>
          <a:bodyPr/>
          <a:lstStyle/>
          <a:p>
            <a:r>
              <a:rPr lang="uk-UA" sz="3600" dirty="0"/>
              <a:t>Висновок</a:t>
            </a:r>
            <a:r>
              <a:rPr lang="uk-UA" dirty="0"/>
              <a:t/>
            </a:r>
            <a:br>
              <a:rPr lang="uk-UA" dirty="0"/>
            </a:br>
            <a:r>
              <a:rPr lang="uk-UA" sz="2800" dirty="0" smtClean="0"/>
              <a:t>Все життя нас супроводжує колір, і </a:t>
            </a:r>
            <a:r>
              <a:rPr lang="uk-UA" sz="2800" dirty="0"/>
              <a:t>несе нам не тільки інформацію, але і безліч можливостей для розвитку і досягнення бажаного. Нам зостається тільки навчитися читати цю інформацію і вміти самим правильно внести її в життя. А в цьому, до речі, допомагає бірюзовий та смарагдово-зелений.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5856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539552" y="123478"/>
            <a:ext cx="6264696" cy="2232248"/>
          </a:xfrm>
        </p:spPr>
        <p:txBody>
          <a:bodyPr/>
          <a:lstStyle/>
          <a:p>
            <a:r>
              <a:rPr lang="uk-UA" sz="2000" dirty="0">
                <a:solidFill>
                  <a:schemeClr val="bg1"/>
                </a:solidFill>
              </a:rPr>
              <a:t>Отже, взагалі зовсім не обов'язково бути маркетологами, рекламістами або психологами, щоб вміло користуватися кольором. Достатньо просто знати як впливає колір і чого ми хочемо досягти. Ну і, звичайно, трішечки фантазії та почуття міри.</a:t>
            </a:r>
            <a:endParaRPr lang="fr-CA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096871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23528" y="206374"/>
            <a:ext cx="8363272" cy="781199"/>
          </a:xfrm>
        </p:spPr>
        <p:txBody>
          <a:bodyPr/>
          <a:lstStyle/>
          <a:p>
            <a:r>
              <a:rPr lang="uk-UA" dirty="0" smtClean="0"/>
              <a:t>          Що являє собою колір?</a:t>
            </a:r>
            <a:endParaRPr lang="uk-UA" dirty="0"/>
          </a:p>
        </p:txBody>
      </p:sp>
      <p:sp>
        <p:nvSpPr>
          <p:cNvPr id="18" name="Объект 17"/>
          <p:cNvSpPr>
            <a:spLocks noGrp="1"/>
          </p:cNvSpPr>
          <p:nvPr>
            <p:ph idx="1"/>
          </p:nvPr>
        </p:nvSpPr>
        <p:spPr>
          <a:xfrm>
            <a:off x="2339752" y="1347614"/>
            <a:ext cx="6285384" cy="353809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Ще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давні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люди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помітили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будь-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який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колір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або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гамма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кольорів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якимось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чином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впливає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психіку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людини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також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її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поведінку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настрій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стосунки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між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людьми.</a:t>
            </a:r>
            <a:endParaRPr lang="uk-UA" sz="180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залежності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того,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який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колір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для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людини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є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прийнятним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психологи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здатні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чимало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розповісти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неї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Але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варто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звернути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те,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кольору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психіку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людини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може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бути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різний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Насамперед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залежить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культурно-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історичного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контексту,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фактури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також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просторового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розташування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кольорової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плями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зосередженості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культурного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рівня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глядача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та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багатьох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інших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факторів</a:t>
            </a:r>
            <a:endParaRPr lang="uk-UA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51470"/>
            <a:ext cx="9073008" cy="5040560"/>
          </a:xfrm>
          <a:prstGeom prst="rect">
            <a:avLst/>
          </a:prstGeom>
        </p:spPr>
      </p:pic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539552" y="267494"/>
            <a:ext cx="8280920" cy="410445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Відомо, що люди з порушеним зоровим сприйняттям кольору, відчувають дещо інші емоції, ніж ті, хто мають повноцінний зір.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Також відомо що </a:t>
            </a: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різні відтінки передають різний настрій. 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віком, люди перестають відрізняти деякі відтінки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кольорів. Різниця </a:t>
            </a: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сприйнятті також спостерігається у жінок і чоловіків. Чоловіки більше віддають перевагу холодним синім і блакитним кольорам, а жінкам більше підходять рожеві і червоні відтінки. </a:t>
            </a:r>
          </a:p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Колір </a:t>
            </a: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здатний викликати певний емоційний і душевний стан, але один і той же колір у людей різних народів викликає різні емоційні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враження.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3218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117" y="0"/>
            <a:ext cx="9180512" cy="51435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На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функціональні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системи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людини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тим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чи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іншим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чином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здатні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впливати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усі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спектральні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кольори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: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851920" y="2715766"/>
            <a:ext cx="4968552" cy="2211710"/>
          </a:xfrm>
        </p:spPr>
        <p:txBody>
          <a:bodyPr/>
          <a:lstStyle/>
          <a:p>
            <a:endParaRPr lang="uk-UA" sz="16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uk-UA" sz="16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uk-UA" sz="16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3140382498"/>
              </p:ext>
            </p:extLst>
          </p:nvPr>
        </p:nvGraphicFramePr>
        <p:xfrm>
          <a:off x="1331640" y="915566"/>
          <a:ext cx="6288360" cy="4227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45622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1255"/>
            <a:ext cx="9166423" cy="515359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5" y="-11352"/>
            <a:ext cx="9166423" cy="5153596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4"/>
            <a:ext cx="8775044" cy="1946844"/>
            <a:chOff x="912" y="1008"/>
            <a:chExt cx="3984" cy="912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reflection blurRad="6350" stA="50000" endA="300" endPos="90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  <a:grpFill/>
          </p:grpSpPr>
          <p:sp>
            <p:nvSpPr>
              <p:cNvPr id="20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8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Червоні відтінки викликають агресивний настрій. Це колір </a:t>
              </a:r>
              <a:r>
                <a:rPr lang="uk-UA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пристрасті</a:t>
              </a:r>
              <a:r>
                <a:rPr lang="uk-UA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, хоробрості, мощі, енергійності і </a:t>
              </a:r>
              <a:r>
                <a:rPr lang="uk-UA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самовпевненості.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>
                  <a:solidFill>
                    <a:schemeClr val="bg1"/>
                  </a:solidFill>
                </a:rPr>
                <a:t>Люди, </a:t>
              </a:r>
              <a:r>
                <a:rPr lang="ru-RU" dirty="0" err="1">
                  <a:solidFill>
                    <a:schemeClr val="bg1"/>
                  </a:solidFill>
                </a:rPr>
                <a:t>яким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подобається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цей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колір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люблять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отримувати</a:t>
              </a:r>
              <a:r>
                <a:rPr lang="ru-RU" dirty="0">
                  <a:solidFill>
                    <a:schemeClr val="bg1"/>
                  </a:solidFill>
                </a:rPr>
                <a:t> </a:t>
              </a:r>
              <a:r>
                <a:rPr lang="ru-RU" dirty="0" err="1">
                  <a:solidFill>
                    <a:schemeClr val="bg1"/>
                  </a:solidFill>
                </a:rPr>
                <a:t>задоволення</a:t>
              </a:r>
              <a:r>
                <a:rPr lang="ru-RU" dirty="0">
                  <a:solidFill>
                    <a:schemeClr val="bg1"/>
                  </a:solidFill>
                </a:rPr>
                <a:t> тут і зараз.</a:t>
              </a:r>
              <a:endParaRPr lang="uk-UA" dirty="0">
                <a:solidFill>
                  <a:schemeClr val="bg1"/>
                </a:solidFill>
              </a:endParaRPr>
            </a:p>
            <a:p>
              <a:pPr marL="285750" indent="-285750" eaLnBrk="0" hangingPunct="0">
                <a:buFont typeface="Wingdings" pitchFamily="2" charset="2"/>
                <a:buChar char="v"/>
              </a:pPr>
              <a:endParaRPr lang="uk-UA" dirty="0" smtClean="0">
                <a:solidFill>
                  <a:schemeClr val="bg1"/>
                </a:solidFill>
              </a:endParaRPr>
            </a:p>
            <a:p>
              <a:pPr marL="285750" indent="-285750" eaLnBrk="0" hangingPunct="0">
                <a:buFont typeface="Wingdings" pitchFamily="2" charset="2"/>
                <a:buChar char="v"/>
              </a:pPr>
              <a:endParaRPr lang="en-US" b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1026" name="Picture 2" descr="http://lisyonok.ucoz.ru/_ld/0/711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189" y="1456464"/>
            <a:ext cx="1628983" cy="10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19872" y="191394"/>
            <a:ext cx="2016224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Червоний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3939" y="2145242"/>
            <a:ext cx="673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У Китаї червоний вважається символом великої удачі. </a:t>
            </a:r>
            <a:r>
              <a:rPr lang="ru-RU" dirty="0" err="1">
                <a:solidFill>
                  <a:schemeClr val="bg1"/>
                </a:solidFill>
              </a:rPr>
              <a:t>Жінки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більше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віддають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перевагу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червоним</a:t>
            </a:r>
            <a:r>
              <a:rPr lang="ru-RU" dirty="0">
                <a:solidFill>
                  <a:schemeClr val="bg1"/>
                </a:solidFill>
              </a:rPr>
              <a:t>  </a:t>
            </a:r>
            <a:r>
              <a:rPr lang="ru-RU" dirty="0" err="1">
                <a:solidFill>
                  <a:schemeClr val="bg1"/>
                </a:solidFill>
              </a:rPr>
              <a:t>відтінкам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синім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dirty="0"/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5090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396280"/>
            <a:ext cx="9166424" cy="609766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5" y="-299765"/>
            <a:ext cx="9166423" cy="561171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286454"/>
            <a:ext cx="9166424" cy="5729015"/>
          </a:xfrm>
          <a:prstGeom prst="rect">
            <a:avLst/>
          </a:prstGeom>
        </p:spPr>
      </p:pic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181270" y="1032824"/>
            <a:ext cx="8775044" cy="1946844"/>
            <a:chOff x="912" y="1008"/>
            <a:chExt cx="3984" cy="912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reflection blurRad="6350" stA="50000" endA="300" endPos="90000" dir="5400000" sy="-100000" algn="bl" rotWithShape="0"/>
          </a:effectLst>
        </p:grpSpPr>
        <p:sp>
          <p:nvSpPr>
            <p:cNvPr id="23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grpSp>
          <p:nvGrpSpPr>
            <p:cNvPr id="24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  <a:grpFill/>
          </p:grpSpPr>
          <p:sp>
            <p:nvSpPr>
              <p:cNvPr id="32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33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31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6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Відтінки блакитного і синього викликають довіру. Вони символізують чистоту, захищеність, порядок та печаль.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Якщо</a:t>
              </a:r>
              <a:r>
                <a:rPr lang="ru-RU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синій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ваш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улюблений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колір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вам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завжди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є,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що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сказати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оскільки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гарне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вираження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своїх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думок –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це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ваш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козир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</a:t>
              </a:r>
              <a:endPara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285750" indent="-285750" eaLnBrk="0" hangingPunct="0">
                <a:buFont typeface="Wingdings" pitchFamily="2" charset="2"/>
                <a:buChar char="v"/>
              </a:pPr>
              <a:endParaRPr lang="uk-UA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75856" y="191394"/>
            <a:ext cx="2160240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Блакитний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5" name="Picture 4" descr="http://img-fotki.yandex.ru/get/6522/139440740.3b/0_82e7a_86af75ef_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98" y="1254433"/>
            <a:ext cx="1287105" cy="15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123728" y="2158292"/>
            <a:ext cx="6762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pitchFamily="2" charset="2"/>
              <a:buChar char="v"/>
            </a:pPr>
            <a:r>
              <a:rPr lang="uk-UA" dirty="0">
                <a:ln w="1143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 східних культурах це колір безсмертя і довговічності. Сині кольори вважаються найбезпечнішими.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05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11352"/>
            <a:ext cx="9166423" cy="54413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4" y="-144463"/>
            <a:ext cx="9166423" cy="57945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25" y="-144463"/>
            <a:ext cx="9166423" cy="5988638"/>
          </a:xfrm>
          <a:prstGeom prst="rect">
            <a:avLst/>
          </a:prstGeom>
        </p:spPr>
      </p:pic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181270" y="1032824"/>
            <a:ext cx="8775044" cy="2114990"/>
            <a:chOff x="912" y="1008"/>
            <a:chExt cx="3984" cy="912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reflection blurRad="6350" stA="50000" endA="300" endPos="90000" dir="5400000" sy="-100000" algn="bl" rotWithShape="0"/>
          </a:effectLst>
        </p:grpSpPr>
        <p:sp>
          <p:nvSpPr>
            <p:cNvPr id="23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32" name="AutoShape 6"/>
            <p:cNvSpPr>
              <a:spLocks noChangeArrowheads="1"/>
            </p:cNvSpPr>
            <p:nvPr/>
          </p:nvSpPr>
          <p:spPr bwMode="gray">
            <a:xfrm>
              <a:off x="999" y="1092"/>
              <a:ext cx="768" cy="746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5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Зелений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–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це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колір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любові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. (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Це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не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збіг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,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що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багато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грошей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саме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такого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кольору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…).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Зелений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колір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–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це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колір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життя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і 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достатку.</a:t>
              </a: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Якщо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ви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любите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зелений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колір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, для вас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суспільне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благо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більш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важливе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, </a:t>
              </a:r>
              <a:r>
                <a:rPr lang="ru-RU" dirty="0" err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ніж</a:t>
              </a:r>
              <a:r>
                <a:rPr lang="ru-RU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ru-RU" dirty="0" err="1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власне</a:t>
              </a:r>
              <a:r>
                <a:rPr lang="ru-RU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.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75856" y="191394"/>
            <a:ext cx="2160240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Зелений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23938" y="2158292"/>
            <a:ext cx="673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dirty="0">
                <a:ln w="1143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 західних культурах </a:t>
            </a:r>
            <a:r>
              <a:rPr lang="uk-UA" dirty="0" smtClean="0">
                <a:ln w="1143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асоціюється </a:t>
            </a:r>
            <a:r>
              <a:rPr lang="uk-UA" dirty="0">
                <a:ln w="1143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з грошима. В Ірландії цей колір викликає бурхливу реакцію, оскільки асоціюється з ірландськими католицькими націоналістами.</a:t>
            </a:r>
            <a:endParaRPr lang="uk-UA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" name="AutoShape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8" name="Picture 4" descr="http://www.abc-color.com/image/coloring/masks/001/green-peas/green-peas-picture-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566" y="1306752"/>
            <a:ext cx="1143114" cy="156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789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857250"/>
            <a:ext cx="9180511" cy="68853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3" y="-716658"/>
            <a:ext cx="9180511" cy="6024711"/>
          </a:xfrm>
          <a:prstGeom prst="rect">
            <a:avLst/>
          </a:prstGeom>
        </p:spPr>
      </p:pic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181270" y="1032824"/>
            <a:ext cx="8775044" cy="2617305"/>
            <a:chOff x="912" y="1008"/>
            <a:chExt cx="3984" cy="912"/>
          </a:xfr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reflection blurRad="6350" stA="50000" endA="300" endPos="55000" dir="5400000" sy="-100000" algn="bl" rotWithShape="0"/>
          </a:effectLst>
        </p:grpSpPr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  <a:grpFill/>
          </p:grpSpPr>
          <p:sp>
            <p:nvSpPr>
              <p:cNvPr id="20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p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794" y="1024"/>
              <a:ext cx="3059" cy="70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uk-UA" dirty="0">
                  <a:ln w="11430"/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Помаранчевий колір знімає дратівливість і ворожість. Він передає дружелюбність і асоціюється з бадьорістю, угамуванням спраги і відновленням сил. </a:t>
              </a:r>
              <a:endParaRPr lang="uk-UA" dirty="0" smtClean="0">
                <a:ln w="1143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285750" indent="-285750" eaLnBrk="0" hangingPunct="0">
                <a:buFont typeface="Wingdings" pitchFamily="2" charset="2"/>
                <a:buChar char="v"/>
              </a:pP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Ті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кому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подобається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цей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колір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здатні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на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щирі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почуття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і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інтуїтивно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налаштовані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на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успіх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Якщо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ваш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улюблений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колір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оранжевий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то кнопки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вимикача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коли справа доходить до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пристрасті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у вас </a:t>
              </a:r>
              <a:r>
                <a:rPr lang="ru-RU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немає</a:t>
              </a:r>
              <a:r>
                <a:rPr lang="ru-RU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.</a:t>
              </a:r>
              <a:endParaRPr lang="en-US" b="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56624" y="185332"/>
            <a:ext cx="3024336" cy="5847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Помаранчевий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3938" y="3003798"/>
            <a:ext cx="6737666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Wingdings" pitchFamily="2" charset="2"/>
              <a:buChar char="v"/>
            </a:pPr>
            <a:r>
              <a:rPr lang="uk-UA" dirty="0" smtClean="0">
                <a:ln w="11430"/>
                <a:solidFill>
                  <a:schemeClr val="bg1"/>
                </a:solidFill>
              </a:rPr>
              <a:t>У </a:t>
            </a:r>
            <a:r>
              <a:rPr lang="uk-UA" dirty="0">
                <a:ln w="11430"/>
                <a:solidFill>
                  <a:schemeClr val="bg1"/>
                </a:solidFill>
              </a:rPr>
              <a:t>США і Європі помаранчева упаковка підкреслює дешевизну </a:t>
            </a:r>
            <a:r>
              <a:rPr lang="uk-UA" dirty="0" smtClean="0">
                <a:ln w="11430"/>
                <a:solidFill>
                  <a:schemeClr val="bg1"/>
                </a:solidFill>
              </a:rPr>
              <a:t>товару.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7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6" name="Picture 4" descr="http://e-da.tv/static/receipts/ingredients/Mandar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856" y="1386479"/>
            <a:ext cx="1883199" cy="219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56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1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180</Template>
  <TotalTime>979</TotalTime>
  <Words>1250</Words>
  <Application>Microsoft Office PowerPoint</Application>
  <PresentationFormat>Экран (16:9)</PresentationFormat>
  <Paragraphs>64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180</vt:lpstr>
      <vt:lpstr>Вплив кольору</vt:lpstr>
      <vt:lpstr>Слайд 2</vt:lpstr>
      <vt:lpstr>          Що являє собою колір?</vt:lpstr>
      <vt:lpstr>Слайд 4</vt:lpstr>
      <vt:lpstr>На функціональні системи людини тим чи іншим чином здатні впливати усі спектральні кольори: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Емоційний вплив кольору</vt:lpstr>
      <vt:lpstr>Цікаві факти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Висновок Все життя нас супроводжує колір, і несе нам не тільки інформацію, але і безліч можливостей для розвитку і досягнення бажаного. Нам зостається тільки навчитися читати цю інформацію і вміти самим правильно внести її в життя. А в цьому, до речі, допомагає бірюзовий та смарагдово-зелений.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Вплив кольору</dc:title>
  <dc:creator>Сашко</dc:creator>
  <cp:lastModifiedBy>Сашко</cp:lastModifiedBy>
  <cp:revision>96</cp:revision>
  <dcterms:created xsi:type="dcterms:W3CDTF">2013-01-06T18:47:06Z</dcterms:created>
  <dcterms:modified xsi:type="dcterms:W3CDTF">2014-04-22T07:24:25Z</dcterms:modified>
</cp:coreProperties>
</file>