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9" r:id="rId13"/>
    <p:sldId id="271" r:id="rId14"/>
    <p:sldId id="272" r:id="rId15"/>
    <p:sldId id="273" r:id="rId16"/>
    <p:sldId id="275" r:id="rId17"/>
    <p:sldId id="268" r:id="rId18"/>
    <p:sldId id="274" r:id="rId19"/>
    <p:sldId id="266" r:id="rId20"/>
    <p:sldId id="279" r:id="rId21"/>
    <p:sldId id="270" r:id="rId22"/>
    <p:sldId id="276" r:id="rId23"/>
    <p:sldId id="277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Міжнародне використання світового океану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Шторм утих. Молите бога, чтоб был обилен ваш улов: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Трудна и пениста дорога по мутной зелени валов. 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Все холодней, все позже зори…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 знает кормчий ваш седой, что ходят по морю святые 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 носят звезды над водой.</a:t>
            </a:r>
          </a:p>
          <a:p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r>
              <a:rPr lang="ru-RU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Э.Багрицкий</a:t>
            </a:r>
            <a:r>
              <a:rPr lang="ru-RU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5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552728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Важливою</a:t>
            </a:r>
            <a:r>
              <a:rPr lang="ru-RU" dirty="0"/>
              <a:t> є проблема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- </a:t>
            </a:r>
            <a:r>
              <a:rPr lang="ru-RU" dirty="0" err="1"/>
              <a:t>біологічних</a:t>
            </a:r>
            <a:r>
              <a:rPr lang="ru-RU" dirty="0"/>
              <a:t>, </a:t>
            </a:r>
            <a:r>
              <a:rPr lang="ru-RU" dirty="0" err="1"/>
              <a:t>мінеральних</a:t>
            </a:r>
            <a:r>
              <a:rPr lang="ru-RU" dirty="0"/>
              <a:t>, </a:t>
            </a:r>
            <a:r>
              <a:rPr lang="ru-RU" dirty="0" err="1"/>
              <a:t>енергетичних</a:t>
            </a:r>
            <a:r>
              <a:rPr lang="ru-RU" dirty="0"/>
              <a:t>. Океан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"</a:t>
            </a:r>
            <a:r>
              <a:rPr lang="ru-RU" dirty="0" err="1"/>
              <a:t>легені</a:t>
            </a:r>
            <a:r>
              <a:rPr lang="ru-RU" dirty="0"/>
              <a:t>"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(на </a:t>
            </a:r>
            <a:r>
              <a:rPr lang="ru-RU" dirty="0" err="1"/>
              <a:t>суходолі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я 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) і є </a:t>
            </a:r>
            <a:r>
              <a:rPr lang="ru-RU" dirty="0" err="1"/>
              <a:t>своєрідним</a:t>
            </a:r>
            <a:r>
              <a:rPr lang="ru-RU" dirty="0"/>
              <a:t> регулятором </a:t>
            </a:r>
            <a:r>
              <a:rPr lang="ru-RU" dirty="0" err="1"/>
              <a:t>температури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Особливо </a:t>
            </a:r>
            <a:r>
              <a:rPr lang="ru-RU" dirty="0" err="1"/>
              <a:t>посилилася</a:t>
            </a:r>
            <a:r>
              <a:rPr lang="ru-RU" dirty="0"/>
              <a:t>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</a:t>
            </a:r>
            <a:r>
              <a:rPr lang="ru-RU" dirty="0" err="1"/>
              <a:t>Зріс</a:t>
            </a:r>
            <a:r>
              <a:rPr lang="ru-RU" dirty="0"/>
              <a:t>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</a:t>
            </a:r>
            <a:r>
              <a:rPr lang="ru-RU" dirty="0" err="1"/>
              <a:t>нафта</a:t>
            </a:r>
            <a:r>
              <a:rPr lang="ru-RU" dirty="0"/>
              <a:t>, газ, </a:t>
            </a:r>
            <a:r>
              <a:rPr lang="ru-RU" dirty="0" err="1"/>
              <a:t>залізо-марганцеві</a:t>
            </a:r>
            <a:r>
              <a:rPr lang="ru-RU" dirty="0"/>
              <a:t> </a:t>
            </a:r>
            <a:r>
              <a:rPr lang="ru-RU" dirty="0" err="1"/>
              <a:t>конкреції</a:t>
            </a:r>
            <a:r>
              <a:rPr lang="ru-RU" dirty="0"/>
              <a:t>, </a:t>
            </a:r>
            <a:r>
              <a:rPr lang="ru-RU" dirty="0" err="1"/>
              <a:t>магній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До гранично </a:t>
            </a:r>
            <a:r>
              <a:rPr lang="ru-RU" dirty="0" err="1"/>
              <a:t>допустимих</a:t>
            </a:r>
            <a:r>
              <a:rPr lang="ru-RU" dirty="0"/>
              <a:t> меж </a:t>
            </a:r>
            <a:r>
              <a:rPr lang="ru-RU" dirty="0" err="1"/>
              <a:t>наближається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морепродуктів</a:t>
            </a:r>
            <a:r>
              <a:rPr lang="ru-RU" dirty="0"/>
              <a:t> </a:t>
            </a:r>
            <a:r>
              <a:rPr lang="ru-RU" dirty="0" err="1"/>
              <a:t>Зменшився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(кета, горбуша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крабів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анчоусів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Америки, </a:t>
            </a:r>
            <a:r>
              <a:rPr lang="ru-RU" dirty="0" err="1"/>
              <a:t>тріски</a:t>
            </a:r>
            <a:r>
              <a:rPr lang="ru-RU" dirty="0"/>
              <a:t> та </a:t>
            </a:r>
            <a:r>
              <a:rPr lang="ru-RU" dirty="0" err="1"/>
              <a:t>оселедців</a:t>
            </a:r>
            <a:r>
              <a:rPr lang="ru-RU" dirty="0"/>
              <a:t>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Атлантиці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Особливо сильно </a:t>
            </a:r>
            <a:r>
              <a:rPr lang="ru-RU" dirty="0" err="1"/>
              <a:t>забрудненими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океану, як зона </a:t>
            </a:r>
            <a:r>
              <a:rPr lang="ru-RU" dirty="0" err="1"/>
              <a:t>Карибського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Північного</a:t>
            </a:r>
            <a:r>
              <a:rPr lang="ru-RU" dirty="0"/>
              <a:t> та </a:t>
            </a:r>
            <a:r>
              <a:rPr lang="ru-RU" dirty="0" err="1"/>
              <a:t>Балтійського-Середземного</a:t>
            </a:r>
            <a:r>
              <a:rPr lang="ru-RU" dirty="0"/>
              <a:t> й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, </a:t>
            </a:r>
            <a:r>
              <a:rPr lang="ru-RU" dirty="0" err="1"/>
              <a:t>Перської</a:t>
            </a:r>
            <a:r>
              <a:rPr lang="ru-RU" dirty="0"/>
              <a:t> затоки, вод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Японських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.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зріс</a:t>
            </a:r>
            <a:r>
              <a:rPr lang="ru-RU" dirty="0"/>
              <a:t> тоннаж флоту та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. У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до моря -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приморські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63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Однак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лише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десятиліття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із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загальним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розвитком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науки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ітехніки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стали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виявлятися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серйозні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перспективи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широкого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використаннямінерально-сировинних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багатств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океанів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Інтерес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корисних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копалин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океанів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наші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випадковий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родовищ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суші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виснажуються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швидке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земної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кулі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а разом з ним і потреб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виробництві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предметів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споживання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змушує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шукати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нові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джерела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мінеральної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гігантський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стрибок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науки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техніки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роки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можливість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дістатися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недоступних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багатств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океанів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розробляти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видобуток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видів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корисних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копалин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залягають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морському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економічно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вигідніше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ніж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суші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вигода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забезпечується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радом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переваг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такого роду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розробок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розробці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підводних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родовищ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потрібні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під'їзнішляху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хто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таких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родовищ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потреби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обладнанні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відвалів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ірізного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роду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сховищ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морський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твердих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корисних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копалин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непотрібно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робити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великих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трудомістких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дорогих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вибухових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робіт,витрачати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кошти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придбання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вибухових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складного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обладнаннядля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руди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т.д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9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Нафта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газ.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Оскільки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газ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складають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вартістю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90%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кориснихкопалин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видобуваються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дна,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потенційні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їхвидобутку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найближчому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майбутньому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високі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зупинимося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передусім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настан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перспективи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газу.</a:t>
            </a:r>
          </a:p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наші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моря,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проявляєвинятковий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інтерес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пошуків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дна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океанів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початку 50-х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.. ХХ ст.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три 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п'ять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приватнихкомпаній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займалися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розвідкою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видобутком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море, то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кінця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1981 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100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120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державних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приватних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компаній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велирозвідку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розробку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нафтових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газових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родовищ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межахшельфів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океану.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1979 р.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газ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були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виявлені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шельфах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60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адобувалися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39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країнах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40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вели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пошуку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ігазу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межах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акваторій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8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501008"/>
            <a:ext cx="8287072" cy="331236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даний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24%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припадає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наморські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родовища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видобуток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газу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трохи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менше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але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такождосить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становить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20%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загальносвітової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У 1980 р.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видобутокнафти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акваторіях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становила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665 млн. т, а газу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309 млн. м3.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нафтогазових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родовищпонад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1000, 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пробурених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свердловин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перевищує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30 000.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нафтогазових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першвсього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відзначити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Перська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затока,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Венесуелу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Північне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море,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якихзосереджено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75%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усієї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морської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нафтовидобутку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80%розвіданих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запасів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газу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шельфових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зон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океану. У 1980 р. в </a:t>
            </a:r>
          </a:p>
        </p:txBody>
      </p:sp>
    </p:spTree>
    <p:extLst>
      <p:ext uri="{BB962C8B-B14F-4D97-AF65-F5344CB8AC3E}">
        <p14:creationId xmlns:p14="http://schemas.microsoft.com/office/powerpoint/2010/main" val="41744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Перській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затоці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видобуто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273 млн. т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в межах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Мексиканськоїзатоки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- 60 млн. т, в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Північному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морі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- 112 млн. т і у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Венесуелі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75млн. т.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Цікаво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відзначити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те,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Мексиканської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затоки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характернів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основному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невеликі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видобутку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запасів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нафтові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родовища,яких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тут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налічується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320 (з них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бутивіднесені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категорії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великих), то в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Перській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затоці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навпаки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всявидобуток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зосереджена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55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родовищах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належитьдо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великих, 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шість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них до так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званих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родовищ-гігантів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зщорічним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видобутком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10 млн. т і запасами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 млрд. т1. Тут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жерозташоване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найбільше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морське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Сафанія-Хафджі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ззапасами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4,3 млрд. т.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змозі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давати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300 млн. т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рік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суші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відкрито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то в морях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попереду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4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869160"/>
            <a:ext cx="8496944" cy="265375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Венесуелі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в </a:t>
            </a:r>
            <a:r>
              <a:rPr lang="ru-RU" dirty="0" err="1"/>
              <a:t>лагуні</a:t>
            </a:r>
            <a:r>
              <a:rPr lang="ru-RU" dirty="0"/>
              <a:t> </a:t>
            </a:r>
          </a:p>
          <a:p>
            <a:r>
              <a:rPr lang="ru-RU" dirty="0"/>
              <a:t>Маракайбо, де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гігантських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- </a:t>
            </a:r>
          </a:p>
          <a:p>
            <a:r>
              <a:rPr lang="ru-RU" dirty="0" err="1"/>
              <a:t>Болівар</a:t>
            </a:r>
            <a:r>
              <a:rPr lang="ru-RU" dirty="0"/>
              <a:t>,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1917 р. За </a:t>
            </a:r>
            <a:r>
              <a:rPr lang="ru-RU" dirty="0" err="1"/>
              <a:t>скупченню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/>
              <a:t>акваторія</a:t>
            </a:r>
            <a:r>
              <a:rPr lang="ru-RU" dirty="0"/>
              <a:t> </a:t>
            </a:r>
            <a:r>
              <a:rPr lang="ru-RU" dirty="0" err="1"/>
              <a:t>лагуни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. Практично в </a:t>
            </a:r>
            <a:r>
              <a:rPr lang="ru-RU" dirty="0" smtClean="0"/>
              <a:t>межах </a:t>
            </a:r>
            <a:r>
              <a:rPr lang="ru-RU" dirty="0" err="1" smtClean="0"/>
              <a:t>лагуни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суміжної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берега </a:t>
            </a:r>
            <a:r>
              <a:rPr lang="ru-RU" dirty="0" err="1"/>
              <a:t>розташоване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гігантське</a:t>
            </a:r>
            <a:r>
              <a:rPr lang="ru-RU" dirty="0"/>
              <a:t> </a:t>
            </a:r>
            <a:r>
              <a:rPr lang="ru-RU" dirty="0" err="1" smtClean="0"/>
              <a:t>нафтове</a:t>
            </a:r>
            <a:r>
              <a:rPr lang="ru-RU" dirty="0" smtClean="0"/>
              <a:t> </a:t>
            </a:r>
            <a:r>
              <a:rPr lang="ru-RU" dirty="0" err="1" smtClean="0"/>
              <a:t>родовище</a:t>
            </a:r>
            <a:r>
              <a:rPr lang="ru-RU" dirty="0"/>
              <a:t>, </a:t>
            </a:r>
            <a:r>
              <a:rPr lang="ru-RU" dirty="0" err="1"/>
              <a:t>південно-західний</a:t>
            </a:r>
            <a:r>
              <a:rPr lang="ru-RU" dirty="0"/>
              <a:t> кордон </a:t>
            </a:r>
            <a:r>
              <a:rPr lang="ru-RU" dirty="0" err="1"/>
              <a:t>якого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не </a:t>
            </a:r>
            <a:r>
              <a:rPr lang="ru-RU" dirty="0" err="1"/>
              <a:t>встановлено</a:t>
            </a:r>
            <a:r>
              <a:rPr lang="ru-RU" dirty="0"/>
              <a:t>.</a:t>
            </a:r>
          </a:p>
          <a:p>
            <a:r>
              <a:rPr lang="ru-RU" dirty="0"/>
              <a:t>Шельф </a:t>
            </a:r>
            <a:r>
              <a:rPr lang="ru-RU" dirty="0" err="1"/>
              <a:t>Мексиканської</a:t>
            </a:r>
            <a:r>
              <a:rPr lang="ru-RU" dirty="0"/>
              <a:t> затоки є </a:t>
            </a:r>
            <a:r>
              <a:rPr lang="ru-RU" dirty="0" err="1"/>
              <a:t>найбільш</a:t>
            </a:r>
            <a:r>
              <a:rPr lang="ru-RU" dirty="0"/>
              <a:t> добре </a:t>
            </a:r>
            <a:r>
              <a:rPr lang="ru-RU" dirty="0" err="1"/>
              <a:t>вивченуакваторію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перспектив </a:t>
            </a:r>
            <a:r>
              <a:rPr lang="ru-RU" dirty="0" err="1"/>
              <a:t>газоносності</a:t>
            </a:r>
            <a:r>
              <a:rPr lang="ru-RU" dirty="0"/>
              <a:t>. Перша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свердловинатут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пробурено з </a:t>
            </a:r>
            <a:r>
              <a:rPr lang="ru-RU" dirty="0" err="1"/>
              <a:t>плавучої</a:t>
            </a:r>
            <a:r>
              <a:rPr lang="ru-RU" dirty="0"/>
              <a:t> </a:t>
            </a:r>
            <a:r>
              <a:rPr lang="ru-RU" dirty="0" err="1"/>
              <a:t>баржі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1933 р., а в 1979 р. </a:t>
            </a:r>
            <a:r>
              <a:rPr lang="ru-RU" dirty="0" err="1"/>
              <a:t>тутналічувалося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тис. </a:t>
            </a:r>
            <a:r>
              <a:rPr lang="ru-RU" dirty="0" err="1"/>
              <a:t>свердловин</a:t>
            </a:r>
            <a:r>
              <a:rPr lang="ru-RU" dirty="0"/>
              <a:t>. У </a:t>
            </a:r>
            <a:r>
              <a:rPr lang="ru-RU" dirty="0" err="1"/>
              <a:t>берегів</a:t>
            </a:r>
            <a:r>
              <a:rPr lang="ru-RU" dirty="0"/>
              <a:t> штату </a:t>
            </a:r>
            <a:r>
              <a:rPr lang="ru-RU" dirty="0" err="1"/>
              <a:t>Луїзіана</a:t>
            </a:r>
            <a:r>
              <a:rPr lang="ru-RU" dirty="0"/>
              <a:t> </a:t>
            </a:r>
            <a:r>
              <a:rPr lang="ru-RU" dirty="0" smtClean="0"/>
              <a:t>пробурена </a:t>
            </a:r>
            <a:r>
              <a:rPr lang="ru-RU" dirty="0" err="1" smtClean="0"/>
              <a:t>найглибша</a:t>
            </a:r>
            <a:r>
              <a:rPr lang="ru-RU" dirty="0" smtClean="0"/>
              <a:t>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свердловина</a:t>
            </a:r>
            <a:r>
              <a:rPr lang="ru-RU" dirty="0"/>
              <a:t> (</a:t>
            </a:r>
            <a:r>
              <a:rPr lang="ru-RU" dirty="0" err="1"/>
              <a:t>глибина</a:t>
            </a:r>
            <a:r>
              <a:rPr lang="ru-RU" dirty="0"/>
              <a:t> 6952 м).</a:t>
            </a:r>
          </a:p>
        </p:txBody>
      </p:sp>
    </p:spTree>
    <p:extLst>
      <p:ext uri="{BB962C8B-B14F-4D97-AF65-F5344CB8AC3E}">
        <p14:creationId xmlns:p14="http://schemas.microsoft.com/office/powerpoint/2010/main" val="231240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8511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найдивовижніша</a:t>
            </a:r>
            <a:r>
              <a:rPr lang="ru-RU" dirty="0"/>
              <a:t> </a:t>
            </a:r>
            <a:r>
              <a:rPr lang="ru-RU" dirty="0" err="1"/>
              <a:t>нафтогазоносна</a:t>
            </a:r>
            <a:r>
              <a:rPr lang="ru-RU" dirty="0"/>
              <a:t> </a:t>
            </a:r>
            <a:r>
              <a:rPr lang="ru-RU" dirty="0" err="1"/>
              <a:t>акваторія</a:t>
            </a:r>
            <a:r>
              <a:rPr lang="ru-RU" dirty="0"/>
              <a:t> - </a:t>
            </a:r>
            <a:r>
              <a:rPr lang="ru-RU" dirty="0" err="1"/>
              <a:t>Північне</a:t>
            </a:r>
            <a:r>
              <a:rPr lang="ru-RU" dirty="0"/>
              <a:t> море. </a:t>
            </a:r>
          </a:p>
          <a:p>
            <a:r>
              <a:rPr lang="ru-RU" dirty="0"/>
              <a:t>Тут </a:t>
            </a:r>
            <a:r>
              <a:rPr lang="ru-RU" dirty="0" err="1"/>
              <a:t>лише</a:t>
            </a:r>
            <a:r>
              <a:rPr lang="ru-RU" dirty="0"/>
              <a:t> в 1965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перше </a:t>
            </a:r>
            <a:r>
              <a:rPr lang="ru-RU" dirty="0" err="1"/>
              <a:t>газове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, а в 1969р. - перше </a:t>
            </a:r>
            <a:r>
              <a:rPr lang="ru-RU" dirty="0" err="1"/>
              <a:t>нафтове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. У 1973 р.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здобута</a:t>
            </a:r>
            <a:r>
              <a:rPr lang="ru-RU" dirty="0"/>
              <a:t> перша </a:t>
            </a:r>
            <a:r>
              <a:rPr lang="ru-RU" dirty="0" smtClean="0"/>
              <a:t>тонна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/>
              <a:t>з великого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Екофіск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до 1976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101нафтове і </a:t>
            </a:r>
            <a:r>
              <a:rPr lang="ru-RU" dirty="0" err="1"/>
              <a:t>газове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. До </a:t>
            </a:r>
            <a:r>
              <a:rPr lang="ru-RU" dirty="0" err="1"/>
              <a:t>кінця</a:t>
            </a:r>
            <a:r>
              <a:rPr lang="ru-RU" dirty="0"/>
              <a:t> 1979 р. в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Північногоморя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вироблено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за </a:t>
            </a:r>
            <a:r>
              <a:rPr lang="ru-RU" dirty="0" err="1"/>
              <a:t>ці</a:t>
            </a:r>
            <a:r>
              <a:rPr lang="ru-RU" dirty="0"/>
              <a:t> роки </a:t>
            </a:r>
            <a:r>
              <a:rPr lang="ru-RU" dirty="0" err="1"/>
              <a:t>понад</a:t>
            </a:r>
            <a:r>
              <a:rPr lang="ru-RU" dirty="0"/>
              <a:t> 260 млн. т </a:t>
            </a:r>
            <a:r>
              <a:rPr lang="ru-RU" dirty="0" err="1"/>
              <a:t>нафти</a:t>
            </a:r>
            <a:r>
              <a:rPr lang="ru-RU" dirty="0"/>
              <a:t>. Таких </a:t>
            </a:r>
            <a:r>
              <a:rPr lang="ru-RU" dirty="0" err="1" smtClean="0"/>
              <a:t>швидкихт</a:t>
            </a:r>
            <a:r>
              <a:rPr lang="ru-RU" dirty="0" smtClean="0"/>
              <a:t> </a:t>
            </a:r>
            <a:r>
              <a:rPr lang="ru-RU" dirty="0" err="1" smtClean="0"/>
              <a:t>емпів</a:t>
            </a:r>
            <a:r>
              <a:rPr lang="ru-RU" dirty="0" smtClean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нафтогазоносних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не </a:t>
            </a:r>
            <a:r>
              <a:rPr lang="ru-RU" dirty="0" err="1"/>
              <a:t>спостерігалося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суші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раз доводить,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акваторій</a:t>
            </a:r>
            <a:r>
              <a:rPr lang="ru-RU" dirty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важкодоступних</a:t>
            </a:r>
            <a:r>
              <a:rPr lang="ru-RU" dirty="0"/>
              <a:t> </a:t>
            </a:r>
            <a:r>
              <a:rPr lang="ru-RU" dirty="0" err="1"/>
              <a:t>нафтогазоносних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. </a:t>
            </a:r>
            <a:r>
              <a:rPr lang="ru-RU" dirty="0" smtClean="0"/>
              <a:t>Вся </a:t>
            </a:r>
            <a:r>
              <a:rPr lang="ru-RU" dirty="0" err="1" smtClean="0"/>
              <a:t>акваторія</a:t>
            </a:r>
            <a:r>
              <a:rPr lang="ru-RU" dirty="0" smtClean="0"/>
              <a:t> </a:t>
            </a:r>
            <a:r>
              <a:rPr lang="ru-RU" dirty="0" err="1"/>
              <a:t>Північного</a:t>
            </a:r>
            <a:r>
              <a:rPr lang="ru-RU" dirty="0"/>
              <a:t> моря </a:t>
            </a:r>
            <a:r>
              <a:rPr lang="ru-RU" dirty="0" err="1"/>
              <a:t>розбита</a:t>
            </a:r>
            <a:r>
              <a:rPr lang="ru-RU" dirty="0"/>
              <a:t> на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: </a:t>
            </a:r>
            <a:r>
              <a:rPr lang="ru-RU" dirty="0" err="1"/>
              <a:t>англійська</a:t>
            </a:r>
            <a:r>
              <a:rPr lang="ru-RU" dirty="0"/>
              <a:t>, </a:t>
            </a:r>
            <a:r>
              <a:rPr lang="ru-RU" dirty="0" err="1"/>
              <a:t>голландська,норвезька</a:t>
            </a:r>
            <a:r>
              <a:rPr lang="ru-RU" dirty="0"/>
              <a:t>, </a:t>
            </a:r>
            <a:r>
              <a:rPr lang="ru-RU" dirty="0" err="1"/>
              <a:t>датська</a:t>
            </a:r>
            <a:r>
              <a:rPr lang="ru-RU" dirty="0"/>
              <a:t>, </a:t>
            </a:r>
            <a:r>
              <a:rPr lang="ru-RU" dirty="0" err="1"/>
              <a:t>французька</a:t>
            </a:r>
            <a:r>
              <a:rPr lang="ru-RU" dirty="0"/>
              <a:t>, </a:t>
            </a:r>
            <a:r>
              <a:rPr lang="ru-RU" dirty="0" err="1"/>
              <a:t>бельгійський</a:t>
            </a:r>
            <a:r>
              <a:rPr lang="ru-RU" dirty="0"/>
              <a:t> і сектор ФРН.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з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газу -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00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496944" cy="52292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Зросло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рекреаційне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навантаження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узбережжя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морів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океанів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Щороку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сотні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мільйонів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відпочиваючих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їдуть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до моря, 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узбережжя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популярних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світових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курортів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Екологічне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Світового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океану: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середовище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зародилось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основна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складова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частина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живих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організмів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середовищем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багатьох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 них;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головний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агент-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переносник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глобальних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біоенергетичних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екологічних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циклів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основний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механізм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здійснення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взаємозв'язків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усіх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процесів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екосистемах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обмін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речовину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теплорегуляції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росту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біомаси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водяна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пара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виконує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роль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фільтра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сонячної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радіації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нейтралізує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екстремальні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найважливіша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мінеральна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сировина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головний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природний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ресурс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споживання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води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Світового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океану є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основним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кліматоутворюючим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фактором,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основним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акумулятором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сонячної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енергії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формування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поверхні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Землі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ландшафтів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72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err="1"/>
              <a:t>Забруднення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423913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705678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</a:t>
            </a:r>
            <a:r>
              <a:rPr lang="ru-RU" dirty="0" err="1"/>
              <a:t>відвела</a:t>
            </a:r>
            <a:r>
              <a:rPr lang="ru-RU" dirty="0"/>
              <a:t> </a:t>
            </a:r>
            <a:r>
              <a:rPr lang="ru-RU" dirty="0" err="1"/>
              <a:t>Світовому</a:t>
            </a:r>
            <a:r>
              <a:rPr lang="ru-RU" dirty="0"/>
              <a:t> океану роль </a:t>
            </a:r>
            <a:r>
              <a:rPr lang="ru-RU" dirty="0" err="1"/>
              <a:t>гігантського</a:t>
            </a:r>
            <a:r>
              <a:rPr lang="ru-RU" dirty="0"/>
              <a:t> "</a:t>
            </a:r>
            <a:r>
              <a:rPr lang="ru-RU" dirty="0" err="1"/>
              <a:t>сміттєзвалища</a:t>
            </a:r>
            <a:r>
              <a:rPr lang="ru-RU" dirty="0"/>
              <a:t>". </a:t>
            </a:r>
            <a:r>
              <a:rPr lang="ru-RU" dirty="0" err="1"/>
              <a:t>Загальна</a:t>
            </a:r>
            <a:r>
              <a:rPr lang="ru-RU" dirty="0"/>
              <a:t> вага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- </a:t>
            </a:r>
            <a:r>
              <a:rPr lang="ru-RU" dirty="0" err="1"/>
              <a:t>нафти</a:t>
            </a:r>
            <a:r>
              <a:rPr lang="ru-RU" dirty="0"/>
              <a:t>,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побутових</a:t>
            </a:r>
            <a:r>
              <a:rPr lang="ru-RU" dirty="0"/>
              <a:t> (</a:t>
            </a:r>
            <a:r>
              <a:rPr lang="ru-RU" dirty="0" err="1"/>
              <a:t>каналізаційних</a:t>
            </a:r>
            <a:r>
              <a:rPr lang="ru-RU" dirty="0"/>
              <a:t>) </a:t>
            </a:r>
            <a:r>
              <a:rPr lang="ru-RU" dirty="0" err="1"/>
              <a:t>стоків</a:t>
            </a:r>
            <a:r>
              <a:rPr lang="ru-RU" dirty="0"/>
              <a:t>,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скидаються</a:t>
            </a:r>
            <a:r>
              <a:rPr lang="ru-RU" dirty="0"/>
              <a:t> в </a:t>
            </a:r>
            <a:r>
              <a:rPr lang="ru-RU" dirty="0" err="1"/>
              <a:t>Світовий</a:t>
            </a:r>
            <a:r>
              <a:rPr lang="ru-RU" dirty="0"/>
              <a:t> океан, становить </a:t>
            </a:r>
            <a:r>
              <a:rPr lang="ru-RU" dirty="0" err="1"/>
              <a:t>мільярди</a:t>
            </a:r>
            <a:r>
              <a:rPr lang="ru-RU" dirty="0"/>
              <a:t> тонн на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забруднюється</a:t>
            </a:r>
            <a:r>
              <a:rPr lang="ru-RU" dirty="0"/>
              <a:t> </a:t>
            </a:r>
            <a:r>
              <a:rPr lang="ru-RU" dirty="0" err="1"/>
              <a:t>шельфова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, особливо в районах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другим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вилову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багатств</a:t>
            </a:r>
            <a:r>
              <a:rPr lang="ru-RU" dirty="0"/>
              <a:t> океану,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материкова</a:t>
            </a:r>
            <a:r>
              <a:rPr lang="ru-RU" dirty="0"/>
              <a:t> </a:t>
            </a:r>
            <a:r>
              <a:rPr lang="ru-RU" dirty="0" err="1"/>
              <a:t>мілина</a:t>
            </a:r>
            <a:r>
              <a:rPr lang="ru-RU" dirty="0"/>
              <a:t> -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95 - 98% </a:t>
            </a:r>
            <a:r>
              <a:rPr lang="ru-RU" dirty="0" err="1"/>
              <a:t>жителів</a:t>
            </a:r>
            <a:r>
              <a:rPr lang="ru-RU" dirty="0"/>
              <a:t> океану.</a:t>
            </a:r>
          </a:p>
        </p:txBody>
      </p:sp>
    </p:spTree>
    <p:extLst>
      <p:ext uri="{BB962C8B-B14F-4D97-AF65-F5344CB8AC3E}">
        <p14:creationId xmlns:p14="http://schemas.microsoft.com/office/powerpoint/2010/main" val="250980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316288" cy="626469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Майже</a:t>
            </a:r>
            <a:r>
              <a:rPr lang="ru-RU" dirty="0"/>
              <a:t> 3 / 4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океани</a:t>
            </a:r>
            <a:r>
              <a:rPr lang="ru-RU" dirty="0"/>
              <a:t>. Вода - </a:t>
            </a:r>
            <a:r>
              <a:rPr lang="ru-RU" dirty="0" err="1"/>
              <a:t>дорогоцінна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, дар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планеті</a:t>
            </a:r>
            <a:r>
              <a:rPr lang="ru-RU" dirty="0"/>
              <a:t>.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як на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ніде</a:t>
            </a:r>
            <a:r>
              <a:rPr lang="ru-RU" dirty="0"/>
              <a:t>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 Вода - </a:t>
            </a:r>
            <a:r>
              <a:rPr lang="ru-RU" dirty="0" err="1"/>
              <a:t>це</a:t>
            </a:r>
            <a:r>
              <a:rPr lang="ru-RU" dirty="0"/>
              <a:t> основа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головному </a:t>
            </a:r>
            <a:r>
              <a:rPr lang="ru-RU" dirty="0" err="1"/>
              <a:t>рушійному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- </a:t>
            </a:r>
            <a:r>
              <a:rPr lang="ru-RU" dirty="0" err="1"/>
              <a:t>фотосинтезі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3,8 тис. куб. км. води </a:t>
            </a:r>
            <a:r>
              <a:rPr lang="ru-RU" dirty="0" err="1"/>
              <a:t>щорічно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максимум до 12 тис. куб. км. При </a:t>
            </a:r>
            <a:r>
              <a:rPr lang="ru-RU" dirty="0" err="1"/>
              <a:t>нинішніх</a:t>
            </a:r>
            <a:r>
              <a:rPr lang="ru-RU" dirty="0"/>
              <a:t> темпах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води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вистачить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25-30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Викачування</a:t>
            </a:r>
            <a:r>
              <a:rPr lang="ru-RU" dirty="0"/>
              <a:t> </a:t>
            </a:r>
            <a:r>
              <a:rPr lang="ru-RU" dirty="0" err="1"/>
              <a:t>грунтових</a:t>
            </a:r>
            <a:r>
              <a:rPr lang="ru-RU" dirty="0"/>
              <a:t> вод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осідання</a:t>
            </a:r>
            <a:r>
              <a:rPr lang="ru-RU" dirty="0"/>
              <a:t> грунту і </a:t>
            </a:r>
            <a:r>
              <a:rPr lang="ru-RU" dirty="0" err="1"/>
              <a:t>будинків</a:t>
            </a:r>
            <a:r>
              <a:rPr lang="ru-RU" dirty="0"/>
              <a:t> і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вод на десятки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83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0465" y="18864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підрахунками</a:t>
            </a:r>
            <a:r>
              <a:rPr lang="ru-RU" dirty="0"/>
              <a:t> у </a:t>
            </a:r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6-15 млн. т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нафтопродуктів</a:t>
            </a:r>
            <a:r>
              <a:rPr lang="ru-RU" dirty="0"/>
              <a:t>. Тут перш за все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транспортуванням</a:t>
            </a:r>
            <a:r>
              <a:rPr lang="ru-RU" dirty="0"/>
              <a:t> танкерами.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розвантаження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smtClean="0"/>
              <a:t>танкера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/>
              <a:t>стійкість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танки </a:t>
            </a:r>
            <a:r>
              <a:rPr lang="ru-RU" dirty="0" err="1"/>
              <a:t>заповнюють</a:t>
            </a:r>
            <a:r>
              <a:rPr lang="ru-RU" dirty="0"/>
              <a:t> </a:t>
            </a:r>
            <a:r>
              <a:rPr lang="ru-RU" dirty="0" err="1"/>
              <a:t>баластної</a:t>
            </a:r>
            <a:r>
              <a:rPr lang="ru-RU" dirty="0"/>
              <a:t> водою, </a:t>
            </a:r>
            <a:r>
              <a:rPr lang="ru-RU" dirty="0" smtClean="0"/>
              <a:t>слив </a:t>
            </a:r>
            <a:r>
              <a:rPr lang="ru-RU" dirty="0" err="1" smtClean="0"/>
              <a:t>баластної</a:t>
            </a:r>
            <a:r>
              <a:rPr lang="ru-RU" dirty="0" smtClean="0"/>
              <a:t> </a:t>
            </a:r>
            <a:r>
              <a:rPr lang="ru-RU" dirty="0"/>
              <a:t>води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залишками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до </a:t>
            </a:r>
            <a:r>
              <a:rPr lang="ru-RU" dirty="0" err="1"/>
              <a:t>останнього</a:t>
            </a:r>
            <a:r>
              <a:rPr lang="ru-RU" dirty="0"/>
              <a:t> часу </a:t>
            </a:r>
            <a:r>
              <a:rPr lang="ru-RU" dirty="0" err="1"/>
              <a:t>здійснювався</a:t>
            </a:r>
            <a:r>
              <a:rPr lang="ru-RU" dirty="0"/>
              <a:t> </a:t>
            </a:r>
            <a:r>
              <a:rPr lang="ru-RU" dirty="0" err="1"/>
              <a:t>частішевсього</a:t>
            </a:r>
            <a:r>
              <a:rPr lang="ru-RU" dirty="0"/>
              <a:t> у </a:t>
            </a:r>
            <a:r>
              <a:rPr lang="ru-RU" dirty="0" err="1"/>
              <a:t>відкрите</a:t>
            </a:r>
            <a:r>
              <a:rPr lang="ru-RU" dirty="0"/>
              <a:t> море. Лише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танкери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резервуарами,спеціально</a:t>
            </a:r>
            <a:r>
              <a:rPr lang="ru-RU" dirty="0"/>
              <a:t> </a:t>
            </a:r>
            <a:r>
              <a:rPr lang="ru-RU" dirty="0" err="1"/>
              <a:t>призначеними</a:t>
            </a:r>
            <a:r>
              <a:rPr lang="ru-RU" dirty="0"/>
              <a:t> для </a:t>
            </a:r>
            <a:r>
              <a:rPr lang="ru-RU" dirty="0" err="1"/>
              <a:t>баластної</a:t>
            </a:r>
            <a:r>
              <a:rPr lang="ru-RU" dirty="0"/>
              <a:t> води,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заповнюються</a:t>
            </a:r>
            <a:r>
              <a:rPr lang="ru-RU" dirty="0" smtClean="0"/>
              <a:t> </a:t>
            </a:r>
            <a:r>
              <a:rPr lang="ru-RU" dirty="0" err="1"/>
              <a:t>нафтою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60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513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Значні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нафти</a:t>
            </a:r>
            <a:r>
              <a:rPr lang="ru-RU" b="1" dirty="0"/>
              <a:t> </a:t>
            </a:r>
            <a:r>
              <a:rPr lang="ru-RU" b="1" dirty="0" err="1"/>
              <a:t>потрапляють</a:t>
            </a:r>
            <a:r>
              <a:rPr lang="ru-RU" b="1" dirty="0"/>
              <a:t> в море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промивки</a:t>
            </a:r>
            <a:r>
              <a:rPr lang="ru-RU" b="1" dirty="0"/>
              <a:t> цистерн </a:t>
            </a:r>
            <a:r>
              <a:rPr lang="ru-RU" b="1" dirty="0" smtClean="0"/>
              <a:t>та </a:t>
            </a:r>
            <a:r>
              <a:rPr lang="ru-RU" b="1" dirty="0" err="1" smtClean="0"/>
              <a:t>нафтоналивних</a:t>
            </a:r>
            <a:r>
              <a:rPr lang="ru-RU" b="1" dirty="0" smtClean="0"/>
              <a:t> </a:t>
            </a:r>
            <a:r>
              <a:rPr lang="ru-RU" b="1" dirty="0" err="1"/>
              <a:t>судин</a:t>
            </a:r>
            <a:r>
              <a:rPr lang="ru-RU" b="1" dirty="0"/>
              <a:t>. </a:t>
            </a:r>
            <a:r>
              <a:rPr lang="ru-RU" b="1" dirty="0" err="1"/>
              <a:t>Підраховано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в море </a:t>
            </a:r>
            <a:r>
              <a:rPr lang="ru-RU" b="1" dirty="0" err="1"/>
              <a:t>потрапляє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1 (</a:t>
            </a:r>
            <a:r>
              <a:rPr lang="ru-RU" b="1" dirty="0" err="1"/>
              <a:t>нафти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нафтопродуктів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усього</a:t>
            </a:r>
            <a:r>
              <a:rPr lang="ru-RU" b="1" dirty="0"/>
              <a:t> </a:t>
            </a:r>
            <a:r>
              <a:rPr lang="ru-RU" b="1" dirty="0" err="1"/>
              <a:t>вантажу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перевозиться.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нафтоналивне</a:t>
            </a:r>
            <a:r>
              <a:rPr lang="ru-RU" b="1" dirty="0"/>
              <a:t> </a:t>
            </a:r>
            <a:r>
              <a:rPr lang="ru-RU" b="1" dirty="0" smtClean="0"/>
              <a:t>судно </a:t>
            </a:r>
            <a:r>
              <a:rPr lang="ru-RU" b="1" dirty="0" err="1" smtClean="0"/>
              <a:t>водотоннажністю</a:t>
            </a:r>
            <a:r>
              <a:rPr lang="ru-RU" b="1" dirty="0" smtClean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30 000 т </a:t>
            </a:r>
            <a:r>
              <a:rPr lang="ru-RU" b="1" dirty="0" err="1"/>
              <a:t>скидає</a:t>
            </a:r>
            <a:r>
              <a:rPr lang="ru-RU" b="1" dirty="0"/>
              <a:t> в море </a:t>
            </a:r>
            <a:r>
              <a:rPr lang="ru-RU" b="1" dirty="0" err="1"/>
              <a:t>близько</a:t>
            </a:r>
            <a:r>
              <a:rPr lang="ru-RU" b="1" dirty="0"/>
              <a:t> 300 т </a:t>
            </a:r>
            <a:r>
              <a:rPr lang="ru-RU" b="1" dirty="0" err="1" smtClean="0"/>
              <a:t>мазути</a:t>
            </a:r>
            <a:r>
              <a:rPr lang="ru-RU" b="1" dirty="0" smtClean="0"/>
              <a:t> при кожному </a:t>
            </a:r>
            <a:r>
              <a:rPr lang="ru-RU" b="1" dirty="0" err="1"/>
              <a:t>рейсі</a:t>
            </a:r>
            <a:r>
              <a:rPr lang="ru-RU" b="1" dirty="0"/>
              <a:t>. У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перевезення</a:t>
            </a:r>
            <a:r>
              <a:rPr lang="ru-RU" b="1" dirty="0"/>
              <a:t> 500 млн. т </a:t>
            </a:r>
            <a:r>
              <a:rPr lang="ru-RU" b="1" dirty="0" err="1"/>
              <a:t>нафти</a:t>
            </a:r>
            <a:r>
              <a:rPr lang="ru-RU" b="1" dirty="0"/>
              <a:t> в </a:t>
            </a:r>
            <a:r>
              <a:rPr lang="ru-RU" b="1" dirty="0" err="1"/>
              <a:t>рік</a:t>
            </a:r>
            <a:r>
              <a:rPr lang="ru-RU" b="1" dirty="0"/>
              <a:t>, </a:t>
            </a:r>
            <a:r>
              <a:rPr lang="ru-RU" b="1" dirty="0" err="1"/>
              <a:t>втрати</a:t>
            </a:r>
            <a:r>
              <a:rPr lang="ru-RU" b="1" dirty="0"/>
              <a:t> </a:t>
            </a:r>
            <a:r>
              <a:rPr lang="ru-RU" b="1" dirty="0" err="1" smtClean="0"/>
              <a:t>мазути</a:t>
            </a:r>
            <a:r>
              <a:rPr lang="ru-RU" b="1" dirty="0" smtClean="0"/>
              <a:t> </a:t>
            </a:r>
            <a:r>
              <a:rPr lang="ru-RU" b="1" dirty="0" err="1" smtClean="0"/>
              <a:t>становлять</a:t>
            </a:r>
            <a:r>
              <a:rPr lang="ru-RU" b="1" dirty="0" smtClean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5 млн. т на </a:t>
            </a:r>
            <a:r>
              <a:rPr lang="ru-RU" b="1" dirty="0" err="1"/>
              <a:t>рік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13700 т на </a:t>
            </a:r>
            <a:r>
              <a:rPr lang="ru-RU" b="1" dirty="0" err="1"/>
              <a:t>добу</a:t>
            </a:r>
            <a:r>
              <a:rPr lang="ru-RU" b="1" dirty="0"/>
              <a:t>!</a:t>
            </a:r>
          </a:p>
          <a:p>
            <a:r>
              <a:rPr lang="ru-RU" b="1" dirty="0" err="1"/>
              <a:t>Величезна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нафтопродуктів</a:t>
            </a:r>
            <a:r>
              <a:rPr lang="ru-RU" b="1" dirty="0"/>
              <a:t> </a:t>
            </a:r>
            <a:r>
              <a:rPr lang="ru-RU" b="1" dirty="0" err="1"/>
              <a:t>потрапляє</a:t>
            </a:r>
            <a:r>
              <a:rPr lang="ru-RU" b="1" dirty="0"/>
              <a:t> у </a:t>
            </a:r>
            <a:r>
              <a:rPr lang="ru-RU" b="1" dirty="0" err="1"/>
              <a:t>Світовий</a:t>
            </a:r>
            <a:r>
              <a:rPr lang="ru-RU" b="1" dirty="0"/>
              <a:t> океан при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використанні</a:t>
            </a:r>
            <a:r>
              <a:rPr lang="ru-RU" b="1" dirty="0"/>
              <a:t>.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дизельні</a:t>
            </a:r>
            <a:r>
              <a:rPr lang="ru-RU" b="1" dirty="0"/>
              <a:t> </a:t>
            </a:r>
            <a:r>
              <a:rPr lang="ru-RU" b="1" dirty="0" err="1"/>
              <a:t>двигуни</a:t>
            </a:r>
            <a:r>
              <a:rPr lang="ru-RU" b="1" dirty="0"/>
              <a:t> суден </a:t>
            </a:r>
            <a:r>
              <a:rPr lang="ru-RU" b="1" dirty="0" err="1"/>
              <a:t>викидають</a:t>
            </a:r>
            <a:r>
              <a:rPr lang="ru-RU" b="1" dirty="0"/>
              <a:t> у море до 2млн. т </a:t>
            </a:r>
            <a:r>
              <a:rPr lang="ru-RU" b="1" dirty="0" err="1"/>
              <a:t>важких</a:t>
            </a:r>
            <a:r>
              <a:rPr lang="ru-RU" b="1" dirty="0"/>
              <a:t> </a:t>
            </a:r>
            <a:r>
              <a:rPr lang="ru-RU" b="1" dirty="0" err="1"/>
              <a:t>нафтопродуктів</a:t>
            </a:r>
            <a:r>
              <a:rPr lang="ru-RU" b="1" dirty="0"/>
              <a:t> (</a:t>
            </a:r>
            <a:r>
              <a:rPr lang="ru-RU" b="1" dirty="0" err="1"/>
              <a:t>мастила</a:t>
            </a:r>
            <a:r>
              <a:rPr lang="ru-RU" b="1" dirty="0"/>
              <a:t>, </a:t>
            </a:r>
            <a:r>
              <a:rPr lang="ru-RU" b="1" dirty="0" err="1"/>
              <a:t>незгорілі</a:t>
            </a:r>
            <a:r>
              <a:rPr lang="ru-RU" b="1" dirty="0"/>
              <a:t> </a:t>
            </a:r>
            <a:r>
              <a:rPr lang="ru-RU" b="1" dirty="0" err="1"/>
              <a:t>паливо</a:t>
            </a:r>
            <a:r>
              <a:rPr lang="ru-RU" b="1" dirty="0"/>
              <a:t>).</a:t>
            </a:r>
          </a:p>
          <a:p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втрати</a:t>
            </a:r>
            <a:r>
              <a:rPr lang="ru-RU" b="1" dirty="0"/>
              <a:t> при </a:t>
            </a:r>
            <a:r>
              <a:rPr lang="ru-RU" b="1" dirty="0" err="1"/>
              <a:t>морському</a:t>
            </a:r>
            <a:r>
              <a:rPr lang="ru-RU" b="1" dirty="0"/>
              <a:t> </a:t>
            </a:r>
            <a:r>
              <a:rPr lang="ru-RU" b="1" dirty="0" err="1"/>
              <a:t>бурінні</a:t>
            </a:r>
            <a:r>
              <a:rPr lang="ru-RU" b="1" dirty="0"/>
              <a:t>, </a:t>
            </a:r>
            <a:r>
              <a:rPr lang="ru-RU" b="1" dirty="0" err="1"/>
              <a:t>збору</a:t>
            </a:r>
            <a:r>
              <a:rPr lang="ru-RU" b="1" dirty="0"/>
              <a:t> </a:t>
            </a:r>
            <a:r>
              <a:rPr lang="ru-RU" b="1" dirty="0" err="1"/>
              <a:t>нафти</a:t>
            </a:r>
            <a:r>
              <a:rPr lang="ru-RU" b="1" dirty="0"/>
              <a:t> до </a:t>
            </a:r>
            <a:r>
              <a:rPr lang="ru-RU" b="1" dirty="0" err="1"/>
              <a:t>місцевих</a:t>
            </a:r>
            <a:r>
              <a:rPr lang="ru-RU" b="1" dirty="0"/>
              <a:t> </a:t>
            </a:r>
            <a:r>
              <a:rPr lang="ru-RU" b="1" dirty="0" err="1" smtClean="0"/>
              <a:t>резервуарів</a:t>
            </a:r>
            <a:r>
              <a:rPr lang="ru-RU" b="1" dirty="0" smtClean="0"/>
              <a:t> і </a:t>
            </a:r>
            <a:r>
              <a:rPr lang="ru-RU" b="1" dirty="0" err="1" smtClean="0"/>
              <a:t>перекачування</a:t>
            </a:r>
            <a:r>
              <a:rPr lang="ru-RU" b="1" dirty="0" smtClean="0"/>
              <a:t> </a:t>
            </a:r>
            <a:r>
              <a:rPr lang="ru-RU" b="1" dirty="0"/>
              <a:t>по </a:t>
            </a:r>
            <a:r>
              <a:rPr lang="ru-RU" b="1" dirty="0" err="1"/>
              <a:t>магістральних</a:t>
            </a:r>
            <a:r>
              <a:rPr lang="ru-RU" b="1" dirty="0"/>
              <a:t> </a:t>
            </a:r>
            <a:r>
              <a:rPr lang="ru-RU" b="1" dirty="0" err="1"/>
              <a:t>нафтопроводах</a:t>
            </a:r>
            <a:r>
              <a:rPr lang="ru-RU" b="1" dirty="0"/>
              <a:t>. Тут </a:t>
            </a:r>
            <a:r>
              <a:rPr lang="ru-RU" b="1" dirty="0" err="1"/>
              <a:t>втрачається</a:t>
            </a:r>
            <a:r>
              <a:rPr lang="ru-RU" b="1" dirty="0"/>
              <a:t> до 0,25 (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усієї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/>
              <a:t>нафти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видобувається</a:t>
            </a:r>
            <a:r>
              <a:rPr lang="ru-RU" b="1" dirty="0" smtClean="0"/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605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1800" y="40466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Аварії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витоку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підводних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нафтопроводах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відбуваються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регулярно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повсюдно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аварія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затоці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Гуанабара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2000р., Результатом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викид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1.3 тис. тонн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Міжнародна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Федерація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Власників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відзначає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2000 по 2006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17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аварій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танкерів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відбувся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розлив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 2000-і - в море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потрапило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170 тис. тонн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310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332657"/>
            <a:ext cx="6990928" cy="33123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Наслідки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розливів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для того,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відмити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одного птаха,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вкриту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нафтовою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плівкою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потрібно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45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часу і 1.1 тис.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літрів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чистої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води.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подібних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аварій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страждає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тваринний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рослинний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Серйозні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збитки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несуть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місцеві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рибалки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готелі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ресторани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туристичний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бізнес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Національна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Адміністрація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США у справах Океану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Атмосфери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стверджує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нині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наявні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боротьби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великомасштабними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розливами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нафти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малоефективні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552728" cy="34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43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/>
              <a:t>Пестициди</a:t>
            </a:r>
            <a:r>
              <a:rPr lang="ru-RU" sz="5400" b="1" i="1" dirty="0" smtClean="0"/>
              <a:t>. 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11208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7931224" cy="579350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Пестициди</a:t>
            </a:r>
            <a:r>
              <a:rPr lang="ru-RU" dirty="0" smtClean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штучно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та хворобами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Пестициди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інсектициди</a:t>
            </a:r>
            <a:r>
              <a:rPr lang="ru-RU" dirty="0"/>
              <a:t> -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</a:t>
            </a:r>
            <a:r>
              <a:rPr lang="ru-RU" dirty="0" err="1"/>
              <a:t>комахами</a:t>
            </a:r>
            <a:r>
              <a:rPr lang="ru-RU" dirty="0"/>
              <a:t>, </a:t>
            </a:r>
            <a:r>
              <a:rPr lang="ru-RU" dirty="0" err="1"/>
              <a:t>фунгіциди</a:t>
            </a:r>
            <a:r>
              <a:rPr lang="ru-RU" dirty="0"/>
              <a:t> й </a:t>
            </a:r>
            <a:r>
              <a:rPr lang="ru-RU" dirty="0" err="1"/>
              <a:t>бактерициди</a:t>
            </a:r>
            <a:r>
              <a:rPr lang="ru-RU" dirty="0"/>
              <a:t> -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бактеріальними</a:t>
            </a:r>
            <a:r>
              <a:rPr lang="ru-RU" dirty="0"/>
              <a:t> хворобами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гербіциди</a:t>
            </a:r>
            <a:r>
              <a:rPr lang="ru-RU" dirty="0"/>
              <a:t> -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бур'янистих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У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стічними</a:t>
            </a:r>
            <a:r>
              <a:rPr lang="ru-RU" dirty="0"/>
              <a:t> водами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випускають</a:t>
            </a:r>
            <a:r>
              <a:rPr lang="ru-RU" dirty="0"/>
              <a:t>, при </a:t>
            </a:r>
            <a:r>
              <a:rPr lang="ru-RU" dirty="0" err="1"/>
              <a:t>авіаційної</a:t>
            </a:r>
            <a:r>
              <a:rPr lang="ru-RU" dirty="0"/>
              <a:t> та </a:t>
            </a:r>
            <a:r>
              <a:rPr lang="ru-RU" dirty="0" err="1"/>
              <a:t>наземної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і </a:t>
            </a:r>
            <a:r>
              <a:rPr lang="ru-RU" dirty="0" err="1"/>
              <a:t>лісів</a:t>
            </a:r>
            <a:r>
              <a:rPr lang="ru-RU" dirty="0"/>
              <a:t>, з </a:t>
            </a:r>
            <a:r>
              <a:rPr lang="ru-RU" dirty="0" err="1"/>
              <a:t>дощовими</a:t>
            </a:r>
            <a:r>
              <a:rPr lang="ru-RU" dirty="0"/>
              <a:t> та </a:t>
            </a:r>
            <a:r>
              <a:rPr lang="ru-RU" dirty="0" err="1"/>
              <a:t>талими</a:t>
            </a:r>
            <a:r>
              <a:rPr lang="ru-RU" dirty="0"/>
              <a:t> водами, а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для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, </a:t>
            </a:r>
            <a:r>
              <a:rPr lang="ru-RU" dirty="0" err="1"/>
              <a:t>молюсків</a:t>
            </a:r>
            <a:r>
              <a:rPr lang="ru-RU" dirty="0"/>
              <a:t>, </a:t>
            </a:r>
            <a:r>
              <a:rPr lang="ru-RU" dirty="0" err="1"/>
              <a:t>переносників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бур'янистих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на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систем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як у прямому токсичному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хронічна</a:t>
            </a:r>
            <a:r>
              <a:rPr lang="ru-RU" dirty="0"/>
              <a:t> </a:t>
            </a:r>
            <a:r>
              <a:rPr lang="ru-RU" dirty="0" err="1"/>
              <a:t>токсичність</a:t>
            </a:r>
            <a:r>
              <a:rPr lang="ru-RU" dirty="0"/>
              <a:t>), так і </a:t>
            </a:r>
            <a:r>
              <a:rPr lang="ru-RU" dirty="0" err="1"/>
              <a:t>побічно</a:t>
            </a:r>
            <a:r>
              <a:rPr lang="ru-RU" dirty="0"/>
              <a:t> (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розчинного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води,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комах і т. д.). Будучи </a:t>
            </a:r>
            <a:r>
              <a:rPr lang="ru-RU" dirty="0" err="1"/>
              <a:t>поглиненими</a:t>
            </a:r>
            <a:r>
              <a:rPr lang="ru-RU" dirty="0"/>
              <a:t> </a:t>
            </a:r>
            <a:r>
              <a:rPr lang="ru-RU" dirty="0" err="1"/>
              <a:t>організмом-фільтратором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одним 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планктонних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),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відкладатися</a:t>
            </a:r>
            <a:r>
              <a:rPr lang="ru-RU" dirty="0"/>
              <a:t> в тканинах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 У </a:t>
            </a:r>
            <a:r>
              <a:rPr lang="ru-RU" dirty="0" err="1"/>
              <a:t>подальших</a:t>
            </a:r>
            <a:r>
              <a:rPr lang="ru-RU" dirty="0"/>
              <a:t> ланках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кумулятивним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, </a:t>
            </a:r>
            <a:r>
              <a:rPr lang="ru-RU" dirty="0" err="1"/>
              <a:t>посилюється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89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185"/>
            <a:ext cx="8215064" cy="284875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Особлива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проблема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пластикового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сміття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морів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смузі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припливу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й прибою.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Відібравши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води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піску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200 точках,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належать 20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країнам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співробітники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найбільшого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Японії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Японського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університету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Nihon University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виявили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там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значущі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концентрації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бісфенолу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А (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BPA).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Концентрації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шкідливої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становили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0,01 до 50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мільйонних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доль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Катсухіко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Саїд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колеги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показали,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бісфенол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потрапити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у воду та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пісок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полікарбонатів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твердих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пластиків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всупереч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традиційним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уявленням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розкладаються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звичайних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океані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звідки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узявся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бісфенол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А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океані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вчені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відповідають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сміття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Тим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Гаваями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Каліфорнією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сформувався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своєрідний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потік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сміття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нарікають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японські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дослідники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японського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узбережжя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щорічно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море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змивається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150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тисяч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тонн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сміття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величезна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купа.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1808"/>
            <a:ext cx="6228184" cy="414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2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860032" y="47667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поверхнево-активні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: </a:t>
            </a:r>
            <a:r>
              <a:rPr lang="ru-RU" dirty="0" err="1"/>
              <a:t>детергенти</a:t>
            </a:r>
            <a:r>
              <a:rPr lang="ru-RU" dirty="0"/>
              <a:t> (СПАР) належать до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 </a:t>
            </a:r>
            <a:r>
              <a:rPr lang="ru-RU" dirty="0" err="1"/>
              <a:t>поверхневий</a:t>
            </a:r>
            <a:r>
              <a:rPr lang="ru-RU" dirty="0"/>
              <a:t> натяг води. Вони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мийних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(СМС), широко </a:t>
            </a:r>
            <a:r>
              <a:rPr lang="ru-RU" dirty="0" err="1"/>
              <a:t>застосовуваних</a:t>
            </a:r>
            <a:r>
              <a:rPr lang="ru-RU" dirty="0"/>
              <a:t> у </a:t>
            </a:r>
            <a:r>
              <a:rPr lang="ru-RU" dirty="0" err="1"/>
              <a:t>побуті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.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стічними</a:t>
            </a:r>
            <a:r>
              <a:rPr lang="ru-RU" dirty="0"/>
              <a:t> водами СПАР </a:t>
            </a:r>
            <a:r>
              <a:rPr lang="ru-RU" dirty="0" err="1"/>
              <a:t>попадають</a:t>
            </a:r>
            <a:r>
              <a:rPr lang="ru-RU" dirty="0"/>
              <a:t> у </a:t>
            </a:r>
            <a:r>
              <a:rPr lang="ru-RU" dirty="0" err="1"/>
              <a:t>материкові</a:t>
            </a:r>
            <a:r>
              <a:rPr lang="ru-RU" dirty="0"/>
              <a:t> води й </a:t>
            </a:r>
            <a:r>
              <a:rPr lang="ru-RU" dirty="0" err="1"/>
              <a:t>морське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76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90872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Важкі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метали (ртуть,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свинець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кадмій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цинк,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мідь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миш'як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):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водойми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важкі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метали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стоками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гірничодобувних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металургійних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хімічної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легкої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через атмосферу. Для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біоценозів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небезпечні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ртуть,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свинець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кадмій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89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633"/>
            <a:ext cx="8075240" cy="309634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даний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побутова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каналізація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більшості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сучасним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санітарним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вимогам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тоді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її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заміна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пристрій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потужних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очисних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споруд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стоять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надзвичайно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дорого. Коли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міська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каналізація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перестає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справлятися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потоком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відходів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поряд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великими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містами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заражена вода,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каналізаційні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труби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намагаються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відвести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якомога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далі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море.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Звичайно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подібна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певної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міри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позбавляє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мешканців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міста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міазми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але проблема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цим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способом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вирішується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так як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надходження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відходів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забруднюють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океан,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продовжується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колишньою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інтенсивністю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Правда,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слід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визнати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знову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споруджуваних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великих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промислових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очисні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споруди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плануються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створюються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6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116632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Термін</a:t>
            </a:r>
            <a:r>
              <a:rPr lang="ru-RU" dirty="0"/>
              <a:t> "</a:t>
            </a:r>
            <a:r>
              <a:rPr lang="ru-RU" dirty="0" err="1"/>
              <a:t>Світовий</a:t>
            </a:r>
            <a:r>
              <a:rPr lang="ru-RU" dirty="0"/>
              <a:t> океан" </a:t>
            </a:r>
            <a:r>
              <a:rPr lang="ru-RU" dirty="0" err="1"/>
              <a:t>ввів</a:t>
            </a:r>
            <a:r>
              <a:rPr lang="ru-RU" dirty="0"/>
              <a:t> у науку великий </a:t>
            </a:r>
            <a:r>
              <a:rPr lang="ru-RU" dirty="0" err="1"/>
              <a:t>радянський</a:t>
            </a:r>
            <a:r>
              <a:rPr lang="ru-RU" dirty="0"/>
              <a:t> географ і океанограф Ю.М. </a:t>
            </a:r>
            <a:r>
              <a:rPr lang="ru-RU" dirty="0" err="1"/>
              <a:t>Шокальський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"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- </a:t>
            </a:r>
            <a:r>
              <a:rPr lang="ru-RU" dirty="0" err="1"/>
              <a:t>солоність</a:t>
            </a:r>
            <a:r>
              <a:rPr lang="ru-RU" dirty="0"/>
              <a:t>". "Океан - </a:t>
            </a:r>
            <a:r>
              <a:rPr lang="ru-RU" dirty="0" err="1"/>
              <a:t>комора</a:t>
            </a:r>
            <a:r>
              <a:rPr lang="ru-RU" dirty="0"/>
              <a:t> </a:t>
            </a:r>
            <a:r>
              <a:rPr lang="ru-RU" dirty="0" err="1"/>
              <a:t>колосальних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і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засіб</a:t>
            </a:r>
            <a:r>
              <a:rPr lang="ru-RU" dirty="0"/>
              <a:t> для </a:t>
            </a:r>
            <a:r>
              <a:rPr lang="ru-RU" dirty="0" err="1"/>
              <a:t>міжконтинентальних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генератор і регулятор </a:t>
            </a:r>
            <a:r>
              <a:rPr lang="ru-RU" dirty="0" err="1"/>
              <a:t>клімату</a:t>
            </a:r>
            <a:r>
              <a:rPr lang="ru-RU" dirty="0"/>
              <a:t> - зараз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визначальним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майбутнє</a:t>
            </a:r>
            <a:r>
              <a:rPr lang="ru-RU" dirty="0"/>
              <a:t> кожного з нас".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528392" cy="39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78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dirty="0" err="1"/>
              <a:t>Екологічні</a:t>
            </a:r>
            <a:r>
              <a:rPr lang="ru-RU" sz="4800" i="1" dirty="0"/>
              <a:t> </a:t>
            </a:r>
            <a:r>
              <a:rPr lang="ru-RU" sz="4800" i="1" dirty="0" err="1"/>
              <a:t>наслідки</a:t>
            </a:r>
            <a:r>
              <a:rPr lang="ru-RU" sz="4800" i="1" dirty="0"/>
              <a:t> </a:t>
            </a:r>
            <a:r>
              <a:rPr lang="ru-RU" sz="4800" i="1" dirty="0" err="1"/>
              <a:t>забруднення</a:t>
            </a:r>
            <a:r>
              <a:rPr lang="ru-RU" sz="4800" i="1" dirty="0"/>
              <a:t> </a:t>
            </a:r>
            <a:r>
              <a:rPr lang="ru-RU" sz="4800" i="1" dirty="0" err="1"/>
              <a:t>Світового</a:t>
            </a:r>
            <a:r>
              <a:rPr lang="ru-RU" sz="4800" i="1" dirty="0"/>
              <a:t> океану</a:t>
            </a:r>
          </a:p>
        </p:txBody>
      </p:sp>
    </p:spTree>
    <p:extLst>
      <p:ext uri="{BB962C8B-B14F-4D97-AF65-F5344CB8AC3E}">
        <p14:creationId xmlns:p14="http://schemas.microsoft.com/office/powerpoint/2010/main" val="837954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0760" cy="499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95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6000" i="1" dirty="0" err="1"/>
              <a:t>Виснаження</a:t>
            </a:r>
            <a:r>
              <a:rPr lang="ru-RU" sz="6000" i="1" dirty="0"/>
              <a:t> </a:t>
            </a:r>
            <a:r>
              <a:rPr lang="ru-RU" sz="6000" i="1" dirty="0" err="1"/>
              <a:t>ресурсів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23426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374441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Людство</a:t>
            </a:r>
            <a:r>
              <a:rPr lang="ru-RU" dirty="0"/>
              <a:t> повинно радикально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води,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глобального </a:t>
            </a:r>
            <a:r>
              <a:rPr lang="ru-RU" dirty="0" err="1"/>
              <a:t>дефіциту</a:t>
            </a:r>
            <a:r>
              <a:rPr lang="ru-RU" dirty="0"/>
              <a:t> - до такого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Стокгольмського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водного </a:t>
            </a:r>
            <a:r>
              <a:rPr lang="ru-RU" dirty="0" err="1"/>
              <a:t>інституту</a:t>
            </a:r>
            <a:r>
              <a:rPr lang="ru-RU" dirty="0"/>
              <a:t> (SIWI) і </a:t>
            </a:r>
            <a:r>
              <a:rPr lang="ru-RU" dirty="0" err="1"/>
              <a:t>Організації</a:t>
            </a:r>
            <a:r>
              <a:rPr lang="ru-RU" dirty="0"/>
              <a:t> ООН з </a:t>
            </a:r>
            <a:r>
              <a:rPr lang="ru-RU" dirty="0" err="1"/>
              <a:t>продовольства</a:t>
            </a:r>
            <a:r>
              <a:rPr lang="ru-RU" dirty="0"/>
              <a:t> і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(FAO). </a:t>
            </a:r>
            <a:r>
              <a:rPr lang="ru-RU" dirty="0" err="1"/>
              <a:t>Найсерйознішою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аналітики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нераціональне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 до 40% </a:t>
            </a:r>
            <a:r>
              <a:rPr lang="ru-RU" dirty="0" err="1"/>
              <a:t>споживаної</a:t>
            </a:r>
            <a:r>
              <a:rPr lang="ru-RU" dirty="0"/>
              <a:t> </a:t>
            </a:r>
            <a:r>
              <a:rPr lang="ru-RU" dirty="0" err="1"/>
              <a:t>людством</a:t>
            </a:r>
            <a:r>
              <a:rPr lang="ru-RU" dirty="0"/>
              <a:t> </a:t>
            </a:r>
            <a:r>
              <a:rPr lang="ru-RU" dirty="0" err="1"/>
              <a:t>прісної</a:t>
            </a:r>
            <a:r>
              <a:rPr lang="ru-RU" dirty="0"/>
              <a:t> води.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води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1,5 млрд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до 2050 року </a:t>
            </a:r>
            <a:r>
              <a:rPr lang="ru-RU" dirty="0" err="1"/>
              <a:t>їх</a:t>
            </a:r>
            <a:r>
              <a:rPr lang="ru-RU" dirty="0"/>
              <a:t> число, за прогнозами,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зрости</a:t>
            </a:r>
            <a:r>
              <a:rPr lang="ru-RU" dirty="0"/>
              <a:t> до 3,5 млрд. </a:t>
            </a:r>
            <a:r>
              <a:rPr lang="ru-RU" dirty="0" err="1"/>
              <a:t>Вже</a:t>
            </a:r>
            <a:r>
              <a:rPr lang="ru-RU" dirty="0"/>
              <a:t> зараз ряд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в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Бразилія</a:t>
            </a:r>
            <a:r>
              <a:rPr lang="ru-RU" dirty="0"/>
              <a:t>, </a:t>
            </a:r>
            <a:r>
              <a:rPr lang="ru-RU" dirty="0" err="1"/>
              <a:t>Туреччина</a:t>
            </a:r>
            <a:r>
              <a:rPr lang="ru-RU" dirty="0"/>
              <a:t>, </a:t>
            </a:r>
            <a:r>
              <a:rPr lang="ru-RU" dirty="0" err="1"/>
              <a:t>Японія</a:t>
            </a:r>
            <a:r>
              <a:rPr lang="ru-RU" dirty="0"/>
              <a:t>, Китаю та </a:t>
            </a:r>
            <a:r>
              <a:rPr lang="ru-RU" dirty="0" err="1"/>
              <a:t>Італія</a:t>
            </a:r>
            <a:r>
              <a:rPr lang="ru-RU" dirty="0"/>
              <a:t>,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воду для потреб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і </a:t>
            </a:r>
            <a:r>
              <a:rPr lang="ru-RU" dirty="0" err="1"/>
              <a:t>передумов</a:t>
            </a:r>
            <a:r>
              <a:rPr lang="ru-RU" dirty="0"/>
              <a:t>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видно. </a:t>
            </a:r>
            <a:r>
              <a:rPr lang="ru-RU" dirty="0" err="1"/>
              <a:t>Більш</a:t>
            </a:r>
            <a:r>
              <a:rPr lang="ru-RU" dirty="0"/>
              <a:t> того, </a:t>
            </a:r>
            <a:r>
              <a:rPr lang="ru-RU" dirty="0" err="1"/>
              <a:t>дефіцит</a:t>
            </a:r>
            <a:r>
              <a:rPr lang="ru-RU" dirty="0"/>
              <a:t> води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найближчі</a:t>
            </a:r>
            <a:r>
              <a:rPr lang="ru-RU" dirty="0"/>
              <a:t> роки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перетворитися</a:t>
            </a:r>
            <a:r>
              <a:rPr lang="ru-RU" dirty="0"/>
              <a:t> в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- 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згорнуті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потреби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перевершувати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держав. </a:t>
            </a:r>
            <a:r>
              <a:rPr lang="ru-RU" dirty="0" err="1"/>
              <a:t>Нестача</a:t>
            </a:r>
            <a:r>
              <a:rPr lang="ru-RU" dirty="0"/>
              <a:t> води в </a:t>
            </a:r>
            <a:r>
              <a:rPr lang="ru-RU" dirty="0" err="1"/>
              <a:t>пустельних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викличе</a:t>
            </a:r>
            <a:r>
              <a:rPr lang="ru-RU" dirty="0"/>
              <a:t> </a:t>
            </a:r>
            <a:r>
              <a:rPr lang="ru-RU" dirty="0" err="1"/>
              <a:t>інтенсивну</a:t>
            </a:r>
            <a:r>
              <a:rPr lang="ru-RU" dirty="0"/>
              <a:t> </a:t>
            </a:r>
            <a:r>
              <a:rPr lang="ru-RU" dirty="0" err="1"/>
              <a:t>міграцію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923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4437112"/>
            <a:ext cx="8136904" cy="2365723"/>
          </a:xfrm>
        </p:spPr>
        <p:txBody>
          <a:bodyPr>
            <a:normAutofit fontScale="92500"/>
          </a:bodyPr>
          <a:lstStyle/>
          <a:p>
            <a:r>
              <a:rPr lang="ru-RU" dirty="0"/>
              <a:t>За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Департаменту ООН з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справ, </a:t>
            </a:r>
            <a:r>
              <a:rPr lang="ru-RU" dirty="0" err="1"/>
              <a:t>втрачено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водно-</a:t>
            </a:r>
            <a:r>
              <a:rPr lang="ru-RU" dirty="0" err="1"/>
              <a:t>болотних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/>
              <a:t>відсотків</a:t>
            </a:r>
            <a:r>
              <a:rPr lang="ru-RU" dirty="0"/>
              <a:t> з 10 000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прісноводних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40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6633"/>
            <a:ext cx="8208912" cy="673569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морить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акул і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лисиць</a:t>
            </a:r>
            <a:r>
              <a:rPr lang="ru-RU" dirty="0"/>
              <a:t> (скат),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до </a:t>
            </a:r>
            <a:r>
              <a:rPr lang="ru-RU" dirty="0" err="1"/>
              <a:t>надмірної</a:t>
            </a:r>
            <a:r>
              <a:rPr lang="ru-RU" dirty="0"/>
              <a:t> ловлю. </a:t>
            </a:r>
            <a:r>
              <a:rPr lang="ru-RU" dirty="0" err="1"/>
              <a:t>Причому</a:t>
            </a:r>
            <a:r>
              <a:rPr lang="ru-RU" dirty="0"/>
              <a:t>, з </a:t>
            </a:r>
            <a:r>
              <a:rPr lang="ru-RU" dirty="0" err="1"/>
              <a:t>мешканцями</a:t>
            </a:r>
            <a:r>
              <a:rPr lang="ru-RU" dirty="0"/>
              <a:t> </a:t>
            </a: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справа </a:t>
            </a:r>
            <a:r>
              <a:rPr lang="ru-RU" dirty="0" err="1"/>
              <a:t>йде</a:t>
            </a:r>
            <a:r>
              <a:rPr lang="ru-RU" dirty="0"/>
              <a:t> не </a:t>
            </a:r>
            <a:r>
              <a:rPr lang="ru-RU" dirty="0" err="1"/>
              <a:t>краще</a:t>
            </a:r>
            <a:r>
              <a:rPr lang="ru-RU" dirty="0"/>
              <a:t> - </a:t>
            </a:r>
            <a:r>
              <a:rPr lang="ru-RU" dirty="0" err="1"/>
              <a:t>близько</a:t>
            </a:r>
            <a:r>
              <a:rPr lang="ru-RU" dirty="0"/>
              <a:t> 56% з 252 </a:t>
            </a:r>
            <a:r>
              <a:rPr lang="ru-RU" dirty="0" err="1"/>
              <a:t>прісних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 </a:t>
            </a:r>
            <a:r>
              <a:rPr lang="ru-RU" dirty="0" err="1"/>
              <a:t>Середземномор'я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2006, </a:t>
            </a:r>
            <a:r>
              <a:rPr lang="ru-RU" dirty="0" err="1"/>
              <a:t>Червоний</a:t>
            </a:r>
            <a:r>
              <a:rPr lang="ru-RU" dirty="0"/>
              <a:t> Список ІУКН </a:t>
            </a:r>
            <a:r>
              <a:rPr lang="ru-RU" dirty="0" err="1"/>
              <a:t>описує</a:t>
            </a:r>
            <a:r>
              <a:rPr lang="ru-RU" dirty="0"/>
              <a:t> 1173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.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у 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крах </a:t>
            </a:r>
            <a:r>
              <a:rPr lang="ru-RU" dirty="0" err="1"/>
              <a:t>чисельності</a:t>
            </a:r>
            <a:r>
              <a:rPr lang="ru-RU" dirty="0"/>
              <a:t>, так як </a:t>
            </a:r>
            <a:r>
              <a:rPr lang="ru-RU" dirty="0" err="1"/>
              <a:t>кількість</a:t>
            </a:r>
            <a:r>
              <a:rPr lang="ru-RU" dirty="0"/>
              <a:t> нового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 не </a:t>
            </a:r>
            <a:r>
              <a:rPr lang="ru-RU" dirty="0" err="1"/>
              <a:t>покриває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виловлених</a:t>
            </a:r>
            <a:r>
              <a:rPr lang="ru-RU" dirty="0"/>
              <a:t>. За </a:t>
            </a:r>
            <a:r>
              <a:rPr lang="ru-RU" dirty="0" err="1"/>
              <a:t>останні</a:t>
            </a:r>
            <a:r>
              <a:rPr lang="ru-RU" dirty="0"/>
              <a:t> роки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Атлантики </a:t>
            </a:r>
            <a:r>
              <a:rPr lang="ru-RU" dirty="0" err="1"/>
              <a:t>промислові</a:t>
            </a:r>
            <a:r>
              <a:rPr lang="ru-RU" dirty="0"/>
              <a:t> запаси </a:t>
            </a:r>
            <a:r>
              <a:rPr lang="ru-RU" dirty="0" err="1"/>
              <a:t>тріски</a:t>
            </a:r>
            <a:r>
              <a:rPr lang="ru-RU" dirty="0"/>
              <a:t>, хека, </a:t>
            </a:r>
            <a:r>
              <a:rPr lang="ru-RU" dirty="0" err="1"/>
              <a:t>морського</a:t>
            </a:r>
            <a:r>
              <a:rPr lang="ru-RU" dirty="0"/>
              <a:t> окуня і </a:t>
            </a:r>
            <a:r>
              <a:rPr lang="ru-RU" dirty="0" err="1"/>
              <a:t>камбали</a:t>
            </a:r>
            <a:r>
              <a:rPr lang="ru-RU" dirty="0"/>
              <a:t> </a:t>
            </a:r>
            <a:r>
              <a:rPr lang="ru-RU" dirty="0" err="1"/>
              <a:t>скоротилися</a:t>
            </a:r>
            <a:r>
              <a:rPr lang="ru-RU" dirty="0"/>
              <a:t> на </a:t>
            </a:r>
            <a:r>
              <a:rPr lang="ru-RU" dirty="0" err="1"/>
              <a:t>цілих</a:t>
            </a:r>
            <a:r>
              <a:rPr lang="ru-RU" dirty="0"/>
              <a:t> 95 </a:t>
            </a:r>
            <a:r>
              <a:rPr lang="ru-RU" dirty="0" err="1"/>
              <a:t>відсотків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лунають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термінових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 Схоже,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загальносвітові</a:t>
            </a:r>
            <a:r>
              <a:rPr lang="ru-RU" dirty="0"/>
              <a:t> улови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піку</a:t>
            </a:r>
            <a:r>
              <a:rPr lang="ru-RU" dirty="0"/>
              <a:t>.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2030 року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статистичне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впаде</a:t>
            </a:r>
            <a:r>
              <a:rPr lang="ru-RU" dirty="0"/>
              <a:t> до 11 кг /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405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67744" y="1556792"/>
            <a:ext cx="46188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напруга</a:t>
            </a:r>
            <a:r>
              <a:rPr lang="ru-RU" dirty="0"/>
              <a:t> і на </a:t>
            </a:r>
            <a:r>
              <a:rPr lang="ru-RU" dirty="0" err="1"/>
              <a:t>прісноводних</a:t>
            </a:r>
            <a:r>
              <a:rPr lang="ru-RU" dirty="0"/>
              <a:t> і на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-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водне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будівля</a:t>
            </a:r>
            <a:r>
              <a:rPr lang="ru-RU" dirty="0"/>
              <a:t> дамб, </a:t>
            </a:r>
            <a:r>
              <a:rPr lang="ru-RU" dirty="0" err="1"/>
              <a:t>видалення</a:t>
            </a:r>
            <a:r>
              <a:rPr lang="ru-RU" dirty="0"/>
              <a:t> води для </a:t>
            </a:r>
            <a:r>
              <a:rPr lang="ru-RU" dirty="0" err="1"/>
              <a:t>використання</a:t>
            </a:r>
            <a:r>
              <a:rPr lang="ru-RU" dirty="0"/>
              <a:t> людьми, і </a:t>
            </a:r>
            <a:r>
              <a:rPr lang="ru-RU" dirty="0" err="1"/>
              <a:t>введенням</a:t>
            </a:r>
            <a:r>
              <a:rPr lang="ru-RU" dirty="0"/>
              <a:t> </a:t>
            </a:r>
            <a:r>
              <a:rPr lang="ru-RU" dirty="0" err="1"/>
              <a:t>екзотичних</a:t>
            </a:r>
            <a:r>
              <a:rPr lang="ru-RU" dirty="0"/>
              <a:t> </a:t>
            </a:r>
            <a:r>
              <a:rPr lang="ru-RU" dirty="0" err="1"/>
              <a:t>різновидів</a:t>
            </a:r>
            <a:r>
              <a:rPr lang="ru-RU" dirty="0"/>
              <a:t>. Прикладом </a:t>
            </a:r>
            <a:r>
              <a:rPr lang="ru-RU" dirty="0" err="1"/>
              <a:t>риби</a:t>
            </a:r>
            <a:r>
              <a:rPr lang="ru-RU" dirty="0"/>
              <a:t>, яка стала </a:t>
            </a:r>
            <a:r>
              <a:rPr lang="ru-RU" dirty="0" err="1"/>
              <a:t>підданої</a:t>
            </a:r>
            <a:r>
              <a:rPr lang="ru-RU" dirty="0"/>
              <a:t> </a:t>
            </a:r>
            <a:r>
              <a:rPr lang="ru-RU" dirty="0" err="1"/>
              <a:t>небезпеці</a:t>
            </a:r>
            <a:r>
              <a:rPr lang="ru-RU" dirty="0"/>
              <a:t> через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- </a:t>
            </a:r>
            <a:r>
              <a:rPr lang="ru-RU" dirty="0" err="1"/>
              <a:t>блідий</a:t>
            </a:r>
            <a:r>
              <a:rPr lang="ru-RU" dirty="0"/>
              <a:t> </a:t>
            </a:r>
            <a:r>
              <a:rPr lang="ru-RU" dirty="0" err="1"/>
              <a:t>осетер</a:t>
            </a:r>
            <a:r>
              <a:rPr lang="ru-RU" dirty="0"/>
              <a:t>, </a:t>
            </a:r>
            <a:r>
              <a:rPr lang="ru-RU" dirty="0" err="1"/>
              <a:t>північноамериканська</a:t>
            </a:r>
            <a:r>
              <a:rPr lang="ru-RU" dirty="0"/>
              <a:t> </a:t>
            </a:r>
            <a:r>
              <a:rPr lang="ru-RU" dirty="0" err="1"/>
              <a:t>прісноводна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живучи в </a:t>
            </a:r>
            <a:r>
              <a:rPr lang="ru-RU" dirty="0" err="1"/>
              <a:t>річках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змінені</a:t>
            </a:r>
            <a:r>
              <a:rPr lang="ru-RU" dirty="0"/>
              <a:t> </a:t>
            </a:r>
            <a:r>
              <a:rPr lang="ru-RU" dirty="0" err="1"/>
              <a:t>людською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країн</a:t>
            </a:r>
            <a:r>
              <a:rPr lang="ru-RU" dirty="0"/>
              <a:t>, а й негативно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екосистемі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530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11663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Головна </a:t>
            </a:r>
            <a:r>
              <a:rPr lang="ru-RU" dirty="0" err="1"/>
              <a:t>стратегія</a:t>
            </a:r>
            <a:r>
              <a:rPr lang="ru-RU" dirty="0"/>
              <a:t>,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помітному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рибальства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спустошених</a:t>
            </a:r>
            <a:r>
              <a:rPr lang="ru-RU" dirty="0"/>
              <a:t> зонах, </a:t>
            </a:r>
            <a:r>
              <a:rPr lang="ru-RU" dirty="0" err="1"/>
              <a:t>прийняттю</a:t>
            </a:r>
            <a:r>
              <a:rPr lang="ru-RU" dirty="0"/>
              <a:t> </a:t>
            </a:r>
            <a:r>
              <a:rPr lang="ru-RU" dirty="0" err="1"/>
              <a:t>термінових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 і </a:t>
            </a:r>
            <a:r>
              <a:rPr lang="ru-RU" dirty="0" err="1"/>
              <a:t>поліпшенню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умов </a:t>
            </a:r>
            <a:r>
              <a:rPr lang="ru-RU" dirty="0" err="1"/>
              <a:t>проживання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533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err="1"/>
              <a:t>Охорона</a:t>
            </a:r>
            <a:r>
              <a:rPr lang="ru-RU" sz="4800" i="1" dirty="0"/>
              <a:t> </a:t>
            </a:r>
            <a:r>
              <a:rPr lang="ru-RU" sz="4800" i="1" dirty="0" err="1"/>
              <a:t>Світового</a:t>
            </a:r>
            <a:r>
              <a:rPr lang="ru-RU" sz="4800" i="1" dirty="0"/>
              <a:t> океану</a:t>
            </a:r>
          </a:p>
        </p:txBody>
      </p:sp>
    </p:spTree>
    <p:extLst>
      <p:ext uri="{BB962C8B-B14F-4D97-AF65-F5344CB8AC3E}">
        <p14:creationId xmlns:p14="http://schemas.microsoft.com/office/powerpoint/2010/main" val="3963377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 метою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низку </a:t>
            </a:r>
            <a:r>
              <a:rPr lang="ru-RU" dirty="0" err="1"/>
              <a:t>багатосторонніх</a:t>
            </a:r>
            <a:r>
              <a:rPr lang="ru-RU" dirty="0"/>
              <a:t> і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44624"/>
            <a:ext cx="8075240" cy="6081539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справді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Світовий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океан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знаходиться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загрозою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? На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на жаль, треба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відповісти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ствердно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без всяких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коливань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небезпека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океану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несе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сама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людина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легковажним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бездушним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ставленням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багатств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За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останні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два-три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десятиліття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людство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такої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міри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забруднили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океан,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зараз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важко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знайти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місця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Світовому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океані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де не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спостерігалися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б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сліди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активної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діяльності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Проблема,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пов'язана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забрудненням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вод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океану, одна з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найважливіших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проблем,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стоять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нині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перед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людством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небезпечні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види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забруднення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забруднення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нафтою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нафтопродуктами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радіоактивними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речовинами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відходами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промислових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побутових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стічних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вод і,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нарешті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виносами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хімічних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добрив (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пестицидів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18809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404664"/>
            <a:ext cx="547260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Конвенція</a:t>
            </a:r>
            <a:r>
              <a:rPr lang="ru-RU" dirty="0"/>
              <a:t> ООН з </a:t>
            </a:r>
            <a:r>
              <a:rPr lang="ru-RU" dirty="0" err="1"/>
              <a:t>морського</a:t>
            </a:r>
            <a:r>
              <a:rPr lang="ru-RU" dirty="0"/>
              <a:t> права 1982 р. (ст. 192) </a:t>
            </a:r>
            <a:r>
              <a:rPr lang="ru-RU" dirty="0" err="1"/>
              <a:t>зобов'язує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та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морське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заходи,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юрисдикцією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контролем не </a:t>
            </a:r>
            <a:r>
              <a:rPr lang="ru-RU" dirty="0" err="1"/>
              <a:t>завдавала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державам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шляхом </a:t>
            </a:r>
            <a:r>
              <a:rPr lang="ru-RU" dirty="0" err="1"/>
              <a:t>забруднення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заходи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ст. 207 </a:t>
            </a:r>
            <a:r>
              <a:rPr lang="ru-RU" dirty="0" err="1"/>
              <a:t>Конвенції</a:t>
            </a:r>
            <a:r>
              <a:rPr lang="ru-RU" dirty="0"/>
              <a:t> ООН з </a:t>
            </a:r>
            <a:r>
              <a:rPr lang="ru-RU" dirty="0" err="1"/>
              <a:t>морського</a:t>
            </a:r>
            <a:r>
              <a:rPr lang="ru-RU" dirty="0"/>
              <a:t> права 1982 р.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і правила для </a:t>
            </a:r>
            <a:r>
              <a:rPr lang="ru-RU" dirty="0" err="1"/>
              <a:t>запобігання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естуарії</a:t>
            </a:r>
            <a:r>
              <a:rPr lang="ru-RU" dirty="0"/>
              <a:t>, </a:t>
            </a:r>
            <a:r>
              <a:rPr lang="ru-RU" dirty="0" err="1"/>
              <a:t>трубопроводів</a:t>
            </a:r>
            <a:r>
              <a:rPr lang="ru-RU" dirty="0"/>
              <a:t> і </a:t>
            </a:r>
            <a:r>
              <a:rPr lang="ru-RU" dirty="0" err="1"/>
              <a:t>водоотводяшіх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беручи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узгоджені</a:t>
            </a:r>
            <a:r>
              <a:rPr lang="ru-RU" dirty="0"/>
              <a:t> в </a:t>
            </a:r>
            <a:r>
              <a:rPr lang="ru-RU" dirty="0" err="1"/>
              <a:t>міжнародному</a:t>
            </a:r>
            <a:r>
              <a:rPr lang="ru-RU" dirty="0"/>
              <a:t> порядку </a:t>
            </a:r>
            <a:r>
              <a:rPr lang="ru-RU" dirty="0" err="1"/>
              <a:t>норми</a:t>
            </a:r>
            <a:r>
              <a:rPr lang="ru-RU" dirty="0"/>
              <a:t>, </a:t>
            </a:r>
            <a:r>
              <a:rPr lang="ru-RU" dirty="0" err="1"/>
              <a:t>стандарти</a:t>
            </a:r>
            <a:r>
              <a:rPr lang="ru-RU" dirty="0"/>
              <a:t> та </a:t>
            </a:r>
            <a:r>
              <a:rPr lang="ru-RU" dirty="0" err="1"/>
              <a:t>рекомендовані</a:t>
            </a:r>
            <a:r>
              <a:rPr lang="ru-RU" dirty="0"/>
              <a:t> практику і </a:t>
            </a:r>
            <a:r>
              <a:rPr lang="ru-RU" dirty="0" err="1"/>
              <a:t>процедури</a:t>
            </a:r>
            <a:r>
              <a:rPr lang="ru-RU" dirty="0"/>
              <a:t>. </a:t>
            </a:r>
            <a:r>
              <a:rPr lang="ru-RU" dirty="0" err="1"/>
              <a:t>Держави</a:t>
            </a:r>
            <a:r>
              <a:rPr lang="ru-RU" dirty="0"/>
              <a:t> прапора судна і </a:t>
            </a:r>
            <a:r>
              <a:rPr lang="ru-RU" dirty="0" err="1"/>
              <a:t>держави</a:t>
            </a:r>
            <a:r>
              <a:rPr lang="ru-RU" dirty="0"/>
              <a:t> порту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та </a:t>
            </a:r>
            <a:r>
              <a:rPr lang="ru-RU" dirty="0" err="1"/>
              <a:t>міжнародних</a:t>
            </a:r>
            <a:r>
              <a:rPr lang="ru-RU" dirty="0"/>
              <a:t> правил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забрудненню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океану. На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покладається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Вони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правом.</a:t>
            </a:r>
          </a:p>
        </p:txBody>
      </p:sp>
    </p:spTree>
    <p:extLst>
      <p:ext uri="{BB962C8B-B14F-4D97-AF65-F5344CB8AC3E}">
        <p14:creationId xmlns:p14="http://schemas.microsoft.com/office/powerpoint/2010/main" val="3938448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6774" y="-32311"/>
            <a:ext cx="8693230" cy="4525963"/>
          </a:xfrm>
        </p:spPr>
        <p:txBody>
          <a:bodyPr>
            <a:normAutofit/>
          </a:bodyPr>
          <a:lstStyle/>
          <a:p>
            <a:r>
              <a:rPr lang="ru-RU" sz="2000" dirty="0" err="1"/>
              <a:t>Міжнародна</a:t>
            </a:r>
            <a:r>
              <a:rPr lang="ru-RU" sz="2000" dirty="0"/>
              <a:t> </a:t>
            </a:r>
            <a:r>
              <a:rPr lang="ru-RU" sz="2000" dirty="0" err="1"/>
              <a:t>конвенція</a:t>
            </a:r>
            <a:r>
              <a:rPr lang="ru-RU" sz="2000" dirty="0"/>
              <a:t> по </a:t>
            </a:r>
            <a:r>
              <a:rPr lang="ru-RU" sz="2000" dirty="0" err="1"/>
              <a:t>запобіганню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з суден 1973 р. (з </a:t>
            </a:r>
            <a:r>
              <a:rPr lang="ru-RU" sz="2000" dirty="0" err="1"/>
              <a:t>наступними</a:t>
            </a:r>
            <a:r>
              <a:rPr lang="ru-RU" sz="2000" dirty="0"/>
              <a:t> поправками)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техніко-юридичні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для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моря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нафтою</a:t>
            </a:r>
            <a:r>
              <a:rPr lang="ru-RU" sz="2000" dirty="0"/>
              <a:t>, але й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шкідливими</a:t>
            </a:r>
            <a:r>
              <a:rPr lang="ru-RU" sz="2000" dirty="0"/>
              <a:t> </a:t>
            </a:r>
            <a:r>
              <a:rPr lang="ru-RU" sz="2000" dirty="0" err="1"/>
              <a:t>речовинами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перевозяться</a:t>
            </a:r>
            <a:r>
              <a:rPr lang="ru-RU" sz="2000" dirty="0"/>
              <a:t> на </a:t>
            </a:r>
            <a:r>
              <a:rPr lang="ru-RU" sz="2000" dirty="0" err="1"/>
              <a:t>судні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утворюються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експлуатації</a:t>
            </a:r>
            <a:r>
              <a:rPr lang="ru-RU" sz="2000" dirty="0"/>
              <a:t>. </a:t>
            </a:r>
            <a:r>
              <a:rPr lang="ru-RU" sz="2000" dirty="0" err="1"/>
              <a:t>Конвенція</a:t>
            </a:r>
            <a:r>
              <a:rPr lang="ru-RU" sz="2000" dirty="0"/>
              <a:t> </a:t>
            </a:r>
            <a:r>
              <a:rPr lang="ru-RU" sz="2000" dirty="0" err="1"/>
              <a:t>забороняє</a:t>
            </a:r>
            <a:r>
              <a:rPr lang="ru-RU" sz="2000" dirty="0"/>
              <a:t> </a:t>
            </a:r>
            <a:r>
              <a:rPr lang="ru-RU" sz="2000" dirty="0" err="1"/>
              <a:t>скидання</a:t>
            </a:r>
            <a:r>
              <a:rPr lang="ru-RU" sz="2000" dirty="0"/>
              <a:t> в море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пластмас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синтетичні</a:t>
            </a:r>
            <a:r>
              <a:rPr lang="ru-RU" sz="2000" dirty="0"/>
              <a:t> </a:t>
            </a:r>
            <a:r>
              <a:rPr lang="ru-RU" sz="2000" dirty="0" err="1"/>
              <a:t>троси</a:t>
            </a:r>
            <a:r>
              <a:rPr lang="ru-RU" sz="2000" dirty="0"/>
              <a:t>, </a:t>
            </a:r>
            <a:r>
              <a:rPr lang="ru-RU" sz="2000" dirty="0" err="1"/>
              <a:t>риболовні</a:t>
            </a:r>
            <a:r>
              <a:rPr lang="ru-RU" sz="2000" dirty="0"/>
              <a:t> </a:t>
            </a:r>
            <a:r>
              <a:rPr lang="ru-RU" sz="2000" dirty="0" err="1"/>
              <a:t>сіті</a:t>
            </a:r>
            <a:r>
              <a:rPr lang="ru-RU" sz="2000" dirty="0"/>
              <a:t> і </a:t>
            </a:r>
            <a:r>
              <a:rPr lang="ru-RU" sz="2000" dirty="0" err="1"/>
              <a:t>пластмасові</a:t>
            </a:r>
            <a:r>
              <a:rPr lang="ru-RU" sz="2000" dirty="0"/>
              <a:t> </a:t>
            </a:r>
            <a:r>
              <a:rPr lang="ru-RU" sz="2000" dirty="0" err="1"/>
              <a:t>мішки</a:t>
            </a:r>
            <a:r>
              <a:rPr lang="ru-RU" sz="2000" dirty="0"/>
              <a:t> для </a:t>
            </a:r>
            <a:r>
              <a:rPr lang="ru-RU" sz="2000" dirty="0" err="1"/>
              <a:t>сміття</a:t>
            </a:r>
            <a:r>
              <a:rPr lang="ru-RU" sz="2000" dirty="0"/>
              <a:t>. </a:t>
            </a:r>
            <a:r>
              <a:rPr lang="ru-RU" sz="2000" dirty="0" err="1"/>
              <a:t>Конвенція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: а) </a:t>
            </a:r>
            <a:r>
              <a:rPr lang="ru-RU" sz="2000" dirty="0" err="1"/>
              <a:t>заборону</a:t>
            </a:r>
            <a:r>
              <a:rPr lang="ru-RU" sz="2000" dirty="0"/>
              <a:t> на </a:t>
            </a:r>
            <a:r>
              <a:rPr lang="ru-RU" sz="2000" dirty="0" err="1"/>
              <a:t>скидання</a:t>
            </a:r>
            <a:r>
              <a:rPr lang="ru-RU" sz="2000" dirty="0"/>
              <a:t> і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океану з будь-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судів</a:t>
            </a:r>
            <a:r>
              <a:rPr lang="ru-RU" sz="2000" dirty="0"/>
              <a:t>,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військових</a:t>
            </a:r>
            <a:r>
              <a:rPr lang="ru-RU" sz="2000" dirty="0"/>
              <a:t> </a:t>
            </a:r>
            <a:r>
              <a:rPr lang="ru-RU" sz="2000" dirty="0" err="1"/>
              <a:t>кораблів</a:t>
            </a:r>
            <a:r>
              <a:rPr lang="ru-RU" sz="2000" dirty="0"/>
              <a:t> і суден,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на </a:t>
            </a:r>
            <a:r>
              <a:rPr lang="ru-RU" sz="2000" dirty="0" err="1"/>
              <a:t>державній</a:t>
            </a:r>
            <a:r>
              <a:rPr lang="ru-RU" sz="2000" dirty="0"/>
              <a:t> </a:t>
            </a:r>
            <a:r>
              <a:rPr lang="ru-RU" sz="2000" dirty="0" err="1"/>
              <a:t>некомерційній</a:t>
            </a:r>
            <a:r>
              <a:rPr lang="ru-RU" sz="2000" dirty="0"/>
              <a:t> </a:t>
            </a:r>
            <a:r>
              <a:rPr lang="ru-RU" sz="2000" dirty="0" err="1"/>
              <a:t>службі</a:t>
            </a:r>
            <a:r>
              <a:rPr lang="ru-RU" sz="2000" dirty="0"/>
              <a:t>; б) заборона на будь-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скидання</a:t>
            </a:r>
            <a:r>
              <a:rPr lang="ru-RU" sz="2000" dirty="0"/>
              <a:t> в море </a:t>
            </a:r>
            <a:r>
              <a:rPr lang="ru-RU" sz="2000" dirty="0" err="1"/>
              <a:t>нафти</a:t>
            </a:r>
            <a:r>
              <a:rPr lang="ru-RU" sz="2000" dirty="0"/>
              <a:t> і </a:t>
            </a:r>
            <a:r>
              <a:rPr lang="ru-RU" sz="2000" dirty="0" err="1"/>
              <a:t>нафтоводяної</a:t>
            </a:r>
            <a:r>
              <a:rPr lang="ru-RU" sz="2000" dirty="0"/>
              <a:t> </a:t>
            </a:r>
            <a:r>
              <a:rPr lang="ru-RU" sz="2000" dirty="0" err="1"/>
              <a:t>суміші</a:t>
            </a:r>
            <a:r>
              <a:rPr lang="ru-RU" sz="2000" dirty="0"/>
              <a:t> з суден; в)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особливих</a:t>
            </a:r>
            <a:r>
              <a:rPr lang="ru-RU" sz="2000" dirty="0"/>
              <a:t> </a:t>
            </a:r>
            <a:r>
              <a:rPr lang="ru-RU" sz="2000" dirty="0" err="1"/>
              <a:t>районів</a:t>
            </a:r>
            <a:r>
              <a:rPr lang="ru-RU" sz="2000" dirty="0"/>
              <a:t> з </a:t>
            </a:r>
            <a:r>
              <a:rPr lang="ru-RU" sz="2000" dirty="0" err="1"/>
              <a:t>жорстким</a:t>
            </a:r>
            <a:r>
              <a:rPr lang="ru-RU" sz="2000" dirty="0"/>
              <a:t> режимом, де </a:t>
            </a:r>
            <a:r>
              <a:rPr lang="ru-RU" sz="2000" dirty="0" err="1"/>
              <a:t>скидання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і в </a:t>
            </a:r>
            <a:r>
              <a:rPr lang="ru-RU" sz="2000" dirty="0" err="1"/>
              <a:t>категоричній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заборонено.</a:t>
            </a:r>
          </a:p>
        </p:txBody>
      </p:sp>
    </p:spTree>
    <p:extLst>
      <p:ext uri="{BB962C8B-B14F-4D97-AF65-F5344CB8AC3E}">
        <p14:creationId xmlns:p14="http://schemas.microsoft.com/office/powerpoint/2010/main" val="2497958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620688"/>
            <a:ext cx="547260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Конвенція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у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аварій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, і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цивільну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шкоду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 1969р.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сказано про </a:t>
            </a:r>
            <a:r>
              <a:rPr lang="ru-RU" dirty="0" err="1"/>
              <a:t>необхідні</a:t>
            </a:r>
            <a:r>
              <a:rPr lang="ru-RU" dirty="0"/>
              <a:t> заходи з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аварійних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та правах прибережного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примусових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а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потопити</a:t>
            </a:r>
            <a:r>
              <a:rPr lang="ru-RU" dirty="0"/>
              <a:t> судно, </a:t>
            </a:r>
            <a:r>
              <a:rPr lang="ru-RU" dirty="0" err="1"/>
              <a:t>винну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Друга </a:t>
            </a:r>
            <a:r>
              <a:rPr lang="ru-RU" dirty="0" err="1"/>
              <a:t>Конвенція</a:t>
            </a:r>
            <a:r>
              <a:rPr lang="ru-RU" dirty="0"/>
              <a:t>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судна,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ст. 2 </a:t>
            </a:r>
            <a:r>
              <a:rPr lang="ru-RU" dirty="0" err="1"/>
              <a:t>Конвенції</a:t>
            </a:r>
            <a:r>
              <a:rPr lang="ru-RU" dirty="0"/>
              <a:t> (у </a:t>
            </a:r>
            <a:r>
              <a:rPr lang="ru-RU" dirty="0" err="1"/>
              <a:t>редакції</a:t>
            </a:r>
            <a:r>
              <a:rPr lang="ru-RU" dirty="0"/>
              <a:t> 1992р.) </a:t>
            </a:r>
            <a:r>
              <a:rPr lang="ru-RU" dirty="0" err="1"/>
              <a:t>Власник</a:t>
            </a:r>
            <a:r>
              <a:rPr lang="ru-RU" dirty="0"/>
              <a:t> судна з моменту </a:t>
            </a:r>
            <a:r>
              <a:rPr lang="ru-RU" dirty="0" err="1"/>
              <a:t>інциденту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інцидент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низки </a:t>
            </a:r>
            <a:r>
              <a:rPr lang="ru-RU" dirty="0" err="1"/>
              <a:t>пригод</a:t>
            </a:r>
            <a:r>
              <a:rPr lang="ru-RU" dirty="0"/>
              <a:t>, з моменту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пригоди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збиток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заподіяну</a:t>
            </a:r>
            <a:r>
              <a:rPr lang="ru-RU" dirty="0"/>
              <a:t> судном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інциденту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271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3897711"/>
            <a:ext cx="7715200" cy="298519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Конвенція</a:t>
            </a:r>
            <a:r>
              <a:rPr lang="ru-RU" dirty="0"/>
              <a:t> по </a:t>
            </a:r>
            <a:r>
              <a:rPr lang="ru-RU" dirty="0" err="1"/>
              <a:t>запобіганню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моря скидами </a:t>
            </a:r>
            <a:r>
              <a:rPr lang="ru-RU" dirty="0" err="1"/>
              <a:t>відходів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1972р. Одним з </a:t>
            </a:r>
            <a:r>
              <a:rPr lang="ru-RU" dirty="0" err="1"/>
              <a:t>згубних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а й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океану, є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дна для </a:t>
            </a:r>
            <a:r>
              <a:rPr lang="ru-RU" dirty="0" err="1"/>
              <a:t>захоронення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та </a:t>
            </a:r>
            <a:r>
              <a:rPr lang="ru-RU" dirty="0" err="1"/>
              <a:t>відпрацьованого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непоправної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тваринному</a:t>
            </a:r>
            <a:r>
              <a:rPr lang="ru-RU" dirty="0"/>
              <a:t> та </a:t>
            </a:r>
            <a:r>
              <a:rPr lang="ru-RU" dirty="0" err="1"/>
              <a:t>рослинному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океану, а й </a:t>
            </a:r>
            <a:r>
              <a:rPr lang="ru-RU" dirty="0" err="1"/>
              <a:t>отруєні</a:t>
            </a:r>
            <a:r>
              <a:rPr lang="ru-RU" dirty="0"/>
              <a:t> води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злочинної</a:t>
            </a:r>
            <a:r>
              <a:rPr lang="ru-RU" dirty="0"/>
              <a:t> практики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953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Доповненням</a:t>
            </a:r>
            <a:r>
              <a:rPr lang="ru-RU" dirty="0"/>
              <a:t> до </a:t>
            </a:r>
            <a:r>
              <a:rPr lang="ru-RU" dirty="0" err="1"/>
              <a:t>вищевказаних</a:t>
            </a:r>
            <a:r>
              <a:rPr lang="ru-RU" dirty="0"/>
              <a:t> </a:t>
            </a:r>
            <a:r>
              <a:rPr lang="ru-RU" dirty="0" err="1"/>
              <a:t>багатостороннім</a:t>
            </a:r>
            <a:r>
              <a:rPr lang="ru-RU" dirty="0"/>
              <a:t> (</a:t>
            </a:r>
            <a:r>
              <a:rPr lang="ru-RU" dirty="0" err="1"/>
              <a:t>універсальним</a:t>
            </a:r>
            <a:r>
              <a:rPr lang="ru-RU" dirty="0"/>
              <a:t>) </a:t>
            </a:r>
            <a:r>
              <a:rPr lang="ru-RU" dirty="0" err="1"/>
              <a:t>конвенцій</a:t>
            </a:r>
            <a:r>
              <a:rPr lang="ru-RU" dirty="0"/>
              <a:t> є: </a:t>
            </a:r>
            <a:r>
              <a:rPr lang="ru-RU" dirty="0" err="1"/>
              <a:t>Конвенція</a:t>
            </a:r>
            <a:r>
              <a:rPr lang="ru-RU" dirty="0"/>
              <a:t> по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району </a:t>
            </a:r>
            <a:r>
              <a:rPr lang="ru-RU" dirty="0" err="1"/>
              <a:t>Балтійського</a:t>
            </a:r>
            <a:r>
              <a:rPr lang="ru-RU" dirty="0"/>
              <a:t> моря 1992р.;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Середземного</a:t>
            </a:r>
            <a:r>
              <a:rPr lang="ru-RU" dirty="0"/>
              <a:t> моря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1976р.;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прибережних</a:t>
            </a:r>
            <a:r>
              <a:rPr lang="ru-RU" dirty="0"/>
              <a:t> зон </a:t>
            </a:r>
            <a:r>
              <a:rPr lang="ru-RU" dirty="0" err="1"/>
              <a:t>південно-східній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Тихого океану 1981р.; </a:t>
            </a:r>
            <a:r>
              <a:rPr lang="ru-RU" dirty="0" err="1"/>
              <a:t>Регіональна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Червоного моря і </a:t>
            </a:r>
            <a:r>
              <a:rPr lang="ru-RU" dirty="0" err="1"/>
              <a:t>Аденської</a:t>
            </a:r>
            <a:r>
              <a:rPr lang="ru-RU" dirty="0"/>
              <a:t> затоки 1982;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та </a:t>
            </a:r>
            <a:r>
              <a:rPr lang="ru-RU" dirty="0" err="1"/>
              <a:t>освоєнні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Великого </a:t>
            </a:r>
            <a:r>
              <a:rPr lang="ru-RU" dirty="0" err="1"/>
              <a:t>Карибського</a:t>
            </a:r>
            <a:r>
              <a:rPr lang="ru-RU" dirty="0"/>
              <a:t> району 1983р.; </a:t>
            </a:r>
            <a:r>
              <a:rPr lang="ru-RU" dirty="0" err="1"/>
              <a:t>Конвенція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Північно-Східної</a:t>
            </a:r>
            <a:r>
              <a:rPr lang="ru-RU" dirty="0"/>
              <a:t> Атлантики 1992р. і т.д.</a:t>
            </a:r>
          </a:p>
        </p:txBody>
      </p:sp>
    </p:spTree>
    <p:extLst>
      <p:ext uri="{BB962C8B-B14F-4D97-AF65-F5344CB8AC3E}">
        <p14:creationId xmlns:p14="http://schemas.microsoft.com/office/powerpoint/2010/main" val="3361999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7984" y="3356992"/>
            <a:ext cx="4038600" cy="452596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універсальних</a:t>
            </a:r>
            <a:r>
              <a:rPr lang="ru-RU" dirty="0"/>
              <a:t> та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рибальства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519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33670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державами </a:t>
            </a:r>
            <a:r>
              <a:rPr lang="ru-RU" dirty="0" err="1"/>
              <a:t>укладено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регіональних</a:t>
            </a:r>
            <a:r>
              <a:rPr lang="ru-RU" dirty="0"/>
              <a:t> і </a:t>
            </a:r>
            <a:r>
              <a:rPr lang="ru-RU" dirty="0" err="1"/>
              <a:t>двосторонніх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та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ними,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багатостороннє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 з </a:t>
            </a:r>
            <a:r>
              <a:rPr lang="ru-RU" dirty="0" err="1"/>
              <a:t>рибальства</a:t>
            </a:r>
            <a:r>
              <a:rPr lang="ru-RU" dirty="0"/>
              <a:t> в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Атлантичного</a:t>
            </a:r>
            <a:r>
              <a:rPr lang="ru-RU" dirty="0"/>
              <a:t> океану 1978р.,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Антарктики 1980р.,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лосося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Атлантичного</a:t>
            </a:r>
            <a:r>
              <a:rPr lang="ru-RU" dirty="0"/>
              <a:t> океану 1982р. </a:t>
            </a:r>
            <a:r>
              <a:rPr lang="ru-RU" dirty="0" err="1"/>
              <a:t>Ці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держав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океану.</a:t>
            </a:r>
          </a:p>
          <a:p>
            <a:r>
              <a:rPr lang="ru-RU" dirty="0" err="1"/>
              <a:t>Норми</a:t>
            </a:r>
            <a:r>
              <a:rPr lang="ru-RU" dirty="0"/>
              <a:t> і правила по </a:t>
            </a:r>
            <a:r>
              <a:rPr lang="ru-RU" dirty="0" err="1"/>
              <a:t>охороні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систем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прісної</a:t>
            </a:r>
            <a:r>
              <a:rPr lang="ru-RU" dirty="0"/>
              <a:t> води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1969р.,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водотоків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1974р. та </a:t>
            </a:r>
            <a:r>
              <a:rPr lang="ru-RU" dirty="0" err="1"/>
              <a:t>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/>
              <a:t>Висновок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834715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4495800" cy="6009531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виняткове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життєзабезпеченні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Океан - </a:t>
            </a:r>
            <a:r>
              <a:rPr lang="ru-RU" dirty="0" err="1"/>
              <a:t>це</a:t>
            </a:r>
            <a:r>
              <a:rPr lang="ru-RU" dirty="0"/>
              <a:t> "</a:t>
            </a:r>
            <a:r>
              <a:rPr lang="ru-RU" dirty="0" err="1"/>
              <a:t>легені</a:t>
            </a:r>
            <a:r>
              <a:rPr lang="ru-RU" dirty="0"/>
              <a:t>"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і </a:t>
            </a:r>
            <a:r>
              <a:rPr lang="ru-RU" dirty="0" err="1"/>
              <a:t>зосередження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багатств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. Але </a:t>
            </a:r>
            <a:r>
              <a:rPr lang="ru-RU" dirty="0" err="1"/>
              <a:t>науково-технічний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негативно </a:t>
            </a:r>
            <a:r>
              <a:rPr lang="ru-RU" dirty="0" err="1"/>
              <a:t>позначився</a:t>
            </a:r>
            <a:r>
              <a:rPr lang="ru-RU" dirty="0"/>
              <a:t> на </a:t>
            </a:r>
            <a:r>
              <a:rPr lang="ru-RU" dirty="0" err="1"/>
              <a:t>життєздатності</a:t>
            </a:r>
            <a:r>
              <a:rPr lang="ru-RU" dirty="0"/>
              <a:t> океану -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судноплавство</a:t>
            </a:r>
            <a:r>
              <a:rPr lang="ru-RU" dirty="0"/>
              <a:t>, </a:t>
            </a:r>
            <a:r>
              <a:rPr lang="ru-RU" dirty="0" err="1"/>
              <a:t>активізація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газу у водах континентального шельфу, </a:t>
            </a:r>
            <a:r>
              <a:rPr lang="ru-RU" dirty="0" err="1"/>
              <a:t>скидання</a:t>
            </a:r>
            <a:r>
              <a:rPr lang="ru-RU" dirty="0"/>
              <a:t> в моря </a:t>
            </a:r>
            <a:r>
              <a:rPr lang="ru-RU" dirty="0" err="1"/>
              <a:t>нафтових</a:t>
            </a:r>
            <a:r>
              <a:rPr lang="ru-RU" dirty="0"/>
              <a:t> і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тяжких </a:t>
            </a:r>
            <a:r>
              <a:rPr lang="ru-RU" dirty="0" err="1"/>
              <a:t>наслідків</a:t>
            </a:r>
            <a:r>
              <a:rPr lang="ru-RU" dirty="0"/>
              <a:t>: до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,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перед </a:t>
            </a:r>
            <a:r>
              <a:rPr lang="ru-RU" dirty="0" err="1"/>
              <a:t>людством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-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, </a:t>
            </a:r>
            <a:r>
              <a:rPr lang="ru-RU" dirty="0" err="1"/>
              <a:t>завдані</a:t>
            </a:r>
            <a:r>
              <a:rPr lang="ru-RU" dirty="0"/>
              <a:t> океану,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порушену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 і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  <a:r>
              <a:rPr lang="ru-RU" dirty="0" err="1"/>
              <a:t>Нежиттєздатний</a:t>
            </a:r>
            <a:r>
              <a:rPr lang="ru-RU" dirty="0"/>
              <a:t> океан </a:t>
            </a:r>
            <a:r>
              <a:rPr lang="ru-RU" dirty="0" err="1"/>
              <a:t>згубно</a:t>
            </a:r>
            <a:r>
              <a:rPr lang="ru-RU" dirty="0"/>
              <a:t> </a:t>
            </a:r>
            <a:r>
              <a:rPr lang="ru-RU" dirty="0" err="1"/>
              <a:t>позначиться</a:t>
            </a:r>
            <a:r>
              <a:rPr lang="ru-RU" dirty="0"/>
              <a:t> на </a:t>
            </a:r>
            <a:r>
              <a:rPr lang="ru-RU" dirty="0" err="1"/>
              <a:t>життєзабезпеченні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на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Знищення</a:t>
            </a:r>
            <a:r>
              <a:rPr lang="ru-RU" dirty="0"/>
              <a:t> планктону, </a:t>
            </a:r>
            <a:r>
              <a:rPr lang="ru-RU" dirty="0" err="1"/>
              <a:t>риб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океанських</a:t>
            </a:r>
            <a:r>
              <a:rPr lang="ru-RU" dirty="0"/>
              <a:t> вод - далеко не </a:t>
            </a:r>
            <a:r>
              <a:rPr lang="ru-RU" dirty="0" err="1"/>
              <a:t>всі</a:t>
            </a:r>
            <a:r>
              <a:rPr lang="ru-RU" dirty="0"/>
              <a:t>. </a:t>
            </a:r>
            <a:r>
              <a:rPr lang="ru-RU" dirty="0" err="1"/>
              <a:t>Збиток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більшим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Адже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океану є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загальнопланетарну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потужним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регулятором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вологообороту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теплового режиму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Землі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циркуляції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атмосфери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здатні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викликати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істотні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зміни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цих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характеристик,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життєво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важливих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режиму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клімату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й погоди на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планеті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Симптоми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таких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змін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спостерігаються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вже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сьогодні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Мертвий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океан - мертва планета, а значить, і все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людство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Хочеться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раз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нагадати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будь-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кинутий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море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поліетиленовий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пакет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станіолевая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упаковка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плитки шоколаду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лягають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дно і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відбирають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мешканців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моря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їх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життєвого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простору.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повинні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зрозуміти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виливаючи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струмок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відро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залишилася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води з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синтетичним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миючим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ми не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замутняем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воду чистого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гірського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потоку, але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сприяємо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океану.</a:t>
            </a:r>
          </a:p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океан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кожен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повинен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цінувати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поважати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любити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прагнути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дізнатися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нього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якомога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тоді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наше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чуда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буде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усвідомленим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ми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перестанемо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вільно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мимоволі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завдавати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їй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шкоди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Океан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один,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належить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нікому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11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5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Значення</a:t>
            </a:r>
            <a:r>
              <a:rPr lang="ru-RU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океану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1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36912"/>
            <a:ext cx="4038600" cy="4188777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для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всього</a:t>
            </a:r>
            <a:r>
              <a:rPr lang="ru-RU" dirty="0"/>
              <a:t> живого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 </a:t>
            </a:r>
            <a:r>
              <a:rPr lang="ru-RU" dirty="0" err="1"/>
              <a:t>достоїнству</a:t>
            </a:r>
            <a:r>
              <a:rPr lang="ru-RU" dirty="0"/>
              <a:t>.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і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багату</a:t>
            </a:r>
            <a:r>
              <a:rPr lang="ru-RU" dirty="0"/>
              <a:t> і </a:t>
            </a:r>
            <a:r>
              <a:rPr lang="ru-RU" dirty="0" err="1"/>
              <a:t>різноманітну</a:t>
            </a:r>
            <a:r>
              <a:rPr lang="ru-RU" dirty="0"/>
              <a:t> флору і фауну, але й великий запас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.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Світовий</a:t>
            </a:r>
            <a:r>
              <a:rPr lang="ru-RU" dirty="0"/>
              <a:t> океан є </a:t>
            </a:r>
            <a:r>
              <a:rPr lang="ru-RU" dirty="0" err="1"/>
              <a:t>багатющим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. Океан </a:t>
            </a:r>
            <a:r>
              <a:rPr lang="ru-RU" dirty="0" err="1"/>
              <a:t>використовується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,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але і служить простором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судноплавства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лікувально-оздоровчої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для </a:t>
            </a:r>
            <a:r>
              <a:rPr lang="ru-RU" dirty="0" err="1"/>
              <a:t>відпочинку</a:t>
            </a:r>
            <a:r>
              <a:rPr lang="ru-RU" dirty="0"/>
              <a:t> і туризму. Таким чином, океан </a:t>
            </a:r>
            <a:r>
              <a:rPr lang="ru-RU" dirty="0" err="1"/>
              <a:t>віддає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, тому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стоїть</a:t>
            </a:r>
            <a:r>
              <a:rPr lang="ru-RU" dirty="0"/>
              <a:t> проблема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04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8640960" cy="208823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Низька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температура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океану і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величезна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теплова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інерція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відіграють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найважливішу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роль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палеогеографічних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Глибинні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шари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довгостроковий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теплорегулятор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Земля.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теплообміну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глибинних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мас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океану з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поверхневими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поверхневих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течій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зміняться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десятків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надзвичайно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беручи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уваги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розміри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Світового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океану,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призвести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настільки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швидкому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природного обстановки.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величезну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теплоємність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дозволяє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їй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накопичувати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тепло в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літній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рятуючи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прилеглі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згубної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живого спеки. У зимовий час океан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віддає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накопичене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влітку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тепло,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рятуючи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все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вимерзання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Крім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того, океан -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вологи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атмосферних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опадів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933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536504" cy="648072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Океани</a:t>
            </a:r>
            <a:r>
              <a:rPr lang="ru-RU" dirty="0"/>
              <a:t> моря,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прісні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 є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 для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Улов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(на початку </a:t>
            </a:r>
            <a:r>
              <a:rPr lang="ru-RU" dirty="0" err="1"/>
              <a:t>століття</a:t>
            </a:r>
            <a:r>
              <a:rPr lang="ru-RU" dirty="0"/>
              <a:t> - 3 млн. т. на </a:t>
            </a:r>
            <a:r>
              <a:rPr lang="ru-RU" dirty="0" err="1"/>
              <a:t>рік</a:t>
            </a:r>
            <a:r>
              <a:rPr lang="ru-RU" dirty="0"/>
              <a:t>, зараз-</a:t>
            </a:r>
            <a:r>
              <a:rPr lang="ru-RU" dirty="0" err="1"/>
              <a:t>більше</a:t>
            </a:r>
            <a:r>
              <a:rPr lang="ru-RU" dirty="0"/>
              <a:t> 80 </a:t>
            </a:r>
            <a:r>
              <a:rPr lang="ru-RU" dirty="0" err="1"/>
              <a:t>млн.т</a:t>
            </a:r>
            <a:r>
              <a:rPr lang="ru-RU" dirty="0"/>
              <a:t>.). Моря й </a:t>
            </a:r>
            <a:r>
              <a:rPr lang="ru-RU" dirty="0" err="1"/>
              <a:t>океани</a:t>
            </a:r>
            <a:r>
              <a:rPr lang="ru-RU" dirty="0"/>
              <a:t> є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, але й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цінної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палива</a:t>
            </a:r>
            <a:r>
              <a:rPr lang="ru-RU" dirty="0"/>
              <a:t>.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дна </a:t>
            </a:r>
            <a:r>
              <a:rPr lang="ru-RU" dirty="0" err="1"/>
              <a:t>видобувається</a:t>
            </a:r>
            <a:r>
              <a:rPr lang="ru-RU" dirty="0"/>
              <a:t>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вугілля</a:t>
            </a:r>
            <a:r>
              <a:rPr lang="ru-RU" dirty="0"/>
              <a:t>. </a:t>
            </a:r>
            <a:r>
              <a:rPr lang="ru-RU" dirty="0" err="1"/>
              <a:t>Марганцева</a:t>
            </a:r>
            <a:r>
              <a:rPr lang="ru-RU" dirty="0"/>
              <a:t> руда, кобальт, </a:t>
            </a:r>
            <a:r>
              <a:rPr lang="ru-RU" dirty="0" err="1"/>
              <a:t>нікель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конкрецій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зібрані</a:t>
            </a:r>
            <a:r>
              <a:rPr lang="ru-RU" dirty="0"/>
              <a:t> і </a:t>
            </a:r>
            <a:r>
              <a:rPr lang="ru-RU" dirty="0" err="1"/>
              <a:t>витягнуті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розчинені</a:t>
            </a:r>
            <a:r>
              <a:rPr lang="ru-RU" dirty="0"/>
              <a:t> в </a:t>
            </a:r>
            <a:r>
              <a:rPr lang="ru-RU" dirty="0" err="1"/>
              <a:t>морській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У </a:t>
            </a:r>
            <a:r>
              <a:rPr lang="ru-RU" dirty="0" err="1"/>
              <a:t>морській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, яка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океану, </a:t>
            </a:r>
            <a:r>
              <a:rPr lang="ru-RU" dirty="0" err="1"/>
              <a:t>приховано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. З </a:t>
            </a:r>
            <a:r>
              <a:rPr lang="ru-RU" dirty="0" err="1"/>
              <a:t>морської</a:t>
            </a:r>
            <a:r>
              <a:rPr lang="ru-RU" dirty="0"/>
              <a:t> води </a:t>
            </a:r>
            <a:r>
              <a:rPr lang="ru-RU" dirty="0" err="1"/>
              <a:t>витягають</a:t>
            </a:r>
            <a:r>
              <a:rPr lang="ru-RU" dirty="0"/>
              <a:t> </a:t>
            </a:r>
            <a:r>
              <a:rPr lang="ru-RU" dirty="0" err="1"/>
              <a:t>натрій</a:t>
            </a:r>
            <a:r>
              <a:rPr lang="ru-RU" dirty="0"/>
              <a:t>, хлор, бром і </a:t>
            </a:r>
            <a:r>
              <a:rPr lang="ru-RU" dirty="0" err="1"/>
              <a:t>магній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зростаючим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послужило </a:t>
            </a:r>
            <a:r>
              <a:rPr lang="ru-RU" dirty="0" err="1"/>
              <a:t>поштовхом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</a:t>
            </a:r>
          </a:p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з вод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Світовий</a:t>
            </a:r>
            <a:r>
              <a:rPr lang="ru-RU" dirty="0"/>
              <a:t> океан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транспортну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, будучи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ланок. За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очевидне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і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. Тут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рекордного </a:t>
            </a:r>
            <a:r>
              <a:rPr lang="ru-RU" dirty="0" err="1"/>
              <a:t>рівня</a:t>
            </a:r>
            <a:r>
              <a:rPr lang="ru-RU" dirty="0"/>
              <a:t> 6,76 млрд. тонн.</a:t>
            </a:r>
          </a:p>
          <a:p>
            <a:r>
              <a:rPr lang="ru-RU" dirty="0" err="1"/>
              <a:t>Загальний</a:t>
            </a:r>
            <a:r>
              <a:rPr lang="ru-RU" dirty="0"/>
              <a:t> дедвейт </a:t>
            </a:r>
            <a:r>
              <a:rPr lang="ru-RU" dirty="0" err="1"/>
              <a:t>світового</a:t>
            </a:r>
            <a:r>
              <a:rPr lang="ru-RU" dirty="0"/>
              <a:t> флоту </a:t>
            </a:r>
            <a:r>
              <a:rPr lang="ru-RU" dirty="0" err="1"/>
              <a:t>склав</a:t>
            </a:r>
            <a:r>
              <a:rPr lang="ru-RU" dirty="0"/>
              <a:t> 895,8 млн. тонн. За </a:t>
            </a:r>
            <a:r>
              <a:rPr lang="ru-RU" dirty="0" err="1"/>
              <a:t>Світовому</a:t>
            </a:r>
            <a:r>
              <a:rPr lang="ru-RU" dirty="0"/>
              <a:t> океану </a:t>
            </a:r>
            <a:r>
              <a:rPr lang="ru-RU" dirty="0" err="1"/>
              <a:t>здійснюються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"</a:t>
            </a:r>
            <a:r>
              <a:rPr lang="ru-RU" dirty="0" err="1"/>
              <a:t>вантажні</a:t>
            </a:r>
            <a:r>
              <a:rPr lang="ru-RU" dirty="0"/>
              <a:t>", але і </a:t>
            </a:r>
            <a:r>
              <a:rPr lang="ru-RU" dirty="0" err="1"/>
              <a:t>пасажирські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36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800" dirty="0" err="1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впливає</a:t>
            </a:r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на стан </a:t>
            </a:r>
            <a:r>
              <a:rPr lang="ru-RU" sz="4800" dirty="0" err="1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Світового</a:t>
            </a:r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океану</a:t>
            </a:r>
          </a:p>
        </p:txBody>
      </p:sp>
    </p:spTree>
    <p:extLst>
      <p:ext uri="{BB962C8B-B14F-4D97-AF65-F5344CB8AC3E}">
        <p14:creationId xmlns:p14="http://schemas.microsoft.com/office/powerpoint/2010/main" val="1857277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4550</Words>
  <Application>Microsoft Office PowerPoint</Application>
  <PresentationFormat>Экран (4:3)</PresentationFormat>
  <Paragraphs>117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Міжнародне використання світового океану</vt:lpstr>
      <vt:lpstr>Презентация PowerPoint</vt:lpstr>
      <vt:lpstr>Презентация PowerPoint</vt:lpstr>
      <vt:lpstr>Презентация PowerPoint</vt:lpstr>
      <vt:lpstr> Значення Світового океану</vt:lpstr>
      <vt:lpstr>Презентация PowerPoint</vt:lpstr>
      <vt:lpstr>Презентация PowerPoint</vt:lpstr>
      <vt:lpstr>Презентация PowerPoint</vt:lpstr>
      <vt:lpstr> Діяльність людини, що впливає на стан Світового океану</vt:lpstr>
      <vt:lpstr>Презентация PowerPoint</vt:lpstr>
      <vt:lpstr>Презентация PowerPoint</vt:lpstr>
      <vt:lpstr>Нафта і газ.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Забруднення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Пестициди.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Екологічні наслідки забруднення Світового океану</vt:lpstr>
      <vt:lpstr>Презентация PowerPoint</vt:lpstr>
      <vt:lpstr> Виснаження 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Охорона Світового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Rina</dc:creator>
  <cp:lastModifiedBy>1</cp:lastModifiedBy>
  <cp:revision>11</cp:revision>
  <dcterms:created xsi:type="dcterms:W3CDTF">2013-10-08T16:40:35Z</dcterms:created>
  <dcterms:modified xsi:type="dcterms:W3CDTF">2013-10-08T19:21:06Z</dcterms:modified>
</cp:coreProperties>
</file>