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2A07A9-ECC4-4D2D-8E83-12952EE700B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3289B732-AA65-4243-A520-9BE319416658}">
      <dgm:prSet/>
      <dgm:spPr/>
      <dgm:t>
        <a:bodyPr/>
        <a:lstStyle/>
        <a:p>
          <a:pPr rtl="0"/>
          <a:r>
            <a:rPr lang="uk-UA" dirty="0" smtClean="0"/>
            <a:t>Електротравма -  ураження , що виникає під дією електричного струму чи блискавки</a:t>
          </a:r>
          <a:endParaRPr lang="uk-UA" dirty="0"/>
        </a:p>
      </dgm:t>
    </dgm:pt>
    <dgm:pt modelId="{AB0DC54D-4DA5-47B7-B98D-97875CF7BFEA}" type="parTrans" cxnId="{8A5C0405-A1F2-4448-954A-5179F3336E22}">
      <dgm:prSet/>
      <dgm:spPr/>
      <dgm:t>
        <a:bodyPr/>
        <a:lstStyle/>
        <a:p>
          <a:endParaRPr lang="uk-UA"/>
        </a:p>
      </dgm:t>
    </dgm:pt>
    <dgm:pt modelId="{F5272492-AD43-4F8B-B916-C10B3744A625}" type="sibTrans" cxnId="{8A5C0405-A1F2-4448-954A-5179F3336E22}">
      <dgm:prSet/>
      <dgm:spPr/>
      <dgm:t>
        <a:bodyPr/>
        <a:lstStyle/>
        <a:p>
          <a:endParaRPr lang="uk-UA"/>
        </a:p>
      </dgm:t>
    </dgm:pt>
    <dgm:pt modelId="{F902E7D8-31AB-48A1-8F3C-668ECFBCE7DF}" type="pres">
      <dgm:prSet presAssocID="{412A07A9-ECC4-4D2D-8E83-12952EE700B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0CCE027-9E61-4608-9ADF-0EA5C00E3086}" type="pres">
      <dgm:prSet presAssocID="{3289B732-AA65-4243-A520-9BE319416658}" presName="root" presStyleCnt="0"/>
      <dgm:spPr/>
    </dgm:pt>
    <dgm:pt modelId="{6F782EF7-0373-4E6C-BD50-2AF4600C6FE2}" type="pres">
      <dgm:prSet presAssocID="{3289B732-AA65-4243-A520-9BE319416658}" presName="rootComposite" presStyleCnt="0"/>
      <dgm:spPr/>
    </dgm:pt>
    <dgm:pt modelId="{3D9C5A60-4135-4D56-91E3-E79F90E60F0D}" type="pres">
      <dgm:prSet presAssocID="{3289B732-AA65-4243-A520-9BE319416658}" presName="rootText" presStyleLbl="node1" presStyleIdx="0" presStyleCnt="1"/>
      <dgm:spPr/>
    </dgm:pt>
    <dgm:pt modelId="{47AAF78A-1C96-4DC8-A3AC-1E08AF5471A4}" type="pres">
      <dgm:prSet presAssocID="{3289B732-AA65-4243-A520-9BE319416658}" presName="rootConnector" presStyleLbl="node1" presStyleIdx="0" presStyleCnt="1"/>
      <dgm:spPr/>
    </dgm:pt>
    <dgm:pt modelId="{0C68DB35-1A97-431F-9A6A-ABACA30B923A}" type="pres">
      <dgm:prSet presAssocID="{3289B732-AA65-4243-A520-9BE319416658}" presName="childShape" presStyleCnt="0"/>
      <dgm:spPr/>
    </dgm:pt>
  </dgm:ptLst>
  <dgm:cxnLst>
    <dgm:cxn modelId="{2CD9835A-1AB7-4156-868A-FA15AA1A76F7}" type="presOf" srcId="{412A07A9-ECC4-4D2D-8E83-12952EE700B9}" destId="{F902E7D8-31AB-48A1-8F3C-668ECFBCE7DF}" srcOrd="0" destOrd="0" presId="urn:microsoft.com/office/officeart/2005/8/layout/hierarchy3"/>
    <dgm:cxn modelId="{8A5C0405-A1F2-4448-954A-5179F3336E22}" srcId="{412A07A9-ECC4-4D2D-8E83-12952EE700B9}" destId="{3289B732-AA65-4243-A520-9BE319416658}" srcOrd="0" destOrd="0" parTransId="{AB0DC54D-4DA5-47B7-B98D-97875CF7BFEA}" sibTransId="{F5272492-AD43-4F8B-B916-C10B3744A625}"/>
    <dgm:cxn modelId="{3D2E19CF-2037-48A3-BECA-3F878E333019}" type="presOf" srcId="{3289B732-AA65-4243-A520-9BE319416658}" destId="{3D9C5A60-4135-4D56-91E3-E79F90E60F0D}" srcOrd="0" destOrd="0" presId="urn:microsoft.com/office/officeart/2005/8/layout/hierarchy3"/>
    <dgm:cxn modelId="{E8CF5F31-D1ED-4317-9878-5460157ACD67}" type="presOf" srcId="{3289B732-AA65-4243-A520-9BE319416658}" destId="{47AAF78A-1C96-4DC8-A3AC-1E08AF5471A4}" srcOrd="1" destOrd="0" presId="urn:microsoft.com/office/officeart/2005/8/layout/hierarchy3"/>
    <dgm:cxn modelId="{92045725-7466-4300-BB5C-2D3E7A83E23B}" type="presParOf" srcId="{F902E7D8-31AB-48A1-8F3C-668ECFBCE7DF}" destId="{F0CCE027-9E61-4608-9ADF-0EA5C00E3086}" srcOrd="0" destOrd="0" presId="urn:microsoft.com/office/officeart/2005/8/layout/hierarchy3"/>
    <dgm:cxn modelId="{E563C7B7-FF85-4FF7-88A8-AE5C96C91EF2}" type="presParOf" srcId="{F0CCE027-9E61-4608-9ADF-0EA5C00E3086}" destId="{6F782EF7-0373-4E6C-BD50-2AF4600C6FE2}" srcOrd="0" destOrd="0" presId="urn:microsoft.com/office/officeart/2005/8/layout/hierarchy3"/>
    <dgm:cxn modelId="{BA6E572C-EA0E-4E2D-81CE-38C6E71B86F5}" type="presParOf" srcId="{6F782EF7-0373-4E6C-BD50-2AF4600C6FE2}" destId="{3D9C5A60-4135-4D56-91E3-E79F90E60F0D}" srcOrd="0" destOrd="0" presId="urn:microsoft.com/office/officeart/2005/8/layout/hierarchy3"/>
    <dgm:cxn modelId="{CA99A05C-6CF1-4474-B0DB-8930665F8A08}" type="presParOf" srcId="{6F782EF7-0373-4E6C-BD50-2AF4600C6FE2}" destId="{47AAF78A-1C96-4DC8-A3AC-1E08AF5471A4}" srcOrd="1" destOrd="0" presId="urn:microsoft.com/office/officeart/2005/8/layout/hierarchy3"/>
    <dgm:cxn modelId="{10102928-A469-45BE-A815-73533A6484B6}" type="presParOf" srcId="{F0CCE027-9E61-4608-9ADF-0EA5C00E3086}" destId="{0C68DB35-1A97-431F-9A6A-ABACA30B923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162744-6B91-42BA-87CC-3C4881921C6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C1078902-CB22-49E9-8871-6A7F03FBD83C}">
      <dgm:prSet/>
      <dgm:spPr/>
      <dgm:t>
        <a:bodyPr/>
        <a:lstStyle/>
        <a:p>
          <a:pPr rtl="0"/>
          <a:r>
            <a:rPr lang="uk-UA" dirty="0" smtClean="0"/>
            <a:t>Тіло людини – хороший провідник електричного струму </a:t>
          </a:r>
          <a:endParaRPr lang="uk-UA" dirty="0"/>
        </a:p>
      </dgm:t>
    </dgm:pt>
    <dgm:pt modelId="{75344BE1-F283-4772-905D-A3CAD100A652}" type="parTrans" cxnId="{2480776C-1085-43C2-B5D7-874B2183AA8D}">
      <dgm:prSet/>
      <dgm:spPr/>
      <dgm:t>
        <a:bodyPr/>
        <a:lstStyle/>
        <a:p>
          <a:endParaRPr lang="uk-UA"/>
        </a:p>
      </dgm:t>
    </dgm:pt>
    <dgm:pt modelId="{F240CF16-4153-49F1-A86D-42E7C357276A}" type="sibTrans" cxnId="{2480776C-1085-43C2-B5D7-874B2183AA8D}">
      <dgm:prSet/>
      <dgm:spPr/>
      <dgm:t>
        <a:bodyPr/>
        <a:lstStyle/>
        <a:p>
          <a:endParaRPr lang="uk-UA"/>
        </a:p>
      </dgm:t>
    </dgm:pt>
    <dgm:pt modelId="{D4879080-ACE0-4D31-9FC8-1E9FBFF8CFAE}" type="pres">
      <dgm:prSet presAssocID="{C6162744-6B91-42BA-87CC-3C4881921C6A}" presName="compositeShape" presStyleCnt="0">
        <dgm:presLayoutVars>
          <dgm:chMax val="7"/>
          <dgm:dir/>
          <dgm:resizeHandles val="exact"/>
        </dgm:presLayoutVars>
      </dgm:prSet>
      <dgm:spPr/>
    </dgm:pt>
    <dgm:pt modelId="{37C4111D-5EF2-41E2-99F8-58FE77727962}" type="pres">
      <dgm:prSet presAssocID="{C1078902-CB22-49E9-8871-6A7F03FBD83C}" presName="circ1TxSh" presStyleLbl="vennNode1" presStyleIdx="0" presStyleCnt="1"/>
      <dgm:spPr/>
    </dgm:pt>
  </dgm:ptLst>
  <dgm:cxnLst>
    <dgm:cxn modelId="{E2844E1F-6348-4869-8638-966886E5AB26}" type="presOf" srcId="{C6162744-6B91-42BA-87CC-3C4881921C6A}" destId="{D4879080-ACE0-4D31-9FC8-1E9FBFF8CFAE}" srcOrd="0" destOrd="0" presId="urn:microsoft.com/office/officeart/2005/8/layout/venn1"/>
    <dgm:cxn modelId="{2480776C-1085-43C2-B5D7-874B2183AA8D}" srcId="{C6162744-6B91-42BA-87CC-3C4881921C6A}" destId="{C1078902-CB22-49E9-8871-6A7F03FBD83C}" srcOrd="0" destOrd="0" parTransId="{75344BE1-F283-4772-905D-A3CAD100A652}" sibTransId="{F240CF16-4153-49F1-A86D-42E7C357276A}"/>
    <dgm:cxn modelId="{667C7020-8C68-401F-A662-562D16BAB2E2}" type="presOf" srcId="{C1078902-CB22-49E9-8871-6A7F03FBD83C}" destId="{37C4111D-5EF2-41E2-99F8-58FE77727962}" srcOrd="0" destOrd="0" presId="urn:microsoft.com/office/officeart/2005/8/layout/venn1"/>
    <dgm:cxn modelId="{5A806623-8ED3-4BE6-92B2-5BC5D71F47F1}" type="presParOf" srcId="{D4879080-ACE0-4D31-9FC8-1E9FBFF8CFAE}" destId="{37C4111D-5EF2-41E2-99F8-58FE77727962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1AC47D-C26F-4E47-BA66-A526419E0DB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B578A99-C90C-4100-92E3-703EB6E041E9}">
      <dgm:prSet/>
      <dgm:spPr/>
      <dgm:t>
        <a:bodyPr/>
        <a:lstStyle/>
        <a:p>
          <a:pPr rtl="0"/>
          <a:r>
            <a:rPr lang="uk-UA" dirty="0" smtClean="0"/>
            <a:t>Сумна статистика : за даними ВОЗ щороку від електричного ураження гине 30 тис осіб , а від удару блискавки – 200-300 осіб.</a:t>
          </a:r>
          <a:endParaRPr lang="uk-UA" dirty="0"/>
        </a:p>
      </dgm:t>
    </dgm:pt>
    <dgm:pt modelId="{AB2A34B8-D53C-41A4-BB06-E91D63878913}" type="parTrans" cxnId="{4AD8B71F-F380-40DF-BFDA-82209B229BD5}">
      <dgm:prSet/>
      <dgm:spPr/>
      <dgm:t>
        <a:bodyPr/>
        <a:lstStyle/>
        <a:p>
          <a:endParaRPr lang="uk-UA"/>
        </a:p>
      </dgm:t>
    </dgm:pt>
    <dgm:pt modelId="{565F159C-3D4F-4C0B-9675-E86238814969}" type="sibTrans" cxnId="{4AD8B71F-F380-40DF-BFDA-82209B229BD5}">
      <dgm:prSet/>
      <dgm:spPr/>
      <dgm:t>
        <a:bodyPr/>
        <a:lstStyle/>
        <a:p>
          <a:endParaRPr lang="uk-UA"/>
        </a:p>
      </dgm:t>
    </dgm:pt>
    <dgm:pt modelId="{CBB9E4C8-42D9-4878-84ED-53B449195080}" type="pres">
      <dgm:prSet presAssocID="{981AC47D-C26F-4E47-BA66-A526419E0DB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DBF1569-E63D-412D-BE71-3F245D513B26}" type="pres">
      <dgm:prSet presAssocID="{BB578A99-C90C-4100-92E3-703EB6E041E9}" presName="root" presStyleCnt="0"/>
      <dgm:spPr/>
    </dgm:pt>
    <dgm:pt modelId="{8AE9654A-7205-4446-8248-DA2DA8549CB5}" type="pres">
      <dgm:prSet presAssocID="{BB578A99-C90C-4100-92E3-703EB6E041E9}" presName="rootComposite" presStyleCnt="0"/>
      <dgm:spPr/>
    </dgm:pt>
    <dgm:pt modelId="{870718E0-A950-48D4-9179-D7AFA2536753}" type="pres">
      <dgm:prSet presAssocID="{BB578A99-C90C-4100-92E3-703EB6E041E9}" presName="rootText" presStyleLbl="node1" presStyleIdx="0" presStyleCnt="1" custScaleX="153011"/>
      <dgm:spPr/>
    </dgm:pt>
    <dgm:pt modelId="{67C172DD-4C6A-4A97-98A2-B5C46364148C}" type="pres">
      <dgm:prSet presAssocID="{BB578A99-C90C-4100-92E3-703EB6E041E9}" presName="rootConnector" presStyleLbl="node1" presStyleIdx="0" presStyleCnt="1"/>
      <dgm:spPr/>
    </dgm:pt>
    <dgm:pt modelId="{959D731F-6C67-48C0-A582-7196731BE29D}" type="pres">
      <dgm:prSet presAssocID="{BB578A99-C90C-4100-92E3-703EB6E041E9}" presName="childShape" presStyleCnt="0"/>
      <dgm:spPr/>
    </dgm:pt>
  </dgm:ptLst>
  <dgm:cxnLst>
    <dgm:cxn modelId="{8062E3CF-2F2C-40CD-BB0E-86BBF80490CB}" type="presOf" srcId="{BB578A99-C90C-4100-92E3-703EB6E041E9}" destId="{870718E0-A950-48D4-9179-D7AFA2536753}" srcOrd="0" destOrd="0" presId="urn:microsoft.com/office/officeart/2005/8/layout/hierarchy3"/>
    <dgm:cxn modelId="{4AD8B71F-F380-40DF-BFDA-82209B229BD5}" srcId="{981AC47D-C26F-4E47-BA66-A526419E0DB8}" destId="{BB578A99-C90C-4100-92E3-703EB6E041E9}" srcOrd="0" destOrd="0" parTransId="{AB2A34B8-D53C-41A4-BB06-E91D63878913}" sibTransId="{565F159C-3D4F-4C0B-9675-E86238814969}"/>
    <dgm:cxn modelId="{72D6E999-3E2B-4B25-8168-7F209B3D9C7C}" type="presOf" srcId="{981AC47D-C26F-4E47-BA66-A526419E0DB8}" destId="{CBB9E4C8-42D9-4878-84ED-53B449195080}" srcOrd="0" destOrd="0" presId="urn:microsoft.com/office/officeart/2005/8/layout/hierarchy3"/>
    <dgm:cxn modelId="{07C4A566-628C-4461-A4DB-93A2D90F64C3}" type="presOf" srcId="{BB578A99-C90C-4100-92E3-703EB6E041E9}" destId="{67C172DD-4C6A-4A97-98A2-B5C46364148C}" srcOrd="1" destOrd="0" presId="urn:microsoft.com/office/officeart/2005/8/layout/hierarchy3"/>
    <dgm:cxn modelId="{BC25540E-98B1-41F4-8177-18EFEC1E06B6}" type="presParOf" srcId="{CBB9E4C8-42D9-4878-84ED-53B449195080}" destId="{8DBF1569-E63D-412D-BE71-3F245D513B26}" srcOrd="0" destOrd="0" presId="urn:microsoft.com/office/officeart/2005/8/layout/hierarchy3"/>
    <dgm:cxn modelId="{0648D222-48F2-4610-9F9C-F78B44B949F4}" type="presParOf" srcId="{8DBF1569-E63D-412D-BE71-3F245D513B26}" destId="{8AE9654A-7205-4446-8248-DA2DA8549CB5}" srcOrd="0" destOrd="0" presId="urn:microsoft.com/office/officeart/2005/8/layout/hierarchy3"/>
    <dgm:cxn modelId="{63C2DB6D-DF96-4FD5-B9D8-C099C90809B2}" type="presParOf" srcId="{8AE9654A-7205-4446-8248-DA2DA8549CB5}" destId="{870718E0-A950-48D4-9179-D7AFA2536753}" srcOrd="0" destOrd="0" presId="urn:microsoft.com/office/officeart/2005/8/layout/hierarchy3"/>
    <dgm:cxn modelId="{ED89A2C8-5674-4BD6-BC4C-E68C04D6C869}" type="presParOf" srcId="{8AE9654A-7205-4446-8248-DA2DA8549CB5}" destId="{67C172DD-4C6A-4A97-98A2-B5C46364148C}" srcOrd="1" destOrd="0" presId="urn:microsoft.com/office/officeart/2005/8/layout/hierarchy3"/>
    <dgm:cxn modelId="{FDBF36B5-F8B3-4459-A753-3E6FC1E6B5CB}" type="presParOf" srcId="{8DBF1569-E63D-412D-BE71-3F245D513B26}" destId="{959D731F-6C67-48C0-A582-7196731BE29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9C5A60-4135-4D56-91E3-E79F90E60F0D}">
      <dsp:nvSpPr>
        <dsp:cNvPr id="0" name=""/>
        <dsp:cNvSpPr/>
      </dsp:nvSpPr>
      <dsp:spPr>
        <a:xfrm>
          <a:off x="189513" y="468"/>
          <a:ext cx="4661533" cy="2330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Електротравма -  ураження , що виникає під дією електричного струму чи блискавки</a:t>
          </a:r>
          <a:endParaRPr lang="uk-UA" sz="3200" kern="1200" dirty="0"/>
        </a:p>
      </dsp:txBody>
      <dsp:txXfrm>
        <a:off x="189513" y="468"/>
        <a:ext cx="4661533" cy="233076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C4111D-5EF2-41E2-99F8-58FE77727962}">
      <dsp:nvSpPr>
        <dsp:cNvPr id="0" name=""/>
        <dsp:cNvSpPr/>
      </dsp:nvSpPr>
      <dsp:spPr>
        <a:xfrm>
          <a:off x="99460" y="0"/>
          <a:ext cx="3123792" cy="312379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Тіло людини – хороший провідник електричного струму </a:t>
          </a:r>
          <a:endParaRPr lang="uk-UA" sz="2600" kern="1200" dirty="0"/>
        </a:p>
      </dsp:txBody>
      <dsp:txXfrm>
        <a:off x="99460" y="0"/>
        <a:ext cx="3123792" cy="312379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0718E0-A950-48D4-9179-D7AFA2536753}">
      <dsp:nvSpPr>
        <dsp:cNvPr id="0" name=""/>
        <dsp:cNvSpPr/>
      </dsp:nvSpPr>
      <dsp:spPr>
        <a:xfrm>
          <a:off x="1512161" y="138"/>
          <a:ext cx="3672420" cy="1200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Сумна статистика : за даними ВОЗ щороку від електричного ураження гине 30 тис осіб , а від удару блискавки – 200-300 осіб.</a:t>
          </a:r>
          <a:endParaRPr lang="uk-UA" sz="1800" kern="1200" dirty="0"/>
        </a:p>
      </dsp:txBody>
      <dsp:txXfrm>
        <a:off x="1512161" y="138"/>
        <a:ext cx="3672420" cy="1200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0A814F5-9F58-4B06-A890-D65B8AD74B9A}" type="datetimeFigureOut">
              <a:rPr lang="uk-UA" smtClean="0"/>
              <a:t>23.11.2014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DE1F053-C5A4-4930-B7AD-0F36844F8D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14F5-9F58-4B06-A890-D65B8AD74B9A}" type="datetimeFigureOut">
              <a:rPr lang="uk-UA" smtClean="0"/>
              <a:t>23.11.2014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F053-C5A4-4930-B7AD-0F36844F8D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14F5-9F58-4B06-A890-D65B8AD74B9A}" type="datetimeFigureOut">
              <a:rPr lang="uk-UA" smtClean="0"/>
              <a:t>23.11.2014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F053-C5A4-4930-B7AD-0F36844F8D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14F5-9F58-4B06-A890-D65B8AD74B9A}" type="datetimeFigureOut">
              <a:rPr lang="uk-UA" smtClean="0"/>
              <a:t>23.11.2014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F053-C5A4-4930-B7AD-0F36844F8D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14F5-9F58-4B06-A890-D65B8AD74B9A}" type="datetimeFigureOut">
              <a:rPr lang="uk-UA" smtClean="0"/>
              <a:t>23.11.2014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F053-C5A4-4930-B7AD-0F36844F8D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14F5-9F58-4B06-A890-D65B8AD74B9A}" type="datetimeFigureOut">
              <a:rPr lang="uk-UA" smtClean="0"/>
              <a:t>23.11.2014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F053-C5A4-4930-B7AD-0F36844F8D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0A814F5-9F58-4B06-A890-D65B8AD74B9A}" type="datetimeFigureOut">
              <a:rPr lang="uk-UA" smtClean="0"/>
              <a:t>23.11.2014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E1F053-C5A4-4930-B7AD-0F36844F8DBA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0A814F5-9F58-4B06-A890-D65B8AD74B9A}" type="datetimeFigureOut">
              <a:rPr lang="uk-UA" smtClean="0"/>
              <a:t>23.11.2014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E1F053-C5A4-4930-B7AD-0F36844F8D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14F5-9F58-4B06-A890-D65B8AD74B9A}" type="datetimeFigureOut">
              <a:rPr lang="uk-UA" smtClean="0"/>
              <a:t>23.11.2014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F053-C5A4-4930-B7AD-0F36844F8D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14F5-9F58-4B06-A890-D65B8AD74B9A}" type="datetimeFigureOut">
              <a:rPr lang="uk-UA" smtClean="0"/>
              <a:t>23.11.2014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F053-C5A4-4930-B7AD-0F36844F8D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14F5-9F58-4B06-A890-D65B8AD74B9A}" type="datetimeFigureOut">
              <a:rPr lang="uk-UA" smtClean="0"/>
              <a:t>23.11.2014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F053-C5A4-4930-B7AD-0F36844F8D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0A814F5-9F58-4B06-A890-D65B8AD74B9A}" type="datetimeFigureOut">
              <a:rPr lang="uk-UA" smtClean="0"/>
              <a:t>23.11.2014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DE1F053-C5A4-4930-B7AD-0F36844F8DB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jpeg"/><Relationship Id="rId18" Type="http://schemas.openxmlformats.org/officeDocument/2006/relationships/diagramColors" Target="../diagrams/colors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diagramQuickStyle" Target="../diagrams/quickStyle3.xml"/><Relationship Id="rId2" Type="http://schemas.openxmlformats.org/officeDocument/2006/relationships/image" Target="../media/image2.jpeg"/><Relationship Id="rId16" Type="http://schemas.openxmlformats.org/officeDocument/2006/relationships/diagramLayout" Target="../diagrams/layout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Data" Target="../diagrams/data3.xml"/><Relationship Id="rId10" Type="http://schemas.openxmlformats.org/officeDocument/2006/relationships/diagramQuickStyle" Target="../diagrams/quickStyle2.xml"/><Relationship Id="rId19" Type="http://schemas.microsoft.com/office/2007/relationships/diagramDrawing" Target="../diagrams/drawing3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 smtClean="0"/>
              <a:t>Електротравми</a:t>
            </a:r>
            <a:endParaRPr lang="uk-UA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55160" y="4869160"/>
            <a:ext cx="1988840" cy="1988840"/>
          </a:xfrm>
          <a:prstGeom prst="rect">
            <a:avLst/>
          </a:prstGeom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sz="half" idx="1"/>
          </p:nvPr>
        </p:nvGraphicFramePr>
        <p:xfrm>
          <a:off x="0" y="2060848"/>
          <a:ext cx="5040560" cy="2331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half" idx="2"/>
          </p:nvPr>
        </p:nvGraphicFramePr>
        <p:xfrm>
          <a:off x="5364088" y="2249425"/>
          <a:ext cx="3322712" cy="3123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0" name="Picture 6" descr="http://vse35.ru/upload/iblock/d94/William-J-Shea-December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9512" y="4509120"/>
            <a:ext cx="2571750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699792" y="4869160"/>
            <a:ext cx="3816424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Важливо пам'ятати:</a:t>
            </a:r>
            <a:br>
              <a:rPr lang="uk-UA" dirty="0" smtClean="0"/>
            </a:br>
            <a:r>
              <a:rPr lang="uk-UA" dirty="0" smtClean="0"/>
              <a:t>Смертельною вважається сила струму 0,5 А і напруга, вища ніж 36 В.   </a:t>
            </a:r>
            <a:endParaRPr lang="uk-UA" dirty="0"/>
          </a:p>
        </p:txBody>
      </p:sp>
      <p:pic>
        <p:nvPicPr>
          <p:cNvPr id="12" name="Рисунок 11" descr="images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508104" y="404664"/>
            <a:ext cx="3240360" cy="1814602"/>
          </a:xfrm>
          <a:prstGeom prst="rect">
            <a:avLst/>
          </a:prstGeom>
        </p:spPr>
      </p:pic>
      <p:graphicFrame>
        <p:nvGraphicFramePr>
          <p:cNvPr id="16" name="Схема 15"/>
          <p:cNvGraphicFramePr/>
          <p:nvPr/>
        </p:nvGraphicFramePr>
        <p:xfrm>
          <a:off x="-972616" y="548680"/>
          <a:ext cx="6696744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48680"/>
            <a:ext cx="5148064" cy="60486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>
                <a:solidFill>
                  <a:srgbClr val="00B050"/>
                </a:solidFill>
              </a:rPr>
              <a:t>Найчастішими симптомами є: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1) параліч дихальної системи</a:t>
            </a:r>
            <a:br>
              <a:rPr lang="uk-UA" dirty="0" smtClean="0"/>
            </a:br>
            <a:r>
              <a:rPr lang="uk-UA" dirty="0" smtClean="0"/>
              <a:t>2) пригнічення серцево-судинної системи</a:t>
            </a:r>
            <a:br>
              <a:rPr lang="uk-UA" dirty="0" smtClean="0"/>
            </a:br>
            <a:r>
              <a:rPr lang="uk-UA" dirty="0" smtClean="0"/>
              <a:t>3)скорочення м</a:t>
            </a:r>
            <a:r>
              <a:rPr lang="uk-UA" dirty="0" smtClean="0"/>
              <a:t>'</a:t>
            </a:r>
            <a:r>
              <a:rPr lang="uk-UA" dirty="0" smtClean="0"/>
              <a:t>язової системи</a:t>
            </a:r>
            <a:br>
              <a:rPr lang="uk-UA" dirty="0" smtClean="0"/>
            </a:br>
            <a:r>
              <a:rPr lang="uk-UA" dirty="0" smtClean="0"/>
              <a:t>4) непритомність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00B050"/>
                </a:solidFill>
              </a:rPr>
              <a:t>У разі ураження блискавкою </a:t>
            </a:r>
            <a:r>
              <a:rPr lang="uk-UA" dirty="0" smtClean="0"/>
              <a:t>стан потерпілого ще гірший :</a:t>
            </a:r>
            <a:br>
              <a:rPr lang="uk-UA" dirty="0" smtClean="0"/>
            </a:br>
            <a:r>
              <a:rPr lang="uk-UA" dirty="0" smtClean="0"/>
              <a:t>1) параліч усього тіла , зупинка дихання </a:t>
            </a:r>
            <a:br>
              <a:rPr lang="uk-UA" dirty="0" smtClean="0"/>
            </a:br>
            <a:r>
              <a:rPr lang="uk-UA" dirty="0" smtClean="0"/>
              <a:t>2) глухота</a:t>
            </a:r>
            <a:br>
              <a:rPr lang="uk-UA" dirty="0" smtClean="0"/>
            </a:br>
            <a:r>
              <a:rPr lang="uk-UA" dirty="0" smtClean="0"/>
              <a:t>3) в окремих випадках людину важко відрізнити від мерця – шкіра бліда , зіниці не реагують на світло , дихання і пульс відсутні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00B050"/>
                </a:solidFill>
              </a:rPr>
              <a:t>Під час легких уражень </a:t>
            </a:r>
            <a:r>
              <a:rPr lang="uk-UA" dirty="0" smtClean="0"/>
              <a:t>спостерігаються запаморочення , загальна слабкість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5" name="Picture 2" descr="Электротравма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764704"/>
            <a:ext cx="3024336" cy="3641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4653136"/>
            <a:ext cx="2466975" cy="184785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476672"/>
            <a:ext cx="5796136" cy="612068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br>
              <a:rPr lang="uk-UA" dirty="0" smtClean="0"/>
            </a:br>
            <a:r>
              <a:rPr lang="uk-UA" dirty="0" smtClean="0"/>
              <a:t> Розрізняють </a:t>
            </a:r>
            <a:r>
              <a:rPr lang="uk-UA" dirty="0" smtClean="0">
                <a:solidFill>
                  <a:srgbClr val="00B050"/>
                </a:solidFill>
              </a:rPr>
              <a:t>місцеві</a:t>
            </a:r>
            <a:r>
              <a:rPr lang="uk-UA" dirty="0" smtClean="0"/>
              <a:t> та </a:t>
            </a:r>
            <a:r>
              <a:rPr lang="uk-UA" dirty="0" smtClean="0">
                <a:solidFill>
                  <a:srgbClr val="00B050"/>
                </a:solidFill>
              </a:rPr>
              <a:t>загальні</a:t>
            </a:r>
            <a:r>
              <a:rPr lang="uk-UA" dirty="0" smtClean="0"/>
              <a:t> електротравми 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Серед місцевих уражень – опіки шкіри і тканин у місцях входу та виходу з них електричного струму. </a:t>
            </a:r>
            <a:br>
              <a:rPr lang="uk-UA" dirty="0" smtClean="0"/>
            </a:br>
            <a:r>
              <a:rPr lang="uk-UA" dirty="0" smtClean="0"/>
              <a:t>Такі ураження найчастіше нагадують термічні ураження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А загальні електротравми  виникають при ураженні електричним струмом різних м‘язових груп, що проявляється судомами , зупинкою дихання , серцебиття.</a:t>
            </a:r>
            <a:endParaRPr lang="uk-UA" dirty="0"/>
          </a:p>
        </p:txBody>
      </p:sp>
      <p:pic>
        <p:nvPicPr>
          <p:cNvPr id="5" name="Содержимое 4" descr="1251828357_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652120" y="404664"/>
            <a:ext cx="3064708" cy="4051052"/>
          </a:xfrm>
        </p:spPr>
      </p:pic>
      <p:pic>
        <p:nvPicPr>
          <p:cNvPr id="7" name="Рисунок 6" descr="завантаженн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4562475"/>
            <a:ext cx="1990725" cy="2295525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Перша допомога при електротравмах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3212976"/>
            <a:ext cx="3528392" cy="324036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sz="2800" dirty="0" smtClean="0"/>
              <a:t>Варто знати про провідники і непровідники </a:t>
            </a:r>
            <a:endParaRPr lang="uk-UA" sz="2800" dirty="0"/>
          </a:p>
        </p:txBody>
      </p:sp>
      <p:pic>
        <p:nvPicPr>
          <p:cNvPr id="5" name="Содержимое 4" descr="tok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143333" y="1052736"/>
            <a:ext cx="6000667" cy="4320480"/>
          </a:xfrm>
        </p:spPr>
      </p:pic>
      <p:pic>
        <p:nvPicPr>
          <p:cNvPr id="6" name="Рисунок 5" descr="103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797152"/>
            <a:ext cx="4427984" cy="1829322"/>
          </a:xfrm>
          <a:prstGeom prst="rect">
            <a:avLst/>
          </a:prstGeom>
        </p:spPr>
      </p:pic>
      <p:pic>
        <p:nvPicPr>
          <p:cNvPr id="7" name="Рисунок 6" descr="14725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980728"/>
            <a:ext cx="2320280" cy="232028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d_01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548680"/>
            <a:ext cx="3139139" cy="3528392"/>
          </a:xfrm>
        </p:spPr>
      </p:pic>
      <p:pic>
        <p:nvPicPr>
          <p:cNvPr id="8" name="Содержимое 7" descr="ураження-струмом-як-запобігти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608188" y="980728"/>
            <a:ext cx="6255124" cy="4392488"/>
          </a:xfr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800" dirty="0" smtClean="0"/>
              <a:t>Дякую за увагу </a:t>
            </a:r>
            <a:r>
              <a:rPr lang="uk-UA" sz="4800" dirty="0" smtClean="0">
                <a:sym typeface="Wingdings" pitchFamily="2" charset="2"/>
              </a:rPr>
              <a:t></a:t>
            </a:r>
            <a:endParaRPr lang="uk-UA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</TotalTime>
  <Words>66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Електротравми</vt:lpstr>
      <vt:lpstr>Слайд 2</vt:lpstr>
      <vt:lpstr>Слайд 3</vt:lpstr>
      <vt:lpstr>Слайд 4</vt:lpstr>
      <vt:lpstr>Перша допомога при електротравмах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Електротравми</dc:title>
  <dc:creator>RePack by SPecialiST</dc:creator>
  <cp:lastModifiedBy>RePack by SPecialiST</cp:lastModifiedBy>
  <cp:revision>8</cp:revision>
  <dcterms:created xsi:type="dcterms:W3CDTF">2014-11-23T14:31:23Z</dcterms:created>
  <dcterms:modified xsi:type="dcterms:W3CDTF">2014-11-23T15:42:19Z</dcterms:modified>
</cp:coreProperties>
</file>