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29.01.2015</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29.01.2015</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29.01.2015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29.01.2015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29.01.2015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29.01.2015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9B0651-EE4F-4900-A07F-96A6BFA9D0F0}" type="slidenum">
              <a:rPr lang="ru-RU" smtClean="0"/>
              <a:t>‹#›</a:t>
            </a:fld>
            <a:endParaRPr lang="ru-R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4C71EC6-210F-42DE-9C53-41977AD35B3D}" type="datetimeFigureOut">
              <a:rPr lang="ru-RU" smtClean="0"/>
              <a:t>29.01.2015</a:t>
            </a:fld>
            <a:endParaRPr lang="ru-R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19B0651-EE4F-4900-A07F-96A6BFA9D0F0}" type="slidenum">
              <a:rPr lang="ru-RU" smtClean="0"/>
              <a:t>‹#›</a:t>
            </a:fld>
            <a:endParaRPr lang="ru-RU"/>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1628799"/>
            <a:ext cx="6480720" cy="2880321"/>
          </a:xfrm>
        </p:spPr>
        <p:txBody>
          <a:bodyPr/>
          <a:lstStyle/>
          <a:p>
            <a:r>
              <a:rPr lang="uk-UA" sz="7200" dirty="0" smtClean="0"/>
              <a:t>Михайло Горбачов</a:t>
            </a:r>
            <a:endParaRPr lang="uk-UA" sz="7200" dirty="0"/>
          </a:p>
        </p:txBody>
      </p:sp>
      <p:sp>
        <p:nvSpPr>
          <p:cNvPr id="3" name="Подзаголовок 2"/>
          <p:cNvSpPr>
            <a:spLocks noGrp="1"/>
          </p:cNvSpPr>
          <p:nvPr>
            <p:ph type="subTitle" idx="1"/>
          </p:nvPr>
        </p:nvSpPr>
        <p:spPr/>
        <p:txBody>
          <a:bodyPr/>
          <a:lstStyle/>
          <a:p>
            <a:r>
              <a:rPr lang="uk-UA" dirty="0" smtClean="0"/>
              <a:t>11 клас</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7332" y="1124744"/>
            <a:ext cx="2640879" cy="3226296"/>
          </a:xfrm>
          <a:prstGeom prst="rect">
            <a:avLst/>
          </a:prstGeom>
        </p:spPr>
      </p:pic>
    </p:spTree>
    <p:extLst>
      <p:ext uri="{BB962C8B-B14F-4D97-AF65-F5344CB8AC3E}">
        <p14:creationId xmlns:p14="http://schemas.microsoft.com/office/powerpoint/2010/main" val="2444344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675176"/>
            <a:ext cx="5996866" cy="6696744"/>
          </a:xfrm>
        </p:spPr>
        <p:txBody>
          <a:bodyPr>
            <a:noAutofit/>
          </a:bodyPr>
          <a:lstStyle/>
          <a:p>
            <a:r>
              <a:rPr lang="uk-UA" sz="1800" b="0" dirty="0"/>
              <a:t>Народився в селі </a:t>
            </a:r>
            <a:r>
              <a:rPr lang="uk-UA" sz="1800" b="0" dirty="0" err="1"/>
              <a:t>Привольне</a:t>
            </a:r>
            <a:r>
              <a:rPr lang="uk-UA" sz="1800" b="0" dirty="0"/>
              <a:t> </a:t>
            </a:r>
            <a:r>
              <a:rPr lang="uk-UA" sz="1800" b="0" dirty="0" err="1"/>
              <a:t>Красногвардійського</a:t>
            </a:r>
            <a:r>
              <a:rPr lang="uk-UA" sz="1800" b="0" dirty="0"/>
              <a:t> району Ставропольського </a:t>
            </a:r>
            <a:r>
              <a:rPr lang="uk-UA" sz="1800" b="0" dirty="0" smtClean="0"/>
              <a:t>краю, </a:t>
            </a:r>
            <a:r>
              <a:rPr lang="uk-UA" sz="1800" b="0" dirty="0"/>
              <a:t>у селянській сім'ї. Батько — Горбачов Сергій Андрійович (1907–1976), росіянин. Мати — Гопкало Марія </a:t>
            </a:r>
            <a:r>
              <a:rPr lang="uk-UA" sz="1800" b="0" dirty="0" err="1"/>
              <a:t>Пантиліївна</a:t>
            </a:r>
            <a:r>
              <a:rPr lang="uk-UA" sz="1800" b="0" dirty="0"/>
              <a:t> (1911–1993), українка.</a:t>
            </a:r>
          </a:p>
          <a:p>
            <a:r>
              <a:rPr lang="uk-UA" sz="1800" b="0" dirty="0" smtClean="0"/>
              <a:t>Із </a:t>
            </a:r>
            <a:r>
              <a:rPr lang="uk-UA" sz="1800" b="0" dirty="0"/>
              <a:t>13 років періодично поєднував навчання в школі із роботою в МТС і в колгоспі. Із 15 років працював помічником комбайнера машинно-тракторної станції. У 1948 році, сімнадцятирічним, був нагороджений орденом Трудового Червоного Прапора, як знатний комбайнер. У тому ж році призваний у Радянську армію, служив начальником </a:t>
            </a:r>
            <a:r>
              <a:rPr lang="uk-UA" sz="1800" b="0" dirty="0" err="1"/>
              <a:t>продскладу</a:t>
            </a:r>
            <a:r>
              <a:rPr lang="uk-UA" sz="1800" b="0" dirty="0"/>
              <a:t>. В 1950 році вступив до МГУ імені М. В. Ломоносова. Після закінчення в 1955 році юридичного факультету МГУ був направлений у </a:t>
            </a:r>
            <a:r>
              <a:rPr lang="uk-UA" sz="1800" b="0" dirty="0" err="1"/>
              <a:t>Ставрополь</a:t>
            </a:r>
            <a:r>
              <a:rPr lang="uk-UA" sz="1800" b="0" dirty="0"/>
              <a:t> у </a:t>
            </a:r>
            <a:r>
              <a:rPr lang="uk-UA" sz="1800" b="0" dirty="0" err="1"/>
              <a:t>краєву</a:t>
            </a:r>
            <a:r>
              <a:rPr lang="uk-UA" sz="1800" b="0" dirty="0"/>
              <a:t> прокуратуру. Працював заступником завідувача відділу агітації і пропаганди Ставропольського крайкому ВЛКСМ, першим секретарем Ставропольського міськкому комсомолу, потім другим і першим секретарем крайкому ВЛКСМ (1955–1962</a:t>
            </a:r>
            <a:r>
              <a:rPr lang="uk-UA" sz="1800" b="0" dirty="0" smtClean="0"/>
              <a:t>).</a:t>
            </a:r>
            <a:endParaRPr lang="uk-UA" sz="1800" b="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6866" y="692696"/>
            <a:ext cx="2743200" cy="3657600"/>
          </a:xfrm>
          <a:prstGeom prst="rect">
            <a:avLst/>
          </a:prstGeom>
        </p:spPr>
      </p:pic>
      <p:sp>
        <p:nvSpPr>
          <p:cNvPr id="5" name="TextBox 4"/>
          <p:cNvSpPr txBox="1"/>
          <p:nvPr/>
        </p:nvSpPr>
        <p:spPr>
          <a:xfrm>
            <a:off x="5652120" y="4540478"/>
            <a:ext cx="3351367" cy="307777"/>
          </a:xfrm>
          <a:prstGeom prst="rect">
            <a:avLst/>
          </a:prstGeom>
          <a:noFill/>
        </p:spPr>
        <p:txBody>
          <a:bodyPr wrap="none" rtlCol="0">
            <a:spAutoFit/>
          </a:bodyPr>
          <a:lstStyle/>
          <a:p>
            <a:r>
              <a:rPr lang="uk-UA" sz="1400" dirty="0" smtClean="0"/>
              <a:t>Малий Михайло з бабусею та дідусем</a:t>
            </a:r>
            <a:endParaRPr lang="uk-UA" sz="1400" dirty="0"/>
          </a:p>
        </p:txBody>
      </p:sp>
    </p:spTree>
    <p:extLst>
      <p:ext uri="{BB962C8B-B14F-4D97-AF65-F5344CB8AC3E}">
        <p14:creationId xmlns:p14="http://schemas.microsoft.com/office/powerpoint/2010/main" val="323857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80920" cy="4392488"/>
          </a:xfrm>
        </p:spPr>
        <p:txBody>
          <a:bodyPr/>
          <a:lstStyle/>
          <a:p>
            <a:pPr lvl="0"/>
            <a:r>
              <a:rPr lang="uk-UA" sz="1600" b="0" dirty="0">
                <a:solidFill>
                  <a:srgbClr val="000000"/>
                </a:solidFill>
              </a:rPr>
              <a:t>У 1953 році одружився із Раїсою Максимівною Титаренко (1932–1999). Був членом Політбюро з 1980. Як Генеральний секретар Центрального Комітету Комуністичної партії Радянського Союзу 1985–1991, Голова Президії Верховної Ради СРСР 1988–1989, Голова Верховної Ради СРСР 1989–1990, Президент СРСР 1990–1991 проводив ліберальні реформи всередині країни, які були названі Перебудовою і призвели до появи багатопартійності; спробував обмежити гонку озброєнь.</a:t>
            </a:r>
          </a:p>
          <a:p>
            <a:pPr lvl="0"/>
            <a:endParaRPr lang="uk-UA" sz="1600" b="0" dirty="0">
              <a:solidFill>
                <a:srgbClr val="000000"/>
              </a:solidFill>
            </a:endParaRPr>
          </a:p>
          <a:p>
            <a:pPr lvl="0"/>
            <a:r>
              <a:rPr lang="uk-UA" sz="1600" b="0" dirty="0">
                <a:solidFill>
                  <a:srgbClr val="000000"/>
                </a:solidFill>
              </a:rPr>
              <a:t>2009 року став лауреатом німецької премії «Квадрига».</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3535" y="3068960"/>
            <a:ext cx="4286250" cy="3238500"/>
          </a:xfrm>
          <a:prstGeom prst="rect">
            <a:avLst/>
          </a:prstGeom>
        </p:spPr>
      </p:pic>
    </p:spTree>
    <p:extLst>
      <p:ext uri="{BB962C8B-B14F-4D97-AF65-F5344CB8AC3E}">
        <p14:creationId xmlns:p14="http://schemas.microsoft.com/office/powerpoint/2010/main" val="3269858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5736" y="116632"/>
            <a:ext cx="4639072" cy="651520"/>
          </a:xfrm>
        </p:spPr>
        <p:txBody>
          <a:bodyPr>
            <a:normAutofit/>
          </a:bodyPr>
          <a:lstStyle/>
          <a:p>
            <a:pPr algn="ctr"/>
            <a:r>
              <a:rPr lang="uk-UA" sz="2400" dirty="0" smtClean="0"/>
              <a:t>Партійна робота</a:t>
            </a:r>
            <a:endParaRPr lang="uk-UA" sz="2400" dirty="0"/>
          </a:p>
        </p:txBody>
      </p:sp>
      <p:sp>
        <p:nvSpPr>
          <p:cNvPr id="3" name="Объект 2"/>
          <p:cNvSpPr>
            <a:spLocks noGrp="1"/>
          </p:cNvSpPr>
          <p:nvPr>
            <p:ph idx="1"/>
          </p:nvPr>
        </p:nvSpPr>
        <p:spPr>
          <a:xfrm>
            <a:off x="323528" y="620688"/>
            <a:ext cx="4464496" cy="6048672"/>
          </a:xfrm>
        </p:spPr>
        <p:txBody>
          <a:bodyPr>
            <a:normAutofit fontScale="62500" lnSpcReduction="20000"/>
          </a:bodyPr>
          <a:lstStyle/>
          <a:p>
            <a:pPr marL="342900" indent="-342900">
              <a:buFont typeface="Wingdings" panose="05000000000000000000" pitchFamily="2" charset="2"/>
              <a:buChar char="ü"/>
            </a:pPr>
            <a:endParaRPr lang="ru-RU" dirty="0"/>
          </a:p>
          <a:p>
            <a:pPr marL="342900" indent="-342900">
              <a:buFont typeface="Wingdings" panose="05000000000000000000" pitchFamily="2" charset="2"/>
              <a:buChar char="ü"/>
            </a:pPr>
            <a:r>
              <a:rPr lang="ru-RU" b="0" dirty="0" smtClean="0"/>
              <a:t>1952 </a:t>
            </a:r>
            <a:r>
              <a:rPr lang="ru-RU" b="0" dirty="0"/>
              <a:t>— </a:t>
            </a:r>
            <a:r>
              <a:rPr lang="ru-RU" b="0" dirty="0" err="1"/>
              <a:t>прийнятий</a:t>
            </a:r>
            <a:r>
              <a:rPr lang="ru-RU" b="0" dirty="0"/>
              <a:t> до лав КПРС.</a:t>
            </a:r>
          </a:p>
          <a:p>
            <a:pPr marL="342900" indent="-342900">
              <a:buFont typeface="Wingdings" panose="05000000000000000000" pitchFamily="2" charset="2"/>
              <a:buChar char="ü"/>
            </a:pPr>
            <a:r>
              <a:rPr lang="ru-RU" b="0" dirty="0" err="1" smtClean="0"/>
              <a:t>Березень</a:t>
            </a:r>
            <a:r>
              <a:rPr lang="ru-RU" b="0" dirty="0" smtClean="0"/>
              <a:t> </a:t>
            </a:r>
            <a:r>
              <a:rPr lang="ru-RU" b="0" dirty="0"/>
              <a:t>1962 — парторг крайкому КПРС </a:t>
            </a:r>
            <a:r>
              <a:rPr lang="ru-RU" b="0" dirty="0" err="1"/>
              <a:t>Ставропольського</a:t>
            </a:r>
            <a:r>
              <a:rPr lang="ru-RU" b="0" dirty="0"/>
              <a:t> </a:t>
            </a:r>
            <a:r>
              <a:rPr lang="ru-RU" b="0" dirty="0" err="1"/>
              <a:t>територіально-виробничого</a:t>
            </a:r>
            <a:r>
              <a:rPr lang="ru-RU" b="0" dirty="0"/>
              <a:t> </a:t>
            </a:r>
            <a:r>
              <a:rPr lang="ru-RU" b="0" dirty="0" err="1"/>
              <a:t>колгоспно-радгоспного</a:t>
            </a:r>
            <a:r>
              <a:rPr lang="ru-RU" b="0" dirty="0"/>
              <a:t> </a:t>
            </a:r>
            <a:r>
              <a:rPr lang="ru-RU" b="0" dirty="0" err="1"/>
              <a:t>управління</a:t>
            </a:r>
            <a:r>
              <a:rPr lang="ru-RU" b="0" dirty="0"/>
              <a:t>.</a:t>
            </a:r>
          </a:p>
          <a:p>
            <a:pPr marL="342900" indent="-342900">
              <a:buFont typeface="Wingdings" panose="05000000000000000000" pitchFamily="2" charset="2"/>
              <a:buChar char="ü"/>
            </a:pPr>
            <a:r>
              <a:rPr lang="ru-RU" b="0" dirty="0" smtClean="0"/>
              <a:t>1963 </a:t>
            </a:r>
            <a:r>
              <a:rPr lang="ru-RU" b="0" dirty="0"/>
              <a:t>— </a:t>
            </a:r>
            <a:r>
              <a:rPr lang="ru-RU" b="0" dirty="0" err="1"/>
              <a:t>завідувач</a:t>
            </a:r>
            <a:r>
              <a:rPr lang="ru-RU" b="0" dirty="0"/>
              <a:t> </a:t>
            </a:r>
            <a:r>
              <a:rPr lang="ru-RU" b="0" dirty="0" err="1"/>
              <a:t>відділу</a:t>
            </a:r>
            <a:r>
              <a:rPr lang="ru-RU" b="0" dirty="0"/>
              <a:t> </a:t>
            </a:r>
            <a:r>
              <a:rPr lang="ru-RU" b="0" dirty="0" err="1"/>
              <a:t>партійних</a:t>
            </a:r>
            <a:r>
              <a:rPr lang="ru-RU" b="0" dirty="0"/>
              <a:t> </a:t>
            </a:r>
            <a:r>
              <a:rPr lang="ru-RU" b="0" dirty="0" err="1"/>
              <a:t>органів</a:t>
            </a:r>
            <a:r>
              <a:rPr lang="ru-RU" b="0" dirty="0"/>
              <a:t> </a:t>
            </a:r>
            <a:r>
              <a:rPr lang="ru-RU" b="0" dirty="0" err="1"/>
              <a:t>Ставропольського</a:t>
            </a:r>
            <a:r>
              <a:rPr lang="ru-RU" b="0" dirty="0"/>
              <a:t> крайкому КПРС.</a:t>
            </a:r>
          </a:p>
          <a:p>
            <a:pPr marL="342900" indent="-342900">
              <a:buFont typeface="Wingdings" panose="05000000000000000000" pitchFamily="2" charset="2"/>
              <a:buChar char="ü"/>
            </a:pPr>
            <a:r>
              <a:rPr lang="ru-RU" b="0" dirty="0" err="1" smtClean="0"/>
              <a:t>Вересень</a:t>
            </a:r>
            <a:r>
              <a:rPr lang="ru-RU" b="0" dirty="0" smtClean="0"/>
              <a:t> </a:t>
            </a:r>
            <a:r>
              <a:rPr lang="ru-RU" b="0" dirty="0"/>
              <a:t>1966 — </a:t>
            </a:r>
            <a:r>
              <a:rPr lang="ru-RU" b="0" dirty="0" err="1"/>
              <a:t>обраний</a:t>
            </a:r>
            <a:r>
              <a:rPr lang="ru-RU" b="0" dirty="0"/>
              <a:t> першим секретарем </a:t>
            </a:r>
            <a:r>
              <a:rPr lang="ru-RU" b="0" dirty="0" err="1"/>
              <a:t>Ставропольського</a:t>
            </a:r>
            <a:r>
              <a:rPr lang="ru-RU" b="0" dirty="0"/>
              <a:t> </a:t>
            </a:r>
            <a:r>
              <a:rPr lang="ru-RU" b="0" dirty="0" err="1"/>
              <a:t>міськкому</a:t>
            </a:r>
            <a:r>
              <a:rPr lang="ru-RU" b="0" dirty="0"/>
              <a:t> </a:t>
            </a:r>
            <a:r>
              <a:rPr lang="ru-RU" b="0" dirty="0" err="1"/>
              <a:t>партії</a:t>
            </a:r>
            <a:r>
              <a:rPr lang="ru-RU" b="0" dirty="0"/>
              <a:t>.</a:t>
            </a:r>
          </a:p>
          <a:p>
            <a:pPr marL="342900" indent="-342900">
              <a:buFont typeface="Wingdings" panose="05000000000000000000" pitchFamily="2" charset="2"/>
              <a:buChar char="ü"/>
            </a:pPr>
            <a:r>
              <a:rPr lang="ru-RU" b="0" dirty="0" smtClean="0"/>
              <a:t>1967 </a:t>
            </a:r>
            <a:r>
              <a:rPr lang="ru-RU" b="0" dirty="0"/>
              <a:t>— </a:t>
            </a:r>
            <a:r>
              <a:rPr lang="ru-RU" b="0" dirty="0" err="1"/>
              <a:t>закінчив</a:t>
            </a:r>
            <a:r>
              <a:rPr lang="ru-RU" b="0" dirty="0"/>
              <a:t> </a:t>
            </a:r>
            <a:r>
              <a:rPr lang="ru-RU" b="0" dirty="0" err="1"/>
              <a:t>економічний</a:t>
            </a:r>
            <a:r>
              <a:rPr lang="ru-RU" b="0" dirty="0"/>
              <a:t> факультет </a:t>
            </a:r>
            <a:r>
              <a:rPr lang="ru-RU" b="0" dirty="0" err="1"/>
              <a:t>Ставропольського</a:t>
            </a:r>
            <a:r>
              <a:rPr lang="ru-RU" b="0" dirty="0"/>
              <a:t> </a:t>
            </a:r>
            <a:r>
              <a:rPr lang="ru-RU" b="0" dirty="0" err="1"/>
              <a:t>сільськогосподарського</a:t>
            </a:r>
            <a:r>
              <a:rPr lang="ru-RU" b="0" dirty="0"/>
              <a:t> </a:t>
            </a:r>
            <a:r>
              <a:rPr lang="ru-RU" b="0" dirty="0" err="1"/>
              <a:t>інституту</a:t>
            </a:r>
            <a:r>
              <a:rPr lang="ru-RU" b="0" dirty="0"/>
              <a:t> (заочно), </a:t>
            </a:r>
            <a:r>
              <a:rPr lang="ru-RU" b="0" dirty="0" err="1"/>
              <a:t>спеціальність</a:t>
            </a:r>
            <a:r>
              <a:rPr lang="ru-RU" b="0" dirty="0"/>
              <a:t>— агроном-</a:t>
            </a:r>
            <a:r>
              <a:rPr lang="ru-RU" b="0" dirty="0" err="1"/>
              <a:t>економіст</a:t>
            </a:r>
            <a:r>
              <a:rPr lang="ru-RU" b="0" dirty="0"/>
              <a:t>.</a:t>
            </a:r>
          </a:p>
          <a:p>
            <a:pPr marL="342900" indent="-342900">
              <a:buFont typeface="Wingdings" panose="05000000000000000000" pitchFamily="2" charset="2"/>
              <a:buChar char="ü"/>
            </a:pPr>
            <a:r>
              <a:rPr lang="ru-RU" b="0" dirty="0" err="1" smtClean="0"/>
              <a:t>Серпень</a:t>
            </a:r>
            <a:r>
              <a:rPr lang="ru-RU" b="0" dirty="0" smtClean="0"/>
              <a:t> </a:t>
            </a:r>
            <a:r>
              <a:rPr lang="ru-RU" b="0" dirty="0"/>
              <a:t>1968 — </a:t>
            </a:r>
            <a:r>
              <a:rPr lang="ru-RU" b="0" dirty="0" err="1"/>
              <a:t>другий</a:t>
            </a:r>
            <a:r>
              <a:rPr lang="ru-RU" b="0" dirty="0"/>
              <a:t> </a:t>
            </a:r>
            <a:r>
              <a:rPr lang="ru-RU" b="0" dirty="0" err="1"/>
              <a:t>секретар</a:t>
            </a:r>
            <a:r>
              <a:rPr lang="ru-RU" b="0" dirty="0"/>
              <a:t> </a:t>
            </a:r>
            <a:r>
              <a:rPr lang="ru-RU" b="0" dirty="0" err="1"/>
              <a:t>Ставропольського</a:t>
            </a:r>
            <a:r>
              <a:rPr lang="ru-RU" b="0" dirty="0"/>
              <a:t> крайкому КПРС.</a:t>
            </a:r>
          </a:p>
          <a:p>
            <a:pPr marL="342900" indent="-342900">
              <a:buFont typeface="Wingdings" panose="05000000000000000000" pitchFamily="2" charset="2"/>
              <a:buChar char="ü"/>
            </a:pPr>
            <a:r>
              <a:rPr lang="ru-RU" b="0" dirty="0" err="1" smtClean="0"/>
              <a:t>Квітень</a:t>
            </a:r>
            <a:r>
              <a:rPr lang="ru-RU" b="0" dirty="0" smtClean="0"/>
              <a:t> </a:t>
            </a:r>
            <a:r>
              <a:rPr lang="ru-RU" b="0" dirty="0"/>
              <a:t>1970 — перший </a:t>
            </a:r>
            <a:r>
              <a:rPr lang="ru-RU" b="0" dirty="0" err="1"/>
              <a:t>секретар</a:t>
            </a:r>
            <a:r>
              <a:rPr lang="ru-RU" b="0" dirty="0"/>
              <a:t> </a:t>
            </a:r>
            <a:r>
              <a:rPr lang="ru-RU" b="0" dirty="0" err="1"/>
              <a:t>Ставропольського</a:t>
            </a:r>
            <a:r>
              <a:rPr lang="ru-RU" b="0" dirty="0"/>
              <a:t> крайкому КПРС.</a:t>
            </a:r>
          </a:p>
          <a:p>
            <a:pPr marL="342900" indent="-342900">
              <a:buFont typeface="Wingdings" panose="05000000000000000000" pitchFamily="2" charset="2"/>
              <a:buChar char="ü"/>
            </a:pPr>
            <a:r>
              <a:rPr lang="ru-RU" b="0" dirty="0" smtClean="0"/>
              <a:t>1971–1991 </a:t>
            </a:r>
            <a:r>
              <a:rPr lang="ru-RU" b="0" dirty="0"/>
              <a:t>— член ЦК КПРС.</a:t>
            </a:r>
          </a:p>
          <a:p>
            <a:pPr marL="342900" indent="-342900">
              <a:buFont typeface="Wingdings" panose="05000000000000000000" pitchFamily="2" charset="2"/>
              <a:buChar char="ü"/>
            </a:pPr>
            <a:r>
              <a:rPr lang="ru-RU" b="0" dirty="0" smtClean="0"/>
              <a:t>Листопад </a:t>
            </a:r>
            <a:r>
              <a:rPr lang="ru-RU" b="0" dirty="0"/>
              <a:t>1978 — </a:t>
            </a:r>
            <a:r>
              <a:rPr lang="ru-RU" b="0" dirty="0" err="1"/>
              <a:t>обраний</a:t>
            </a:r>
            <a:r>
              <a:rPr lang="ru-RU" b="0" dirty="0"/>
              <a:t> секретарем ЦК КПРС.</a:t>
            </a:r>
          </a:p>
          <a:p>
            <a:pPr marL="342900" indent="-342900">
              <a:buFont typeface="Wingdings" panose="05000000000000000000" pitchFamily="2" charset="2"/>
              <a:buChar char="ü"/>
            </a:pPr>
            <a:r>
              <a:rPr lang="ru-RU" b="0" dirty="0" smtClean="0"/>
              <a:t>1979–1980 </a:t>
            </a:r>
            <a:r>
              <a:rPr lang="ru-RU" b="0" dirty="0"/>
              <a:t>— кандидат у члени </a:t>
            </a:r>
            <a:r>
              <a:rPr lang="ru-RU" b="0" dirty="0" err="1"/>
              <a:t>Політбюро</a:t>
            </a:r>
            <a:r>
              <a:rPr lang="ru-RU" b="0" dirty="0"/>
              <a:t> ЦК КПРС.</a:t>
            </a:r>
          </a:p>
          <a:p>
            <a:endParaRPr lang="ru-RU" dirty="0"/>
          </a:p>
          <a:p>
            <a:r>
              <a:rPr lang="ru-RU" b="0" dirty="0"/>
              <a:t>На початку 80-х </a:t>
            </a:r>
            <a:r>
              <a:rPr lang="ru-RU" b="0" dirty="0" err="1"/>
              <a:t>років</a:t>
            </a:r>
            <a:r>
              <a:rPr lang="ru-RU" b="0" dirty="0"/>
              <a:t> </a:t>
            </a:r>
            <a:r>
              <a:rPr lang="ru-RU" b="0" dirty="0" err="1"/>
              <a:t>здійснив</a:t>
            </a:r>
            <a:r>
              <a:rPr lang="ru-RU" b="0" dirty="0"/>
              <a:t> ряд </a:t>
            </a:r>
            <a:r>
              <a:rPr lang="ru-RU" b="0" dirty="0" err="1"/>
              <a:t>закордонних</a:t>
            </a:r>
            <a:r>
              <a:rPr lang="ru-RU" b="0" dirty="0"/>
              <a:t> </a:t>
            </a:r>
            <a:r>
              <a:rPr lang="ru-RU" b="0" dirty="0" err="1"/>
              <a:t>візитів</a:t>
            </a:r>
            <a:r>
              <a:rPr lang="ru-RU" b="0" dirty="0"/>
              <a:t>, </a:t>
            </a:r>
            <a:r>
              <a:rPr lang="ru-RU" b="0" dirty="0" err="1"/>
              <a:t>під</a:t>
            </a:r>
            <a:r>
              <a:rPr lang="ru-RU" b="0" dirty="0"/>
              <a:t> час </a:t>
            </a:r>
            <a:r>
              <a:rPr lang="ru-RU" b="0" dirty="0" err="1"/>
              <a:t>яких</a:t>
            </a:r>
            <a:r>
              <a:rPr lang="ru-RU" b="0" dirty="0"/>
              <a:t> </a:t>
            </a:r>
            <a:r>
              <a:rPr lang="ru-RU" b="0" dirty="0" err="1"/>
              <a:t>познайомився</a:t>
            </a:r>
            <a:r>
              <a:rPr lang="ru-RU" b="0" dirty="0"/>
              <a:t> з Маргарет </a:t>
            </a:r>
            <a:r>
              <a:rPr lang="ru-RU" b="0" dirty="0" err="1"/>
              <a:t>Тетчер</a:t>
            </a:r>
            <a:r>
              <a:rPr lang="ru-RU" b="0" dirty="0"/>
              <a:t> і </a:t>
            </a:r>
            <a:r>
              <a:rPr lang="ru-RU" b="0" dirty="0" err="1"/>
              <a:t>подружився</a:t>
            </a:r>
            <a:r>
              <a:rPr lang="ru-RU" b="0" dirty="0"/>
              <a:t> з </a:t>
            </a:r>
            <a:r>
              <a:rPr lang="ru-RU" b="0" dirty="0" err="1"/>
              <a:t>Олександром</a:t>
            </a:r>
            <a:r>
              <a:rPr lang="ru-RU" b="0" dirty="0"/>
              <a:t> </a:t>
            </a:r>
            <a:r>
              <a:rPr lang="ru-RU" b="0" dirty="0" err="1"/>
              <a:t>Яковлєвим</a:t>
            </a:r>
            <a:r>
              <a:rPr lang="ru-RU" b="0" dirty="0"/>
              <a:t>, </a:t>
            </a:r>
            <a:r>
              <a:rPr lang="ru-RU" b="0" dirty="0" err="1"/>
              <a:t>який</a:t>
            </a:r>
            <a:r>
              <a:rPr lang="ru-RU" b="0" dirty="0"/>
              <a:t> </a:t>
            </a:r>
            <a:r>
              <a:rPr lang="ru-RU" b="0" dirty="0" err="1"/>
              <a:t>очолював</a:t>
            </a:r>
            <a:r>
              <a:rPr lang="ru-RU" b="0" dirty="0"/>
              <a:t> у той час </a:t>
            </a:r>
            <a:r>
              <a:rPr lang="ru-RU" b="0" dirty="0" err="1"/>
              <a:t>радянське</a:t>
            </a:r>
            <a:r>
              <a:rPr lang="ru-RU" b="0" dirty="0"/>
              <a:t> посольство у </a:t>
            </a:r>
            <a:r>
              <a:rPr lang="ru-RU" b="0" dirty="0" err="1"/>
              <a:t>Канаді</a:t>
            </a:r>
            <a:r>
              <a:rPr lang="ru-RU" b="0" dirty="0"/>
              <a:t>. Брав участь у </a:t>
            </a:r>
            <a:r>
              <a:rPr lang="ru-RU" b="0" dirty="0" err="1"/>
              <a:t>роботі</a:t>
            </a:r>
            <a:r>
              <a:rPr lang="ru-RU" b="0" dirty="0"/>
              <a:t> </a:t>
            </a:r>
            <a:r>
              <a:rPr lang="ru-RU" b="0" dirty="0" err="1"/>
              <a:t>Політбюро</a:t>
            </a:r>
            <a:r>
              <a:rPr lang="ru-RU" b="0" dirty="0"/>
              <a:t> ЦК КПРС </a:t>
            </a:r>
            <a:r>
              <a:rPr lang="ru-RU" b="0" dirty="0" err="1"/>
              <a:t>щодо</a:t>
            </a:r>
            <a:r>
              <a:rPr lang="ru-RU" b="0" dirty="0"/>
              <a:t> </a:t>
            </a:r>
            <a:r>
              <a:rPr lang="ru-RU" b="0" dirty="0" err="1"/>
              <a:t>вирішення</a:t>
            </a:r>
            <a:r>
              <a:rPr lang="ru-RU" b="0" dirty="0"/>
              <a:t> </a:t>
            </a:r>
            <a:r>
              <a:rPr lang="ru-RU" b="0" dirty="0" err="1"/>
              <a:t>важливих</a:t>
            </a:r>
            <a:r>
              <a:rPr lang="ru-RU" b="0" dirty="0"/>
              <a:t> </a:t>
            </a:r>
            <a:r>
              <a:rPr lang="ru-RU" b="0" dirty="0" err="1"/>
              <a:t>державних</a:t>
            </a:r>
            <a:r>
              <a:rPr lang="ru-RU" b="0" dirty="0"/>
              <a:t> </a:t>
            </a:r>
            <a:r>
              <a:rPr lang="ru-RU" b="0" dirty="0" err="1"/>
              <a:t>питань</a:t>
            </a:r>
            <a:r>
              <a:rPr lang="ru-RU" b="0" dirty="0"/>
              <a:t>.</a:t>
            </a:r>
            <a:endParaRPr lang="uk-UA" b="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1052736"/>
            <a:ext cx="3590586" cy="2361431"/>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7512" y="3717032"/>
            <a:ext cx="2879642" cy="2824265"/>
          </a:xfrm>
          <a:prstGeom prst="rect">
            <a:avLst/>
          </a:prstGeom>
        </p:spPr>
      </p:pic>
    </p:spTree>
    <p:extLst>
      <p:ext uri="{BB962C8B-B14F-4D97-AF65-F5344CB8AC3E}">
        <p14:creationId xmlns:p14="http://schemas.microsoft.com/office/powerpoint/2010/main" val="2619500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8147248" cy="683994"/>
          </a:xfrm>
        </p:spPr>
        <p:txBody>
          <a:bodyPr>
            <a:normAutofit/>
          </a:bodyPr>
          <a:lstStyle/>
          <a:p>
            <a:pPr algn="ctr"/>
            <a:r>
              <a:rPr lang="uk-UA" sz="2000" dirty="0" smtClean="0"/>
              <a:t>Діяльність на посаді генсека і президента</a:t>
            </a:r>
            <a:endParaRPr lang="uk-UA" sz="2000" dirty="0"/>
          </a:p>
        </p:txBody>
      </p:sp>
      <p:sp>
        <p:nvSpPr>
          <p:cNvPr id="3" name="Объект 2"/>
          <p:cNvSpPr>
            <a:spLocks noGrp="1"/>
          </p:cNvSpPr>
          <p:nvPr>
            <p:ph idx="1"/>
          </p:nvPr>
        </p:nvSpPr>
        <p:spPr>
          <a:xfrm>
            <a:off x="3851920" y="908720"/>
            <a:ext cx="4883696" cy="5688632"/>
          </a:xfrm>
        </p:spPr>
        <p:txBody>
          <a:bodyPr>
            <a:normAutofit fontScale="85000" lnSpcReduction="10000"/>
          </a:bodyPr>
          <a:lstStyle/>
          <a:p>
            <a:r>
              <a:rPr lang="uk-UA" b="0" dirty="0"/>
              <a:t>Перебуваючи на вершині влади, Горбачов проводив численні реформи і кампанії, які в подальшому привели до ринкової економіки, знищення монопольної влади КПРС і розпаду СРСР. Оцінка діяльності Горбачова суперечлива.</a:t>
            </a:r>
          </a:p>
          <a:p>
            <a:r>
              <a:rPr lang="uk-UA" b="0" dirty="0" smtClean="0"/>
              <a:t>Консервативні </a:t>
            </a:r>
            <a:r>
              <a:rPr lang="uk-UA" b="0" dirty="0"/>
              <a:t>політики критикували його за економічну розруху, розвал Союзу та інші наслідки перебудови.</a:t>
            </a:r>
          </a:p>
          <a:p>
            <a:r>
              <a:rPr lang="uk-UA" b="0" dirty="0" smtClean="0"/>
              <a:t>Радикальні </a:t>
            </a:r>
            <a:r>
              <a:rPr lang="uk-UA" b="0" dirty="0"/>
              <a:t>політики критикували його за непослідовність реформ і спробу зберегти колишню центрально-плановану економіку і соціалізм.</a:t>
            </a:r>
          </a:p>
          <a:p>
            <a:r>
              <a:rPr lang="uk-UA" b="0" dirty="0" smtClean="0"/>
              <a:t>Багато </a:t>
            </a:r>
            <a:r>
              <a:rPr lang="uk-UA" b="0" dirty="0"/>
              <a:t>радянських, пострадянських та зарубіжних політиків і журналістів вітали реформи Горбачова, демократію і гласність, закінчення холодної війни, об'єднання Німеччини. Оцінка діяльності Горбачова за кордоном колишнього СРСР носить більш позитивний і менш суперечливий характер, ніж у пострадянському просторі</a:t>
            </a:r>
            <a:r>
              <a:rPr lang="uk-UA" b="0" dirty="0" smtClean="0"/>
              <a:t>.</a:t>
            </a:r>
            <a:endParaRPr lang="uk-UA" b="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303528"/>
            <a:ext cx="3220611" cy="3816424"/>
          </a:xfrm>
          <a:prstGeom prst="rect">
            <a:avLst/>
          </a:prstGeom>
        </p:spPr>
      </p:pic>
    </p:spTree>
    <p:extLst>
      <p:ext uri="{BB962C8B-B14F-4D97-AF65-F5344CB8AC3E}">
        <p14:creationId xmlns:p14="http://schemas.microsoft.com/office/powerpoint/2010/main" val="2069758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52718"/>
            <a:ext cx="7992888" cy="323954"/>
          </a:xfrm>
        </p:spPr>
        <p:txBody>
          <a:bodyPr>
            <a:noAutofit/>
          </a:bodyPr>
          <a:lstStyle/>
          <a:p>
            <a:pPr algn="ctr"/>
            <a:r>
              <a:rPr lang="uk-UA" sz="2000" dirty="0" smtClean="0"/>
              <a:t>Заходи, здійснені Горбачовим</a:t>
            </a:r>
            <a:endParaRPr lang="uk-UA" sz="2000" dirty="0"/>
          </a:p>
        </p:txBody>
      </p:sp>
      <p:sp>
        <p:nvSpPr>
          <p:cNvPr id="3" name="Объект 2"/>
          <p:cNvSpPr>
            <a:spLocks noGrp="1"/>
          </p:cNvSpPr>
          <p:nvPr>
            <p:ph idx="1"/>
          </p:nvPr>
        </p:nvSpPr>
        <p:spPr>
          <a:xfrm>
            <a:off x="179512" y="548680"/>
            <a:ext cx="8568952" cy="6120680"/>
          </a:xfrm>
        </p:spPr>
        <p:txBody>
          <a:bodyPr>
            <a:noAutofit/>
          </a:bodyPr>
          <a:lstStyle/>
          <a:p>
            <a:pPr marL="285750" indent="-285750">
              <a:buFont typeface="Wingdings" panose="05000000000000000000" pitchFamily="2" charset="2"/>
              <a:buChar char="ü"/>
            </a:pPr>
            <a:r>
              <a:rPr lang="uk-UA" sz="1400" b="0" dirty="0"/>
              <a:t>Антиалкогольна кампанія в СРСР, розпочата 17 травня 1985 р., призвела до підвищення на 45% цін на алкогольні </a:t>
            </a:r>
            <a:r>
              <a:rPr lang="uk-UA" sz="1400" b="0" dirty="0" smtClean="0"/>
              <a:t>напої, скорочення </a:t>
            </a:r>
            <a:r>
              <a:rPr lang="uk-UA" sz="1400" b="0" dirty="0"/>
              <a:t>виробництва алкоголю, вирубування </a:t>
            </a:r>
            <a:r>
              <a:rPr lang="uk-UA" sz="1400" b="0" dirty="0" smtClean="0"/>
              <a:t>виноградників, зникнення </a:t>
            </a:r>
            <a:r>
              <a:rPr lang="uk-UA" sz="1400" b="0" dirty="0"/>
              <a:t>цукру в магазинах унаслідок самогоноваріння і введення карток на цукор, але і збільшенню тривалості життя населення, зниження рівня злочинів, скоєних на </a:t>
            </a:r>
            <a:r>
              <a:rPr lang="uk-UA" sz="1400" b="0" dirty="0" err="1"/>
              <a:t>грунті</a:t>
            </a:r>
            <a:r>
              <a:rPr lang="uk-UA" sz="1400" b="0" dirty="0"/>
              <a:t> </a:t>
            </a:r>
            <a:r>
              <a:rPr lang="uk-UA" sz="1400" b="0" dirty="0" smtClean="0"/>
              <a:t>алкоголізму.</a:t>
            </a:r>
          </a:p>
          <a:p>
            <a:pPr marL="285750" indent="-285750">
              <a:buFont typeface="Wingdings" panose="05000000000000000000" pitchFamily="2" charset="2"/>
              <a:buChar char="ü"/>
            </a:pPr>
            <a:r>
              <a:rPr lang="uk-UA" sz="1400" b="0" dirty="0" smtClean="0"/>
              <a:t>Прискорення </a:t>
            </a:r>
            <a:r>
              <a:rPr lang="uk-UA" sz="1400" b="0" dirty="0"/>
              <a:t>— цей лозунг був пов'язаний з обіцянками різко підняти промисловість і добробут народу за короткі терміни; кампанія призвела до прискореного вибування виробничих потужностей, сприяла початку кооперативного руху і підготувала перебудову.</a:t>
            </a:r>
          </a:p>
          <a:p>
            <a:pPr marL="285750" indent="-285750">
              <a:buFont typeface="Wingdings" panose="05000000000000000000" pitchFamily="2" charset="2"/>
              <a:buChar char="ü"/>
            </a:pPr>
            <a:r>
              <a:rPr lang="uk-UA" sz="1400" b="0" dirty="0" smtClean="0"/>
              <a:t>Переведення </a:t>
            </a:r>
            <a:r>
              <a:rPr lang="uk-UA" sz="1400" b="0" dirty="0"/>
              <a:t>підприємств на госпрозрахунок, самоокупність, самофінансування — введення перших елементів ринкової економіки в СРСР, повсюдне впровадження кооперативів — провісників приватних підприємств, зняття обмежень з валютних операцій.</a:t>
            </a:r>
          </a:p>
          <a:p>
            <a:pPr marL="285750" indent="-285750">
              <a:buFont typeface="Wingdings" panose="05000000000000000000" pitchFamily="2" charset="2"/>
              <a:buChar char="ü"/>
            </a:pPr>
            <a:r>
              <a:rPr lang="uk-UA" sz="1400" b="0" dirty="0" smtClean="0"/>
              <a:t>Гласність</a:t>
            </a:r>
            <a:r>
              <a:rPr lang="uk-UA" sz="1400" b="0" dirty="0"/>
              <a:t>, фактичне зняття партійної цензури на засоби масової інформації та твори культури.</a:t>
            </a:r>
          </a:p>
          <a:p>
            <a:pPr marL="285750" indent="-285750">
              <a:buFont typeface="Wingdings" panose="05000000000000000000" pitchFamily="2" charset="2"/>
              <a:buChar char="ü"/>
            </a:pPr>
            <a:r>
              <a:rPr lang="uk-UA" sz="1400" b="0" dirty="0" smtClean="0"/>
              <a:t>Придушення </a:t>
            </a:r>
            <a:r>
              <a:rPr lang="uk-UA" sz="1400" b="0" dirty="0"/>
              <a:t>локальних національних конфліктів, у яких владою приймалися жорстокі заходи, зокрема силовий розгін мітингу молоді в Алма-Аті, введення військ до Азербайджану, розгін демонстрації у Грузії, розгортання багаторічного конфлікту в Нагірному Карабасі, придушення сепаратистських устремлінь прибалтійських республік.</a:t>
            </a:r>
          </a:p>
          <a:p>
            <a:pPr marL="285750" indent="-285750">
              <a:buFont typeface="Wingdings" panose="05000000000000000000" pitchFamily="2" charset="2"/>
              <a:buChar char="ü"/>
            </a:pPr>
            <a:r>
              <a:rPr lang="uk-UA" sz="1400" b="0" dirty="0" smtClean="0"/>
              <a:t>На </a:t>
            </a:r>
            <a:r>
              <a:rPr lang="uk-UA" sz="1400" b="0" dirty="0"/>
              <a:t>горбачовський період припадає різке зменшення відтворення населення СРСР</a:t>
            </a:r>
            <a:r>
              <a:rPr lang="uk-UA" sz="1400" b="0" dirty="0" smtClean="0"/>
              <a:t>. Зникнення </a:t>
            </a:r>
            <a:r>
              <a:rPr lang="uk-UA" sz="1400" b="0" dirty="0"/>
              <a:t>продуктів з магазинів, прихована інфляція, введення карткової системи на багато видів продовольства у 1989 році. Для періоду правління Горбачова характерно вимивання товарів з магазинів у результаті накачування економіки безготівковими рублями, а згодом — гіперінфляція.</a:t>
            </a:r>
          </a:p>
          <a:p>
            <a:pPr marL="285750" indent="-285750">
              <a:buFont typeface="Wingdings" panose="05000000000000000000" pitchFamily="2" charset="2"/>
              <a:buChar char="ü"/>
            </a:pPr>
            <a:r>
              <a:rPr lang="uk-UA" sz="1400" b="0" dirty="0" smtClean="0"/>
              <a:t>За </a:t>
            </a:r>
            <a:r>
              <a:rPr lang="uk-UA" sz="1400" b="0" dirty="0"/>
              <a:t>Горбачова зовнішній борг Радянського Союзу продовжував зростати. </a:t>
            </a:r>
            <a:endParaRPr lang="uk-UA" sz="1400" b="0" dirty="0" smtClean="0"/>
          </a:p>
          <a:p>
            <a:pPr marL="285750" indent="-285750">
              <a:buFont typeface="Wingdings" panose="05000000000000000000" pitchFamily="2" charset="2"/>
              <a:buChar char="ü"/>
            </a:pPr>
            <a:r>
              <a:rPr lang="uk-UA" sz="1400" b="0" dirty="0"/>
              <a:t>Реабілітація жертв сталінських репресій, не реабілітованих раніше за </a:t>
            </a:r>
            <a:r>
              <a:rPr lang="uk-UA" sz="1400" b="0" dirty="0" err="1"/>
              <a:t>Хрущова.Припинення</a:t>
            </a:r>
            <a:r>
              <a:rPr lang="uk-UA" sz="1400" b="0" dirty="0"/>
              <a:t> війни в Афганістані і виведення радянських </a:t>
            </a:r>
            <a:r>
              <a:rPr lang="uk-UA" sz="1400" b="0" dirty="0" err="1"/>
              <a:t>військ.Приховування</a:t>
            </a:r>
            <a:r>
              <a:rPr lang="uk-UA" sz="1400" b="0" dirty="0"/>
              <a:t> від громадськості фактів аварії на Чорнобильській АЕС 26 квітня </a:t>
            </a:r>
            <a:r>
              <a:rPr lang="uk-UA" sz="1400" b="0" dirty="0" smtClean="0"/>
              <a:t>1986.</a:t>
            </a:r>
            <a:endParaRPr lang="uk-UA" sz="1400" b="0" dirty="0"/>
          </a:p>
        </p:txBody>
      </p:sp>
    </p:spTree>
    <p:extLst>
      <p:ext uri="{BB962C8B-B14F-4D97-AF65-F5344CB8AC3E}">
        <p14:creationId xmlns:p14="http://schemas.microsoft.com/office/powerpoint/2010/main" val="882432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98136" y="2924944"/>
            <a:ext cx="2896716" cy="3816424"/>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7405" y="764703"/>
            <a:ext cx="2865075" cy="3774735"/>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764704"/>
            <a:ext cx="2880320" cy="3774735"/>
          </a:xfrm>
          <a:prstGeom prst="rect">
            <a:avLst/>
          </a:prstGeom>
        </p:spPr>
      </p:pic>
      <p:sp>
        <p:nvSpPr>
          <p:cNvPr id="7" name="TextBox 6"/>
          <p:cNvSpPr txBox="1"/>
          <p:nvPr/>
        </p:nvSpPr>
        <p:spPr>
          <a:xfrm>
            <a:off x="3203848" y="193976"/>
            <a:ext cx="2203424" cy="584775"/>
          </a:xfrm>
          <a:prstGeom prst="rect">
            <a:avLst/>
          </a:prstGeom>
          <a:noFill/>
        </p:spPr>
        <p:txBody>
          <a:bodyPr wrap="none" rtlCol="0">
            <a:spAutoFit/>
          </a:bodyPr>
          <a:lstStyle/>
          <a:p>
            <a:r>
              <a:rPr lang="en-US" sz="3200" b="1" dirty="0" smtClean="0">
                <a:solidFill>
                  <a:schemeClr val="tx2"/>
                </a:solidFill>
              </a:rPr>
              <a:t>The Times</a:t>
            </a:r>
            <a:endParaRPr lang="uk-UA" sz="3200" b="1" dirty="0">
              <a:solidFill>
                <a:schemeClr val="tx2"/>
              </a:solidFill>
            </a:endParaRPr>
          </a:p>
        </p:txBody>
      </p:sp>
    </p:spTree>
    <p:extLst>
      <p:ext uri="{BB962C8B-B14F-4D97-AF65-F5344CB8AC3E}">
        <p14:creationId xmlns:p14="http://schemas.microsoft.com/office/powerpoint/2010/main" val="2438268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052736"/>
            <a:ext cx="8496944" cy="6120680"/>
          </a:xfrm>
        </p:spPr>
        <p:txBody>
          <a:bodyPr numCol="2">
            <a:normAutofit/>
          </a:bodyPr>
          <a:lstStyle/>
          <a:p>
            <a:r>
              <a:rPr lang="uk-UA" dirty="0" smtClean="0"/>
              <a:t>Гласність</a:t>
            </a:r>
            <a:r>
              <a:rPr lang="uk-UA" dirty="0"/>
              <a:t>, демократія, принцип пріоритету загальнолюдського початку над класовим, аж ніяк не вимагав фатального розвалу економіки. Товариство отримало свободу. Реальними стали вільні вибори, свобода друку, релігійні свободи, представницькі органи влади, багатопартійності. Права людини були визнані вищим </a:t>
            </a:r>
            <a:r>
              <a:rPr lang="uk-UA" dirty="0" smtClean="0"/>
              <a:t>принципом. Почався </a:t>
            </a:r>
            <a:r>
              <a:rPr lang="uk-UA" dirty="0"/>
              <a:t>рух до економіки, стверджується рівноправність усіх форм </a:t>
            </a:r>
            <a:r>
              <a:rPr lang="uk-UA" dirty="0" smtClean="0"/>
              <a:t>власності. Покінчено </a:t>
            </a:r>
            <a:r>
              <a:rPr lang="uk-UA" dirty="0"/>
              <a:t>з "холодною війною" зупинена гонка озброєнь і божевільна мілітаризація </a:t>
            </a:r>
            <a:r>
              <a:rPr lang="uk-UA" dirty="0" smtClean="0"/>
              <a:t>країни.</a:t>
            </a:r>
            <a:endParaRPr lang="en-US" dirty="0" smtClean="0"/>
          </a:p>
          <a:p>
            <a:endParaRPr lang="en-US" dirty="0" smtClean="0"/>
          </a:p>
          <a:p>
            <a:r>
              <a:rPr lang="uk-UA" dirty="0" smtClean="0"/>
              <a:t>Розпад держави, економіки, соціальних і національних зв'язків, замість "холодної війни" - вогнища цілком гарячих конфліктів.</a:t>
            </a:r>
          </a:p>
          <a:p>
            <a:r>
              <a:rPr lang="uk-UA" dirty="0" smtClean="0"/>
              <a:t>З </a:t>
            </a:r>
            <a:r>
              <a:rPr lang="uk-UA" dirty="0"/>
              <a:t>точки зору його противників - розвалив державу, яка іменувалась Радянським Союзом; невтримний інфляцію, жебраків на вулицях, мільйонерів і, як кажуть, до 80% людей у риси бідності.</a:t>
            </a:r>
          </a:p>
        </p:txBody>
      </p:sp>
      <p:sp>
        <p:nvSpPr>
          <p:cNvPr id="4" name="TextBox 3"/>
          <p:cNvSpPr txBox="1"/>
          <p:nvPr/>
        </p:nvSpPr>
        <p:spPr>
          <a:xfrm>
            <a:off x="1115616" y="332656"/>
            <a:ext cx="1152128" cy="369332"/>
          </a:xfrm>
          <a:prstGeom prst="rect">
            <a:avLst/>
          </a:prstGeom>
          <a:noFill/>
        </p:spPr>
        <p:txBody>
          <a:bodyPr wrap="square" rtlCol="0">
            <a:spAutoFit/>
          </a:bodyPr>
          <a:lstStyle/>
          <a:p>
            <a:r>
              <a:rPr lang="uk-UA" b="1" dirty="0" smtClean="0">
                <a:solidFill>
                  <a:schemeClr val="tx2"/>
                </a:solidFill>
                <a:effectLst>
                  <a:outerShdw blurRad="38100" dist="38100" dir="2700000" algn="tl">
                    <a:srgbClr val="000000">
                      <a:alpha val="43137"/>
                    </a:srgbClr>
                  </a:outerShdw>
                </a:effectLst>
              </a:rPr>
              <a:t>Плюси</a:t>
            </a:r>
            <a:endParaRPr lang="uk-UA" b="1" dirty="0">
              <a:solidFill>
                <a:schemeClr val="tx2"/>
              </a:solidFill>
              <a:effectLst>
                <a:outerShdw blurRad="38100" dist="38100" dir="2700000" algn="tl">
                  <a:srgbClr val="000000">
                    <a:alpha val="43137"/>
                  </a:srgbClr>
                </a:outerShdw>
              </a:effectLst>
            </a:endParaRPr>
          </a:p>
        </p:txBody>
      </p:sp>
      <p:sp>
        <p:nvSpPr>
          <p:cNvPr id="6" name="TextBox 5"/>
          <p:cNvSpPr txBox="1"/>
          <p:nvPr/>
        </p:nvSpPr>
        <p:spPr>
          <a:xfrm>
            <a:off x="5580111" y="332656"/>
            <a:ext cx="1080121" cy="369332"/>
          </a:xfrm>
          <a:prstGeom prst="rect">
            <a:avLst/>
          </a:prstGeom>
          <a:noFill/>
        </p:spPr>
        <p:txBody>
          <a:bodyPr wrap="square" rtlCol="0">
            <a:spAutoFit/>
          </a:bodyPr>
          <a:lstStyle/>
          <a:p>
            <a:r>
              <a:rPr lang="uk-UA" b="1" dirty="0" smtClean="0">
                <a:solidFill>
                  <a:schemeClr val="tx2"/>
                </a:solidFill>
                <a:effectLst>
                  <a:outerShdw blurRad="38100" dist="38100" dir="2700000" algn="tl">
                    <a:srgbClr val="000000">
                      <a:alpha val="43137"/>
                    </a:srgbClr>
                  </a:outerShdw>
                </a:effectLst>
              </a:rPr>
              <a:t>Мінуси</a:t>
            </a:r>
            <a:endParaRPr lang="uk-UA"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84959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32</TotalTime>
  <Words>885</Words>
  <Application>Microsoft Office PowerPoint</Application>
  <PresentationFormat>Экран (4:3)</PresentationFormat>
  <Paragraphs>43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Главная</vt:lpstr>
      <vt:lpstr>Михайло Горбачов</vt:lpstr>
      <vt:lpstr>Презентация PowerPoint</vt:lpstr>
      <vt:lpstr>Презентация PowerPoint</vt:lpstr>
      <vt:lpstr>Партійна робота</vt:lpstr>
      <vt:lpstr>Діяльність на посаді генсека і президента</vt:lpstr>
      <vt:lpstr>Заходи, здійснені Горбачовим</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Михайло Горбачов</dc:title>
  <dc:creator>Natalia</dc:creator>
  <cp:lastModifiedBy>Natalia</cp:lastModifiedBy>
  <cp:revision>3</cp:revision>
  <dcterms:created xsi:type="dcterms:W3CDTF">2014-02-24T20:10:38Z</dcterms:created>
  <dcterms:modified xsi:type="dcterms:W3CDTF">2015-01-29T09:56:41Z</dcterms:modified>
</cp:coreProperties>
</file>