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6"/>
  </p:notesMasterIdLst>
  <p:sldIdLst>
    <p:sldId id="279" r:id="rId2"/>
    <p:sldId id="314" r:id="rId3"/>
    <p:sldId id="335" r:id="rId4"/>
    <p:sldId id="315" r:id="rId5"/>
    <p:sldId id="316" r:id="rId6"/>
    <p:sldId id="317" r:id="rId7"/>
    <p:sldId id="318" r:id="rId8"/>
    <p:sldId id="327" r:id="rId9"/>
    <p:sldId id="328" r:id="rId10"/>
    <p:sldId id="330" r:id="rId11"/>
    <p:sldId id="319" r:id="rId12"/>
    <p:sldId id="321" r:id="rId13"/>
    <p:sldId id="332" r:id="rId14"/>
    <p:sldId id="33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8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4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34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4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11C8ED5-78FA-4AEE-B22E-0A27A3EB2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595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B455620-CF0A-4F28-9BD8-3CE759EBD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20EFB-AC2A-4DC8-AE2A-FC86E952A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C00757C-3409-4BFF-BCF2-D45D3C416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5AFEE-34FC-48AE-AD3B-35A37333C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1666E3-C8DC-47CD-BC0C-478BA4220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D7C0-F9A3-4D11-9598-09D32EB77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EF498-A607-4407-A80D-194074878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B3E9A-D860-4A23-AC9D-CD743B568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5EA8C-BD9B-4890-921E-92843C9D4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C3863-FC7D-426E-BA91-17E9782DE4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853004-89EC-4EAB-A935-4D4BFFF7B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 smtClean="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7A23AA22-E8C3-4C1E-AF1A-3AE97AF9C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0" r:id="rId2"/>
    <p:sldLayoutId id="2147483738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9" r:id="rId9"/>
    <p:sldLayoutId id="2147483736" r:id="rId10"/>
    <p:sldLayoutId id="2147483740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entury Gothic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mallbay.ru/images/bruegel3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5ivemonths.files.wordpress.com/2009/03/pieter_bruegel_d_a_0141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BruegelPortrait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ainy.net/wp-content/uploads/2011/04/piterscr811-600x440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jplus.ru/img2/k/l/kleymionov/kl02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pictures/wiki/files/80/Pieter_Bruegel_d._%C3%84._096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18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2071670" y="533400"/>
            <a:ext cx="7715304" cy="539593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err="1" smtClean="0">
                <a:latin typeface="Palatino Linotype" pitchFamily="18" charset="0"/>
              </a:rPr>
              <a:t>Пітер</a:t>
            </a:r>
            <a:r>
              <a:rPr lang="ru-RU" sz="7200" dirty="0" smtClean="0">
                <a:latin typeface="Palatino Linotype" pitchFamily="18" charset="0"/>
              </a:rPr>
              <a:t> Брейгель старший</a:t>
            </a:r>
            <a:br>
              <a:rPr lang="ru-RU" sz="7200" dirty="0" smtClean="0">
                <a:latin typeface="Palatino Linotype" pitchFamily="18" charset="0"/>
              </a:rPr>
            </a:br>
            <a:endParaRPr lang="ru-RU" sz="8200" dirty="0">
              <a:latin typeface="Palatino Linotype" pitchFamily="18" charset="0"/>
            </a:endParaRPr>
          </a:p>
        </p:txBody>
      </p:sp>
      <p:sp>
        <p:nvSpPr>
          <p:cNvPr id="14338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27313" y="5661025"/>
            <a:ext cx="6265862" cy="936625"/>
          </a:xfrm>
        </p:spPr>
        <p:txBody>
          <a:bodyPr/>
          <a:lstStyle/>
          <a:p>
            <a:pPr algn="ctr"/>
            <a:r>
              <a:rPr lang="ru-RU" sz="3600" dirty="0" err="1" smtClean="0">
                <a:latin typeface="Arial" charset="0"/>
              </a:rPr>
              <a:t>Митець</a:t>
            </a:r>
            <a:r>
              <a:rPr lang="ru-RU" sz="3600" dirty="0" smtClean="0">
                <a:latin typeface="Arial" charset="0"/>
              </a:rPr>
              <a:t> і </a:t>
            </a:r>
            <a:r>
              <a:rPr lang="ru-RU" sz="3600" dirty="0" err="1" smtClean="0">
                <a:latin typeface="Arial" charset="0"/>
              </a:rPr>
              <a:t>знавець</a:t>
            </a:r>
            <a:endParaRPr lang="ru-RU" sz="3600" dirty="0" smtClean="0">
              <a:latin typeface="Arial" charset="0"/>
            </a:endParaRPr>
          </a:p>
        </p:txBody>
      </p:sp>
    </p:spTree>
  </p:cSld>
  <p:clrMapOvr>
    <a:masterClrMapping/>
  </p:clrMapOvr>
  <p:transition advTm="442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823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823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823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«</a:t>
            </a:r>
            <a:r>
              <a:rPr lang="ru-RU" dirty="0" err="1" smtClean="0"/>
              <a:t>Мислівці</a:t>
            </a:r>
            <a:r>
              <a:rPr lang="ru-RU" dirty="0" smtClean="0"/>
              <a:t> на </a:t>
            </a:r>
            <a:r>
              <a:rPr lang="ru-RU" dirty="0" err="1" smtClean="0"/>
              <a:t>снігу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4578" name="i-main-pic" descr="Картинка 3 из 1037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44538" y="1609725"/>
            <a:ext cx="6664325" cy="4846638"/>
          </a:xfrm>
        </p:spPr>
      </p:pic>
    </p:spTree>
  </p:cSld>
  <p:clrMapOvr>
    <a:masterClrMapping/>
  </p:clrMapOvr>
  <p:transition advTm="15453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06653"/>
            <a:ext cx="81439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endParaRPr lang="ru-RU" sz="16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latin typeface="+mj-lt"/>
              <a:ea typeface="+mj-ea"/>
              <a:cs typeface="+mj-cs"/>
            </a:endParaRPr>
          </a:p>
          <a:p>
            <a:pPr marL="274320" indent="-274320" algn="ctr">
              <a:buClr>
                <a:schemeClr val="tx2"/>
              </a:buClr>
              <a:buSzPct val="73000"/>
              <a:defRPr/>
            </a:pP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«</a:t>
            </a:r>
            <a:r>
              <a:rPr lang="ru-RU" sz="20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Весілля</a:t>
            </a:r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селян»</a:t>
            </a:r>
            <a:endParaRPr lang="ru-RU" sz="20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ru-RU" dirty="0">
              <a:cs typeface="+mn-cs"/>
            </a:endParaRPr>
          </a:p>
          <a:p>
            <a:pPr algn="ctr">
              <a:defRPr/>
            </a:pPr>
            <a:endParaRPr lang="ru-RU" dirty="0">
              <a:cs typeface="+mn-cs"/>
            </a:endParaRPr>
          </a:p>
        </p:txBody>
      </p:sp>
      <p:pic>
        <p:nvPicPr>
          <p:cNvPr id="25602" name="Рисунок 7" descr="http://stihihit.ru/uploads/0004/73/53/13316-5-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590" y="1338199"/>
            <a:ext cx="7371168" cy="522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515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«</a:t>
            </a:r>
            <a:r>
              <a:rPr lang="ru-RU" dirty="0" err="1" smtClean="0"/>
              <a:t>селянський</a:t>
            </a:r>
            <a:r>
              <a:rPr lang="ru-RU" dirty="0" smtClean="0"/>
              <a:t> </a:t>
            </a:r>
            <a:r>
              <a:rPr lang="ru-RU" dirty="0" err="1" smtClean="0"/>
              <a:t>танець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7650" name="i-main-pic" descr="Картинка 39 из 3546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0225" y="1428750"/>
            <a:ext cx="7092950" cy="5027613"/>
          </a:xfrm>
        </p:spPr>
      </p:pic>
    </p:spTree>
  </p:cSld>
  <p:clrMapOvr>
    <a:masterClrMapping/>
  </p:clrMapOvr>
  <p:transition advTm="15188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9240"/>
            <a:ext cx="7239000" cy="108441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          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«Сорока на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шибениці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» - показ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відчаю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скорботи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викликаних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іспанським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терором</a:t>
            </a:r>
            <a:endParaRPr lang="ru-RU" sz="200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8674" name="Содержимое 3" descr="Питер Брейгель Сорока на виселице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628775"/>
            <a:ext cx="6429375" cy="5072063"/>
          </a:xfrm>
        </p:spPr>
      </p:pic>
    </p:spTree>
  </p:cSld>
  <p:clrMapOvr>
    <a:masterClrMapping/>
  </p:clrMapOvr>
  <p:transition advTm="15797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Дякую за увагу!</a:t>
            </a:r>
            <a:br>
              <a:rPr lang="uk-UA" dirty="0"/>
            </a:b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28" y="1609725"/>
            <a:ext cx="6241143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79661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1142984"/>
            <a:ext cx="3214710" cy="64294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571868" y="571480"/>
            <a:ext cx="4500594" cy="5626121"/>
          </a:xfrm>
        </p:spPr>
        <p:txBody>
          <a:bodyPr>
            <a:normAutofit fontScale="92500" lnSpcReduction="20000"/>
          </a:bodyPr>
          <a:lstStyle/>
          <a:p>
            <a:pPr marL="27432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    </a:t>
            </a:r>
            <a:r>
              <a:rPr lang="ru-RU" sz="2000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Народився</a:t>
            </a:r>
            <a:r>
              <a:rPr lang="ru-RU" sz="20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</a:t>
            </a:r>
            <a:r>
              <a:rPr lang="ru-RU" sz="2000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близько</a:t>
            </a:r>
            <a:r>
              <a:rPr lang="ru-RU" sz="20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1526 року в </a:t>
            </a:r>
            <a:r>
              <a:rPr lang="ru-RU" sz="2000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провінції</a:t>
            </a:r>
            <a:r>
              <a:rPr lang="ru-RU" sz="20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</a:t>
            </a:r>
            <a:r>
              <a:rPr lang="ru-RU" sz="2000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брабант</a:t>
            </a:r>
            <a:r>
              <a:rPr lang="ru-RU" sz="20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, </a:t>
            </a:r>
            <a:r>
              <a:rPr lang="ru-RU" sz="2000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бельгія</a:t>
            </a:r>
            <a:endParaRPr lang="ru-RU" sz="2000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latin typeface="+mj-lt"/>
              <a:ea typeface="+mj-ea"/>
              <a:cs typeface="+mj-cs"/>
            </a:endParaRPr>
          </a:p>
          <a:p>
            <a:pPr marL="27432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    </a:t>
            </a:r>
          </a:p>
          <a:p>
            <a:pPr marL="27432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Навчався</a:t>
            </a:r>
            <a:r>
              <a:rPr lang="ru-RU" sz="20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</a:t>
            </a:r>
            <a:r>
              <a:rPr lang="ru-RU" sz="20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у </a:t>
            </a:r>
            <a:r>
              <a:rPr lang="ru-RU" sz="20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Пітера</a:t>
            </a:r>
            <a:r>
              <a:rPr lang="ru-RU" sz="20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Кука </a:t>
            </a:r>
            <a:r>
              <a:rPr lang="ru-RU" sz="20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ван</a:t>
            </a:r>
            <a:r>
              <a:rPr lang="ru-RU" sz="20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</a:t>
            </a:r>
            <a:r>
              <a:rPr lang="ru-RU" sz="20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Альста</a:t>
            </a:r>
            <a:r>
              <a:rPr lang="ru-RU" sz="20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— придворного художника </a:t>
            </a:r>
            <a:r>
              <a:rPr lang="ru-RU" sz="20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імператора</a:t>
            </a:r>
            <a:r>
              <a:rPr lang="ru-RU" sz="20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Карла </a:t>
            </a:r>
            <a:r>
              <a:rPr lang="en-US" sz="20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V.</a:t>
            </a:r>
          </a:p>
          <a:p>
            <a:pPr marL="27432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0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latin typeface="+mj-lt"/>
              <a:ea typeface="+mj-ea"/>
              <a:cs typeface="+mj-cs"/>
            </a:endParaRPr>
          </a:p>
          <a:p>
            <a:pPr marL="27432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У 1551 </a:t>
            </a:r>
            <a:r>
              <a:rPr lang="ru-RU" sz="20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році</a:t>
            </a:r>
            <a:r>
              <a:rPr lang="ru-RU" sz="20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</a:t>
            </a:r>
            <a:r>
              <a:rPr lang="ru-RU" sz="20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прийнятий</a:t>
            </a:r>
            <a:r>
              <a:rPr lang="ru-RU" sz="20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в </a:t>
            </a:r>
            <a:r>
              <a:rPr lang="ru-RU" sz="20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антверпенську</a:t>
            </a:r>
            <a:r>
              <a:rPr lang="ru-RU" sz="20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</a:t>
            </a:r>
            <a:r>
              <a:rPr lang="ru-RU" sz="20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Гільдію</a:t>
            </a:r>
            <a:r>
              <a:rPr lang="ru-RU" sz="20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</a:t>
            </a:r>
            <a:r>
              <a:rPr lang="ru-RU" sz="20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живописців</a:t>
            </a:r>
            <a:r>
              <a:rPr lang="ru-RU" sz="20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.</a:t>
            </a:r>
          </a:p>
          <a:p>
            <a:pPr marL="27432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0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latin typeface="+mj-lt"/>
              <a:ea typeface="+mj-ea"/>
              <a:cs typeface="+mj-cs"/>
            </a:endParaRPr>
          </a:p>
          <a:p>
            <a:pPr marL="27432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0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У 1553 </a:t>
            </a:r>
            <a:r>
              <a:rPr lang="ru-RU" sz="20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здійснює</a:t>
            </a:r>
            <a:r>
              <a:rPr lang="ru-RU" sz="20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</a:t>
            </a:r>
            <a:r>
              <a:rPr lang="ru-RU" sz="20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подорож</a:t>
            </a:r>
            <a:r>
              <a:rPr lang="ru-RU" sz="20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до </a:t>
            </a:r>
            <a:r>
              <a:rPr lang="ru-RU" sz="20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Франції</a:t>
            </a:r>
            <a:r>
              <a:rPr lang="ru-RU" sz="20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, </a:t>
            </a:r>
            <a:r>
              <a:rPr lang="ru-RU" sz="20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Італії</a:t>
            </a:r>
            <a:r>
              <a:rPr lang="ru-RU" sz="20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, </a:t>
            </a:r>
            <a:r>
              <a:rPr lang="ru-RU" sz="20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Швейцарії</a:t>
            </a:r>
            <a:r>
              <a:rPr lang="ru-RU" sz="20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. </a:t>
            </a:r>
            <a:r>
              <a:rPr lang="ru-RU" sz="20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Був</a:t>
            </a:r>
            <a:r>
              <a:rPr lang="ru-RU" sz="20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</a:t>
            </a:r>
            <a:r>
              <a:rPr lang="ru-RU" sz="20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зворушений</a:t>
            </a:r>
            <a:r>
              <a:rPr lang="ru-RU" sz="20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</a:t>
            </a:r>
            <a:r>
              <a:rPr lang="ru-RU" sz="20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давніми</a:t>
            </a:r>
            <a:r>
              <a:rPr lang="ru-RU" sz="20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</a:t>
            </a:r>
            <a:r>
              <a:rPr lang="ru-RU" sz="20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пам'ятками</a:t>
            </a:r>
            <a:r>
              <a:rPr lang="ru-RU" sz="20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Риму та шедеврами </a:t>
            </a:r>
            <a:r>
              <a:rPr lang="ru-RU" sz="20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Відродження</a:t>
            </a:r>
            <a:r>
              <a:rPr lang="ru-RU" sz="20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, </a:t>
            </a:r>
            <a:r>
              <a:rPr lang="ru-RU" sz="20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морськими</a:t>
            </a:r>
            <a:r>
              <a:rPr lang="ru-RU" sz="20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</a:t>
            </a:r>
            <a:r>
              <a:rPr lang="ru-RU" sz="20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стихіями</a:t>
            </a:r>
            <a:r>
              <a:rPr lang="ru-RU" sz="20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та </a:t>
            </a:r>
            <a:r>
              <a:rPr lang="ru-RU" sz="20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живописними</a:t>
            </a:r>
            <a:r>
              <a:rPr lang="ru-RU" sz="2000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гаванями </a:t>
            </a:r>
            <a:r>
              <a:rPr lang="ru-RU" sz="2000" cap="all" dirty="0" err="1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Середземномор'я</a:t>
            </a:r>
            <a:r>
              <a:rPr lang="ru-RU" sz="20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/>
            </a:r>
            <a:br>
              <a:rPr lang="ru-RU" sz="20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</a:br>
            <a:endParaRPr lang="ru-RU" sz="2000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15363" name="Содержимое 7" descr="Автопортрет с заказчиком («Художник и знаток»)">
            <a:hlinkClick r:id="rId3" tooltip="&quot;Автопортрет с заказчиком («Художник и знаток»)&quot;"/>
          </p:cNvPr>
          <p:cNvPicPr>
            <a:picLocks noGr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85813" y="2000250"/>
            <a:ext cx="2697162" cy="3214688"/>
          </a:xfrm>
        </p:spPr>
      </p:pic>
    </p:spTree>
  </p:cSld>
  <p:clrMapOvr>
    <a:masterClrMapping/>
  </p:clrMapOvr>
  <p:transition advTm="15625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0" y="0"/>
            <a:ext cx="814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400"/>
          </a:p>
          <a:p>
            <a:pPr algn="ctr"/>
            <a:endParaRPr lang="ru-RU" sz="140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22387"/>
            <a:ext cx="8046986" cy="99500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Пейзаж з </a:t>
            </a:r>
            <a:r>
              <a:rPr lang="ru-RU" sz="2800" dirty="0" err="1" smtClean="0">
                <a:solidFill>
                  <a:schemeClr val="tx1"/>
                </a:solidFill>
              </a:rPr>
              <a:t>падінням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Ікара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16387" name="Содержимое 4" descr="piter-breygel-ikar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5576" y="1700808"/>
            <a:ext cx="6864794" cy="4524523"/>
          </a:xfrm>
        </p:spPr>
      </p:pic>
    </p:spTree>
  </p:cSld>
  <p:clrMapOvr>
    <a:masterClrMapping/>
  </p:clrMapOvr>
  <p:transition advTm="25235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0" y="214313"/>
            <a:ext cx="8072462" cy="6215062"/>
          </a:xfrm>
        </p:spPr>
        <p:txBody>
          <a:bodyPr>
            <a:normAutofit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     </a:t>
            </a:r>
            <a:r>
              <a:rPr lang="ru-RU" sz="2400" dirty="0"/>
              <a:t>Брейгель </a:t>
            </a:r>
            <a:r>
              <a:rPr lang="ru-RU" sz="2400" dirty="0" err="1"/>
              <a:t>був</a:t>
            </a:r>
            <a:r>
              <a:rPr lang="ru-RU" sz="2400" dirty="0"/>
              <a:t> одним з </a:t>
            </a:r>
            <a:r>
              <a:rPr lang="ru-RU" sz="2400" dirty="0" err="1"/>
              <a:t>основоположників</a:t>
            </a:r>
            <a:r>
              <a:rPr lang="ru-RU" sz="2400" dirty="0"/>
              <a:t> </a:t>
            </a:r>
            <a:r>
              <a:rPr lang="ru-RU" sz="2400" dirty="0" err="1"/>
              <a:t>фламандського</a:t>
            </a:r>
            <a:r>
              <a:rPr lang="ru-RU" sz="2400" dirty="0"/>
              <a:t> і </a:t>
            </a:r>
            <a:r>
              <a:rPr lang="ru-RU" sz="2400" dirty="0" err="1"/>
              <a:t>голландського</a:t>
            </a:r>
            <a:r>
              <a:rPr lang="ru-RU" sz="2400" dirty="0"/>
              <a:t> </a:t>
            </a:r>
            <a:r>
              <a:rPr lang="ru-RU" sz="2400" dirty="0" err="1"/>
              <a:t>реалістичного</a:t>
            </a:r>
            <a:r>
              <a:rPr lang="ru-RU" sz="2400" dirty="0"/>
              <a:t> </a:t>
            </a:r>
            <a:r>
              <a:rPr lang="ru-RU" sz="2400" dirty="0" err="1"/>
              <a:t>мистецтва</a:t>
            </a:r>
            <a:r>
              <a:rPr lang="ru-RU" sz="2400" dirty="0"/>
              <a:t>. У </a:t>
            </a:r>
            <a:r>
              <a:rPr lang="ru-RU" sz="2400" dirty="0" err="1"/>
              <a:t>своїй</a:t>
            </a:r>
            <a:r>
              <a:rPr lang="ru-RU" sz="2400" dirty="0"/>
              <a:t> </a:t>
            </a:r>
            <a:r>
              <a:rPr lang="ru-RU" sz="2400" dirty="0" err="1"/>
              <a:t>творчості</a:t>
            </a:r>
            <a:r>
              <a:rPr lang="ru-RU" sz="2400" dirty="0"/>
              <a:t> </a:t>
            </a:r>
            <a:r>
              <a:rPr lang="ru-RU" sz="2400" dirty="0" err="1"/>
              <a:t>гостро</a:t>
            </a:r>
            <a:r>
              <a:rPr lang="ru-RU" sz="2400" dirty="0"/>
              <a:t> </a:t>
            </a:r>
            <a:r>
              <a:rPr lang="ru-RU" sz="2400" dirty="0" err="1"/>
              <a:t>критикував</a:t>
            </a:r>
            <a:r>
              <a:rPr lang="ru-RU" sz="2400" dirty="0"/>
              <a:t> вади </a:t>
            </a:r>
            <a:r>
              <a:rPr lang="ru-RU" sz="2400" dirty="0" err="1"/>
              <a:t>сучасного</a:t>
            </a:r>
            <a:r>
              <a:rPr lang="ru-RU" sz="2400" dirty="0"/>
              <a:t> </a:t>
            </a:r>
            <a:r>
              <a:rPr lang="ru-RU" sz="2400" dirty="0" err="1"/>
              <a:t>йому</a:t>
            </a:r>
            <a:r>
              <a:rPr lang="ru-RU" sz="2400" dirty="0"/>
              <a:t> </a:t>
            </a:r>
            <a:r>
              <a:rPr lang="ru-RU" sz="2400" dirty="0" err="1"/>
              <a:t>суспільства</a:t>
            </a:r>
            <a:r>
              <a:rPr lang="ru-RU" sz="2400" dirty="0"/>
              <a:t>, </a:t>
            </a:r>
            <a:r>
              <a:rPr lang="ru-RU" sz="2400" dirty="0" err="1"/>
              <a:t>обстоюючи</a:t>
            </a:r>
            <a:r>
              <a:rPr lang="ru-RU" sz="2400" dirty="0"/>
              <a:t> народно-</a:t>
            </a:r>
            <a:r>
              <a:rPr lang="ru-RU" sz="2400" dirty="0" err="1"/>
              <a:t>демократичний</a:t>
            </a:r>
            <a:r>
              <a:rPr lang="ru-RU" sz="2400" dirty="0"/>
              <a:t> </a:t>
            </a:r>
            <a:r>
              <a:rPr lang="ru-RU" sz="2400" dirty="0" err="1"/>
              <a:t>ідеал</a:t>
            </a:r>
            <a:r>
              <a:rPr lang="ru-RU" sz="2400" dirty="0"/>
              <a:t> </a:t>
            </a:r>
            <a:r>
              <a:rPr lang="ru-RU" sz="2400" dirty="0" err="1"/>
              <a:t>справедливості</a:t>
            </a:r>
            <a:r>
              <a:rPr lang="ru-RU" sz="2400" dirty="0"/>
              <a:t>.</a:t>
            </a:r>
            <a:endParaRPr lang="ru-RU" sz="2100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4235624" cy="4182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5343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7737"/>
            <a:ext cx="7239000" cy="1164429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0" dirty="0" smtClean="0">
                <a:solidFill>
                  <a:schemeClr val="tx1"/>
                </a:solidFill>
              </a:rPr>
              <a:t/>
            </a:r>
            <a:br>
              <a:rPr lang="ru-RU" sz="1400" b="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/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7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Битва посту і </a:t>
            </a:r>
            <a:r>
              <a:rPr lang="ru-RU" sz="17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масляної</a:t>
            </a:r>
            <a:r>
              <a:rPr lang="ru-RU" sz="17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» </a:t>
            </a:r>
            <a:r>
              <a:rPr lang="ru-RU" sz="17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– </a:t>
            </a:r>
            <a:r>
              <a:rPr lang="ru-RU" sz="17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поєднання</a:t>
            </a:r>
            <a:r>
              <a:rPr lang="ru-RU" sz="17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7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богословських</a:t>
            </a:r>
            <a:r>
              <a:rPr lang="ru-RU" sz="17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7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традицій</a:t>
            </a:r>
            <a:r>
              <a:rPr lang="ru-RU" sz="17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і </a:t>
            </a:r>
            <a:r>
              <a:rPr lang="ru-RU" sz="17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фламандського</a:t>
            </a:r>
            <a:r>
              <a:rPr lang="ru-RU" sz="17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фольклору</a:t>
            </a:r>
            <a:endParaRPr lang="ru-RU" sz="17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434" name="i-main-pic" descr="Картинка 42 из 3545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857250" y="1785938"/>
            <a:ext cx="6572250" cy="4500562"/>
          </a:xfrm>
        </p:spPr>
      </p:pic>
    </p:spTree>
  </p:cSld>
  <p:clrMapOvr>
    <a:masterClrMapping/>
  </p:clrMapOvr>
  <p:transition advTm="25375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«</a:t>
            </a:r>
            <a:r>
              <a:rPr lang="ru-RU" dirty="0" smtClean="0"/>
              <a:t>Безумна </a:t>
            </a:r>
            <a:r>
              <a:rPr lang="ru-RU" dirty="0" smtClean="0"/>
              <a:t>грета»</a:t>
            </a:r>
            <a:endParaRPr lang="ru-RU" dirty="0"/>
          </a:p>
        </p:txBody>
      </p:sp>
      <p:pic>
        <p:nvPicPr>
          <p:cNvPr id="19458" name="i-main-pic" descr="Картинка 47 из 3545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785813" y="1652588"/>
            <a:ext cx="6581775" cy="4762500"/>
          </a:xfrm>
        </p:spPr>
      </p:pic>
    </p:spTree>
  </p:cSld>
  <p:clrMapOvr>
    <a:masterClrMapping/>
  </p:clrMapOvr>
  <p:transition advTm="15672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Сцена-метафора – </a:t>
            </a:r>
            <a:r>
              <a:rPr lang="ru-RU" sz="1600" dirty="0" err="1" smtClean="0">
                <a:solidFill>
                  <a:schemeClr val="tx1"/>
                </a:solidFill>
              </a:rPr>
              <a:t>ілюстрація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народної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мудрості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20482" name="Содержимое 3" descr="http://smallbay.ru/images/bruegel4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08025" y="1609725"/>
            <a:ext cx="6737350" cy="4846638"/>
          </a:xfrm>
        </p:spPr>
      </p:pic>
    </p:spTree>
  </p:cSld>
  <p:clrMapOvr>
    <a:masterClrMapping/>
  </p:clrMapOvr>
  <p:transition advTm="20203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92" y="194612"/>
            <a:ext cx="8069578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ru-RU" sz="1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     </a:t>
            </a:r>
            <a:r>
              <a:rPr lang="ru-RU" sz="1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«</a:t>
            </a:r>
            <a:r>
              <a:rPr lang="ru-RU" sz="1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Сутінковий</a:t>
            </a:r>
            <a:r>
              <a:rPr lang="ru-RU" sz="1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день» з циклу «</a:t>
            </a:r>
            <a:r>
              <a:rPr lang="ru-RU" sz="1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Місяці</a:t>
            </a:r>
            <a:r>
              <a:rPr lang="ru-RU" sz="1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» – показ </a:t>
            </a:r>
            <a:r>
              <a:rPr lang="ru-RU" sz="1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колообігу</a:t>
            </a:r>
            <a:r>
              <a:rPr lang="ru-RU" sz="1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</a:t>
            </a:r>
            <a:r>
              <a:rPr lang="ru-RU" sz="1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життя</a:t>
            </a:r>
            <a:r>
              <a:rPr lang="ru-RU" sz="1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і </a:t>
            </a:r>
            <a:r>
              <a:rPr lang="ru-RU" sz="14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природи</a:t>
            </a:r>
            <a:r>
              <a:rPr lang="ru-RU" sz="1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latin typeface="+mj-lt"/>
                <a:ea typeface="+mj-ea"/>
                <a:cs typeface="+mj-cs"/>
              </a:rPr>
              <a:t> </a:t>
            </a:r>
            <a:endParaRPr lang="ru-RU" sz="14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endParaRPr lang="ru-RU" sz="14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latin typeface="+mj-lt"/>
              <a:ea typeface="+mj-ea"/>
              <a:cs typeface="+mj-cs"/>
            </a:endParaRPr>
          </a:p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endParaRPr lang="ru-RU" sz="14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latin typeface="+mj-lt"/>
              <a:ea typeface="+mj-ea"/>
              <a:cs typeface="+mj-cs"/>
            </a:endParaRPr>
          </a:p>
        </p:txBody>
      </p:sp>
      <p:pic>
        <p:nvPicPr>
          <p:cNvPr id="21506" name="i-main-pic" descr="Картинка 1 из 17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1628801"/>
            <a:ext cx="7106181" cy="50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469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«жатва»</a:t>
            </a:r>
            <a:endParaRPr lang="ru-RU" dirty="0"/>
          </a:p>
        </p:txBody>
      </p:sp>
      <p:pic>
        <p:nvPicPr>
          <p:cNvPr id="22530" name="Содержимое 3" descr="http://stihihit.ru/uploads/0004/73/53/13317-1-f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42950" y="1662113"/>
            <a:ext cx="6667500" cy="4743450"/>
          </a:xfrm>
        </p:spPr>
      </p:pic>
    </p:spTree>
  </p:cSld>
  <p:clrMapOvr>
    <a:masterClrMapping/>
  </p:clrMapOvr>
  <p:transition advTm="15438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843</TotalTime>
  <Words>141</Words>
  <Application>Microsoft Office PowerPoint</Application>
  <PresentationFormat>Экран (4:3)</PresentationFormat>
  <Paragraphs>22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Пітер Брейгель старший </vt:lpstr>
      <vt:lpstr>Презентация PowerPoint</vt:lpstr>
      <vt:lpstr>Пейзаж з падінням Ікара </vt:lpstr>
      <vt:lpstr>Презентация PowerPoint</vt:lpstr>
      <vt:lpstr>  Битва посту і масляної» – поєднання богословських традицій і фламандського фольклору</vt:lpstr>
      <vt:lpstr>«Безумна грета»</vt:lpstr>
      <vt:lpstr>Сцена-метафора – ілюстрація народної мудрості</vt:lpstr>
      <vt:lpstr>Презентация PowerPoint</vt:lpstr>
      <vt:lpstr>«жатва»</vt:lpstr>
      <vt:lpstr>«Мислівці на снігу»</vt:lpstr>
      <vt:lpstr>Презентация PowerPoint</vt:lpstr>
      <vt:lpstr>«селянський танець»</vt:lpstr>
      <vt:lpstr>                           «Сорока на шибениці» - показ відчаю і скорботи, викликаних іспанським терором</vt:lpstr>
      <vt:lpstr>Дякую за увагу!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ПОЯВЛЕНИЕ НЕРАВЕНСТВА И ЗНАТИ</dc:title>
  <dc:creator>user</dc:creator>
  <cp:lastModifiedBy>Mary</cp:lastModifiedBy>
  <cp:revision>196</cp:revision>
  <cp:lastPrinted>1601-01-01T00:00:00Z</cp:lastPrinted>
  <dcterms:created xsi:type="dcterms:W3CDTF">2010-02-17T18:37:59Z</dcterms:created>
  <dcterms:modified xsi:type="dcterms:W3CDTF">2015-02-23T17:49:11Z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