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5E09346-F6D1-429E-8359-C86C7A3CF834}" type="datetimeFigureOut">
              <a:rPr lang="uk-UA" smtClean="0"/>
              <a:pPr/>
              <a:t>12.05.2014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B27D5B-9963-4CD6-B687-398AADDFF90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09346-F6D1-429E-8359-C86C7A3CF834}" type="datetimeFigureOut">
              <a:rPr lang="uk-UA" smtClean="0"/>
              <a:pPr/>
              <a:t>12.05.2014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27D5B-9963-4CD6-B687-398AADDFF90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5E09346-F6D1-429E-8359-C86C7A3CF834}" type="datetimeFigureOut">
              <a:rPr lang="uk-UA" smtClean="0"/>
              <a:pPr/>
              <a:t>12.05.2014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B27D5B-9963-4CD6-B687-398AADDFF90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09346-F6D1-429E-8359-C86C7A3CF834}" type="datetimeFigureOut">
              <a:rPr lang="uk-UA" smtClean="0"/>
              <a:pPr/>
              <a:t>12.05.2014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B27D5B-9963-4CD6-B687-398AADDFF90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09346-F6D1-429E-8359-C86C7A3CF834}" type="datetimeFigureOut">
              <a:rPr lang="uk-UA" smtClean="0"/>
              <a:pPr/>
              <a:t>12.05.2014</a:t>
            </a:fld>
            <a:endParaRPr lang="uk-UA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0B27D5B-9963-4CD6-B687-398AADDFF90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5E09346-F6D1-429E-8359-C86C7A3CF834}" type="datetimeFigureOut">
              <a:rPr lang="uk-UA" smtClean="0"/>
              <a:pPr/>
              <a:t>12.05.2014</a:t>
            </a:fld>
            <a:endParaRPr lang="uk-UA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0B27D5B-9963-4CD6-B687-398AADDFF90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5E09346-F6D1-429E-8359-C86C7A3CF834}" type="datetimeFigureOut">
              <a:rPr lang="uk-UA" smtClean="0"/>
              <a:pPr/>
              <a:t>12.05.2014</a:t>
            </a:fld>
            <a:endParaRPr lang="uk-UA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0B27D5B-9963-4CD6-B687-398AADDFF90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uk-UA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09346-F6D1-429E-8359-C86C7A3CF834}" type="datetimeFigureOut">
              <a:rPr lang="uk-UA" smtClean="0"/>
              <a:pPr/>
              <a:t>12.05.2014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B27D5B-9963-4CD6-B687-398AADDFF90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09346-F6D1-429E-8359-C86C7A3CF834}" type="datetimeFigureOut">
              <a:rPr lang="uk-UA" smtClean="0"/>
              <a:pPr/>
              <a:t>12.05.2014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B27D5B-9963-4CD6-B687-398AADDFF90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09346-F6D1-429E-8359-C86C7A3CF834}" type="datetimeFigureOut">
              <a:rPr lang="uk-UA" smtClean="0"/>
              <a:pPr/>
              <a:t>12.05.2014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B27D5B-9963-4CD6-B687-398AADDFF90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5E09346-F6D1-429E-8359-C86C7A3CF834}" type="datetimeFigureOut">
              <a:rPr lang="uk-UA" smtClean="0"/>
              <a:pPr/>
              <a:t>12.05.2014</a:t>
            </a:fld>
            <a:endParaRPr lang="uk-UA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0B27D5B-9963-4CD6-B687-398AADDFF90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5E09346-F6D1-429E-8359-C86C7A3CF834}" type="datetimeFigureOut">
              <a:rPr lang="uk-UA" smtClean="0"/>
              <a:pPr/>
              <a:t>12.05.2014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0B27D5B-9963-4CD6-B687-398AADDFF905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Жива природа-багаторівнева система</a:t>
            </a:r>
            <a:endParaRPr lang="uk-UA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077200" cy="869950"/>
          </a:xfrm>
        </p:spPr>
        <p:txBody>
          <a:bodyPr>
            <a:normAutofit fontScale="90000"/>
          </a:bodyPr>
          <a:lstStyle/>
          <a:p>
            <a:r>
              <a:rPr lang="uk-UA" dirty="0" err="1" smtClean="0"/>
              <a:t>Біогеоценотичний</a:t>
            </a:r>
            <a:r>
              <a:rPr lang="uk-UA" dirty="0" smtClean="0"/>
              <a:t> рівень організації життя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11560" y="2492896"/>
            <a:ext cx="3240360" cy="4104456"/>
          </a:xfrm>
        </p:spPr>
        <p:txBody>
          <a:bodyPr/>
          <a:lstStyle/>
          <a:p>
            <a:r>
              <a:rPr lang="ru-RU" b="1" dirty="0" err="1" smtClean="0"/>
              <a:t>Компоненти</a:t>
            </a:r>
            <a:endParaRPr lang="ru-RU" b="1" dirty="0" smtClean="0"/>
          </a:p>
          <a:p>
            <a:r>
              <a:rPr lang="ru-RU" dirty="0" smtClean="0"/>
              <a:t>•</a:t>
            </a:r>
            <a:r>
              <a:rPr lang="ru-RU" dirty="0" err="1" smtClean="0"/>
              <a:t>Популяції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endParaRPr lang="ru-RU" dirty="0" smtClean="0"/>
          </a:p>
          <a:p>
            <a:r>
              <a:rPr lang="ru-RU" dirty="0" smtClean="0"/>
              <a:t>•</a:t>
            </a:r>
            <a:r>
              <a:rPr lang="ru-RU" dirty="0" err="1" smtClean="0"/>
              <a:t>Фактори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endParaRPr lang="ru-RU" dirty="0" smtClean="0"/>
          </a:p>
          <a:p>
            <a:r>
              <a:rPr lang="ru-RU" dirty="0" smtClean="0"/>
              <a:t>•</a:t>
            </a:r>
            <a:r>
              <a:rPr lang="ru-RU" dirty="0" err="1" smtClean="0"/>
              <a:t>Харчові</a:t>
            </a:r>
            <a:r>
              <a:rPr lang="ru-RU" dirty="0" smtClean="0"/>
              <a:t> </a:t>
            </a:r>
            <a:r>
              <a:rPr lang="ru-RU" dirty="0" err="1" smtClean="0"/>
              <a:t>мережі</a:t>
            </a:r>
            <a:r>
              <a:rPr lang="ru-RU" dirty="0" smtClean="0"/>
              <a:t>, потоки </a:t>
            </a:r>
            <a:r>
              <a:rPr lang="ru-RU" dirty="0" err="1" smtClean="0"/>
              <a:t>речовин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endParaRPr lang="ru-RU" dirty="0" smtClean="0"/>
          </a:p>
          <a:p>
            <a:endParaRPr lang="uk-UA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4139952" y="2492896"/>
            <a:ext cx="4600600" cy="40595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1800" b="1" dirty="0" smtClean="0"/>
              <a:t> Основні процеси</a:t>
            </a:r>
          </a:p>
          <a:p>
            <a:pPr>
              <a:buNone/>
            </a:pPr>
            <a:r>
              <a:rPr lang="uk-UA" sz="1800" dirty="0" err="1" smtClean="0"/>
              <a:t>•Біохімічний</a:t>
            </a:r>
            <a:r>
              <a:rPr lang="uk-UA" sz="1800" dirty="0" smtClean="0"/>
              <a:t> кругообіг речовин і потік енергії, що підтримують життя</a:t>
            </a:r>
          </a:p>
          <a:p>
            <a:pPr>
              <a:buNone/>
            </a:pPr>
            <a:r>
              <a:rPr lang="uk-UA" sz="1800" dirty="0" err="1" smtClean="0"/>
              <a:t>•Рухоме</a:t>
            </a:r>
            <a:r>
              <a:rPr lang="uk-UA" sz="1800" dirty="0" smtClean="0"/>
              <a:t> рівновагу між живими організмами і абіотичного середовищем (гомеостаз)</a:t>
            </a:r>
          </a:p>
          <a:p>
            <a:pPr>
              <a:buNone/>
            </a:pPr>
            <a:r>
              <a:rPr lang="uk-UA" sz="1800" dirty="0" err="1" smtClean="0"/>
              <a:t>•Забезпечення</a:t>
            </a:r>
            <a:r>
              <a:rPr lang="uk-UA" sz="1800" dirty="0" smtClean="0"/>
              <a:t> живих організмів умовами проживання і ресурсами (їжею та притулком)</a:t>
            </a:r>
          </a:p>
          <a:p>
            <a:endParaRPr lang="uk-UA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1700808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Представлений </a:t>
            </a:r>
            <a:r>
              <a:rPr lang="ru-RU" dirty="0" err="1"/>
              <a:t>різноманітністю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культурних</a:t>
            </a:r>
            <a:r>
              <a:rPr lang="ru-RU" dirty="0"/>
              <a:t> </a:t>
            </a:r>
            <a:r>
              <a:rPr lang="ru-RU" dirty="0" err="1"/>
              <a:t>біогеоценозів</a:t>
            </a:r>
            <a:r>
              <a:rPr lang="ru-RU" dirty="0"/>
              <a:t> у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середовищах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.</a:t>
            </a:r>
            <a:endParaRPr lang="uk-UA" dirty="0"/>
          </a:p>
        </p:txBody>
      </p:sp>
      <p:pic>
        <p:nvPicPr>
          <p:cNvPr id="6" name="Рисунок 5" descr="slide-13-728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95936" y="5157192"/>
            <a:ext cx="2022153" cy="1425357"/>
          </a:xfrm>
          <a:prstGeom prst="rect">
            <a:avLst/>
          </a:prstGeom>
        </p:spPr>
      </p:pic>
      <p:pic>
        <p:nvPicPr>
          <p:cNvPr id="7" name="Рисунок 6" descr="slide-14-728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44208" y="5157192"/>
            <a:ext cx="1872208" cy="1433302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Біосферний рівень організації життя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1772816"/>
            <a:ext cx="36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/>
              <a:t>Компоненти</a:t>
            </a:r>
            <a:endParaRPr lang="ru-RU" b="1" dirty="0"/>
          </a:p>
          <a:p>
            <a:r>
              <a:rPr lang="ru-RU" dirty="0" smtClean="0"/>
              <a:t>•</a:t>
            </a:r>
            <a:r>
              <a:rPr lang="ru-RU" dirty="0" err="1" smtClean="0"/>
              <a:t>Біогеоценози</a:t>
            </a:r>
            <a:endParaRPr lang="ru-RU" dirty="0"/>
          </a:p>
          <a:p>
            <a:r>
              <a:rPr lang="ru-RU" dirty="0" smtClean="0"/>
              <a:t>•</a:t>
            </a:r>
            <a:r>
              <a:rPr lang="ru-RU" dirty="0" err="1" smtClean="0"/>
              <a:t>Антропогенний</a:t>
            </a:r>
            <a:r>
              <a:rPr lang="ru-RU" dirty="0" smtClean="0"/>
              <a:t> </a:t>
            </a:r>
            <a:r>
              <a:rPr lang="ru-RU" dirty="0" err="1"/>
              <a:t>вплив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779912" y="1772816"/>
            <a:ext cx="50405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Основні </a:t>
            </a:r>
            <a:r>
              <a:rPr lang="uk-UA" b="1" dirty="0" smtClean="0"/>
              <a:t>процеси</a:t>
            </a:r>
            <a:endParaRPr lang="uk-UA" b="1" dirty="0"/>
          </a:p>
          <a:p>
            <a:r>
              <a:rPr lang="uk-UA" dirty="0" err="1" smtClean="0"/>
              <a:t>•Активна</a:t>
            </a:r>
            <a:r>
              <a:rPr lang="uk-UA" dirty="0" smtClean="0"/>
              <a:t> </a:t>
            </a:r>
            <a:r>
              <a:rPr lang="uk-UA" dirty="0"/>
              <a:t>взаємодія живої і неживої речовини планети</a:t>
            </a:r>
          </a:p>
          <a:p>
            <a:r>
              <a:rPr lang="uk-UA" dirty="0" err="1" smtClean="0"/>
              <a:t>•Біологічний</a:t>
            </a:r>
            <a:r>
              <a:rPr lang="uk-UA" dirty="0" smtClean="0"/>
              <a:t> </a:t>
            </a:r>
            <a:r>
              <a:rPr lang="uk-UA" dirty="0"/>
              <a:t>глобальний кругообіг речовин і енергії</a:t>
            </a:r>
          </a:p>
          <a:p>
            <a:r>
              <a:rPr lang="uk-UA" dirty="0" err="1" smtClean="0"/>
              <a:t>•Активна</a:t>
            </a:r>
            <a:r>
              <a:rPr lang="uk-UA" dirty="0" smtClean="0"/>
              <a:t> </a:t>
            </a:r>
            <a:r>
              <a:rPr lang="uk-UA" dirty="0"/>
              <a:t>біогеохімічна участь людини у всіх процесах біосфери, її господарська та етнокультурна діяльність</a:t>
            </a:r>
          </a:p>
        </p:txBody>
      </p:sp>
      <p:pic>
        <p:nvPicPr>
          <p:cNvPr id="2050" name="Picture 2" descr="http://ru.convdocs.org/pars_docs/refs/26/25810/25810_html_m1d1036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645024"/>
            <a:ext cx="3384376" cy="2874611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Виконала учениця 11-А класу</a:t>
            </a:r>
          </a:p>
          <a:p>
            <a:r>
              <a:rPr lang="uk-UA" dirty="0" smtClean="0"/>
              <a:t>Молебна Таїсія</a:t>
            </a:r>
            <a:endParaRPr lang="uk-UA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47664" y="1268760"/>
            <a:ext cx="74168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 dirty="0"/>
              <a:t>Рі́вні організа́ції живо́ї мате́рії</a:t>
            </a:r>
            <a:r>
              <a:rPr lang="vi-VN" dirty="0"/>
              <a:t> — ієрархічно супідрядні рівні організації біосистем, що відображають рівні їх ускладнення. Найчастіше виділяють шість основних структурних рівнів життя: молекулярний, клітинний, організменний, популяційно-видовий, біогеоценотичний та біосферний. У типовому випадку кожен з цих рівнів є системою з підсистем нижчого рівня і підсистемою системи вищого рівня.</a:t>
            </a:r>
            <a:endParaRPr lang="uk-UA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school.xvatit.com/images/7/7d/B1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88640"/>
            <a:ext cx="4067175" cy="62484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153400" cy="869950"/>
          </a:xfrm>
        </p:spPr>
        <p:txBody>
          <a:bodyPr>
            <a:normAutofit fontScale="90000"/>
          </a:bodyPr>
          <a:lstStyle/>
          <a:p>
            <a:r>
              <a:rPr lang="uk-UA" sz="3600" dirty="0" smtClean="0"/>
              <a:t>Молекулярний рівень організації життя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611560" y="1628800"/>
            <a:ext cx="8352928" cy="3260576"/>
          </a:xfrm>
        </p:spPr>
        <p:txBody>
          <a:bodyPr>
            <a:normAutofit fontScale="85000" lnSpcReduction="10000"/>
          </a:bodyPr>
          <a:lstStyle/>
          <a:p>
            <a:r>
              <a:rPr lang="uk-UA" b="0" dirty="0" smtClean="0"/>
              <a:t>Це специфічні для живих організмів класи органічних сполук (білки, жири, вуглеводи, нуклеїнові кислоти тощо), їх взаємодія між собою і з неорганічними компонентами, роль в обміні речовин та енергії в організмі, зберіганні й передачі спадкової інформації. Цей рівень можна назвати початковим, найбільш глибинним рівнем організації живого. Кожен живий організм складається із молекул органічних </a:t>
            </a:r>
            <a:r>
              <a:rPr lang="uk-UA" b="0" dirty="0" err="1" smtClean="0"/>
              <a:t>речовин—білків</a:t>
            </a:r>
            <a:r>
              <a:rPr lang="uk-UA" b="0" dirty="0" smtClean="0"/>
              <a:t>, нуклеїнових кислот, вуглеводів, жирів, які знаходяться в клітинах. Зв'язок між молекулярним і наступним за ним клітинним рівнем забезпечується тим, що молекули — це той матеріал, з якого створені надмолекулярні клітинні структури. Тільки вивчивши молекулярний рівень можна зрозуміти, як протікали процеси зародження і еволюції життя на нашій планеті, якими є молекулярні основи спадковості і процесів обміну речовин в організмі. Адже саме на молекулярному рівні відбувається перетворення всіх видів енергії і обмін речовин в клітині. Механізми цих процесів також універсальні для всіх живих організмів.</a:t>
            </a:r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611560" y="4941168"/>
            <a:ext cx="34563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/>
              <a:t>Компоненти</a:t>
            </a:r>
            <a:endParaRPr lang="ru-RU" b="1" dirty="0"/>
          </a:p>
          <a:p>
            <a:r>
              <a:rPr lang="ru-RU" dirty="0" smtClean="0"/>
              <a:t>•</a:t>
            </a:r>
            <a:r>
              <a:rPr lang="ru-RU" dirty="0" err="1" smtClean="0"/>
              <a:t>Молекули</a:t>
            </a:r>
            <a:r>
              <a:rPr lang="ru-RU" dirty="0" smtClean="0"/>
              <a:t> </a:t>
            </a:r>
            <a:r>
              <a:rPr lang="ru-RU" dirty="0" err="1"/>
              <a:t>неорганічних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органічних</a:t>
            </a:r>
            <a:r>
              <a:rPr lang="ru-RU" dirty="0"/>
              <a:t> </a:t>
            </a:r>
            <a:r>
              <a:rPr lang="ru-RU" dirty="0" err="1"/>
              <a:t>сполук</a:t>
            </a:r>
            <a:endParaRPr lang="ru-RU" dirty="0"/>
          </a:p>
          <a:p>
            <a:r>
              <a:rPr lang="ru-RU" dirty="0" smtClean="0"/>
              <a:t>•</a:t>
            </a:r>
            <a:r>
              <a:rPr lang="ru-RU" dirty="0" err="1" smtClean="0"/>
              <a:t>Молекулярні</a:t>
            </a:r>
            <a:r>
              <a:rPr lang="ru-RU" dirty="0" smtClean="0"/>
              <a:t> </a:t>
            </a:r>
            <a:r>
              <a:rPr lang="ru-RU" dirty="0" err="1"/>
              <a:t>комплекси</a:t>
            </a:r>
            <a:r>
              <a:rPr lang="ru-RU" dirty="0"/>
              <a:t> </a:t>
            </a:r>
            <a:r>
              <a:rPr lang="ru-RU" dirty="0" err="1"/>
              <a:t>хімічних</a:t>
            </a:r>
            <a:r>
              <a:rPr lang="ru-RU" dirty="0"/>
              <a:t> </a:t>
            </a:r>
            <a:r>
              <a:rPr lang="ru-RU" dirty="0" err="1"/>
              <a:t>сполук</a:t>
            </a:r>
            <a:r>
              <a:rPr lang="ru-RU" dirty="0"/>
              <a:t> (мембрана </a:t>
            </a:r>
            <a:r>
              <a:rPr lang="ru-RU" dirty="0" err="1"/>
              <a:t>тощо</a:t>
            </a:r>
            <a:r>
              <a:rPr lang="ru-RU" dirty="0"/>
              <a:t>)</a:t>
            </a:r>
          </a:p>
          <a:p>
            <a:endParaRPr lang="uk-UA" dirty="0"/>
          </a:p>
        </p:txBody>
      </p:sp>
      <p:sp>
        <p:nvSpPr>
          <p:cNvPr id="8" name="TextBox 7"/>
          <p:cNvSpPr txBox="1"/>
          <p:nvPr/>
        </p:nvSpPr>
        <p:spPr>
          <a:xfrm>
            <a:off x="4427984" y="4941168"/>
            <a:ext cx="43924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Основні </a:t>
            </a:r>
            <a:r>
              <a:rPr lang="uk-UA" b="1" dirty="0" smtClean="0"/>
              <a:t>процес</a:t>
            </a:r>
            <a:endParaRPr lang="uk-UA" b="1" dirty="0"/>
          </a:p>
          <a:p>
            <a:r>
              <a:rPr lang="uk-UA" dirty="0" err="1" smtClean="0"/>
              <a:t>•Об'єднання</a:t>
            </a:r>
            <a:r>
              <a:rPr lang="uk-UA" dirty="0" smtClean="0"/>
              <a:t> </a:t>
            </a:r>
            <a:r>
              <a:rPr lang="uk-UA" dirty="0"/>
              <a:t>молекул в особливі комплекси</a:t>
            </a:r>
          </a:p>
          <a:p>
            <a:r>
              <a:rPr lang="uk-UA" dirty="0" err="1" smtClean="0"/>
              <a:t>•Здійснення</a:t>
            </a:r>
            <a:r>
              <a:rPr lang="uk-UA" dirty="0" smtClean="0"/>
              <a:t> </a:t>
            </a:r>
            <a:r>
              <a:rPr lang="uk-UA" dirty="0"/>
              <a:t>фізико-хімічних реакцій в упорядкованому вигляді</a:t>
            </a:r>
          </a:p>
          <a:p>
            <a:r>
              <a:rPr lang="uk-UA" dirty="0" err="1" smtClean="0"/>
              <a:t>•Копіювання</a:t>
            </a:r>
            <a:r>
              <a:rPr lang="uk-UA" dirty="0"/>
              <a:t> ДНК, кодування та передача генетичної інформації</a:t>
            </a:r>
          </a:p>
        </p:txBody>
      </p:sp>
      <p:pic>
        <p:nvPicPr>
          <p:cNvPr id="6" name="Рисунок 5" descr="slide-4-728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00392" y="188640"/>
            <a:ext cx="736624" cy="1027944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Клітинний рівень організації життя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772816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Представлений </a:t>
            </a:r>
            <a:r>
              <a:rPr lang="ru-RU" dirty="0" err="1"/>
              <a:t>вільноживучими</a:t>
            </a:r>
            <a:r>
              <a:rPr lang="ru-RU" dirty="0"/>
              <a:t> </a:t>
            </a:r>
            <a:r>
              <a:rPr lang="ru-RU" dirty="0" err="1"/>
              <a:t>одноклітинними</a:t>
            </a:r>
            <a:r>
              <a:rPr lang="ru-RU" dirty="0"/>
              <a:t> </a:t>
            </a:r>
            <a:r>
              <a:rPr lang="ru-RU" dirty="0" err="1"/>
              <a:t>організмами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клітинами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 в </a:t>
            </a:r>
            <a:r>
              <a:rPr lang="ru-RU" dirty="0" err="1"/>
              <a:t>багатоклітинні</a:t>
            </a:r>
            <a:r>
              <a:rPr lang="ru-RU" dirty="0"/>
              <a:t> </a:t>
            </a:r>
            <a:r>
              <a:rPr lang="ru-RU" dirty="0" err="1"/>
              <a:t>організми</a:t>
            </a:r>
            <a:r>
              <a:rPr lang="ru-RU" dirty="0"/>
              <a:t>.</a:t>
            </a:r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2636912"/>
            <a:ext cx="38884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/>
              <a:t>Компоненти</a:t>
            </a:r>
            <a:endParaRPr lang="ru-RU" b="1" dirty="0"/>
          </a:p>
          <a:p>
            <a:r>
              <a:rPr lang="ru-RU" dirty="0" smtClean="0"/>
              <a:t>•</a:t>
            </a:r>
            <a:r>
              <a:rPr lang="ru-RU" dirty="0" err="1" smtClean="0"/>
              <a:t>Комплекси</a:t>
            </a:r>
            <a:r>
              <a:rPr lang="ru-RU" dirty="0" smtClean="0"/>
              <a:t> </a:t>
            </a:r>
            <a:r>
              <a:rPr lang="ru-RU" dirty="0"/>
              <a:t>молекул </a:t>
            </a:r>
            <a:r>
              <a:rPr lang="ru-RU" dirty="0" err="1"/>
              <a:t>хімічних</a:t>
            </a:r>
            <a:r>
              <a:rPr lang="ru-RU" dirty="0"/>
              <a:t> </a:t>
            </a:r>
            <a:r>
              <a:rPr lang="ru-RU" dirty="0" err="1"/>
              <a:t>сполук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 </a:t>
            </a:r>
            <a:r>
              <a:rPr lang="ru-RU" dirty="0" err="1"/>
              <a:t>органели</a:t>
            </a:r>
            <a:r>
              <a:rPr lang="ru-RU" dirty="0"/>
              <a:t> </a:t>
            </a:r>
            <a:r>
              <a:rPr lang="ru-RU" dirty="0" err="1"/>
              <a:t>клітини</a:t>
            </a:r>
            <a:r>
              <a:rPr lang="ru-RU" dirty="0"/>
              <a:t>.</a:t>
            </a:r>
          </a:p>
          <a:p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4355976" y="2708920"/>
            <a:ext cx="4248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Основні </a:t>
            </a:r>
            <a:r>
              <a:rPr lang="uk-UA" b="1" dirty="0" smtClean="0"/>
              <a:t>процеси</a:t>
            </a:r>
            <a:endParaRPr lang="uk-UA" b="1" dirty="0"/>
          </a:p>
          <a:p>
            <a:r>
              <a:rPr lang="uk-UA" dirty="0" err="1" smtClean="0"/>
              <a:t>•Біосинтез</a:t>
            </a:r>
            <a:r>
              <a:rPr lang="uk-UA" dirty="0"/>
              <a:t>, фотосинтез</a:t>
            </a:r>
          </a:p>
          <a:p>
            <a:r>
              <a:rPr lang="uk-UA" dirty="0" err="1" smtClean="0"/>
              <a:t>•Регулювання</a:t>
            </a:r>
            <a:r>
              <a:rPr lang="uk-UA" dirty="0" smtClean="0"/>
              <a:t> </a:t>
            </a:r>
            <a:r>
              <a:rPr lang="uk-UA" dirty="0"/>
              <a:t>хімічних реакцій</a:t>
            </a:r>
          </a:p>
          <a:p>
            <a:r>
              <a:rPr lang="uk-UA" dirty="0" err="1" smtClean="0"/>
              <a:t>•Поділ</a:t>
            </a:r>
            <a:r>
              <a:rPr lang="uk-UA" dirty="0" smtClean="0"/>
              <a:t> </a:t>
            </a:r>
            <a:r>
              <a:rPr lang="uk-UA" dirty="0"/>
              <a:t>клітини</a:t>
            </a:r>
          </a:p>
          <a:p>
            <a:r>
              <a:rPr lang="uk-UA" dirty="0" err="1" smtClean="0"/>
              <a:t>•Залучення</a:t>
            </a:r>
            <a:r>
              <a:rPr lang="uk-UA" dirty="0" smtClean="0"/>
              <a:t> </a:t>
            </a:r>
            <a:r>
              <a:rPr lang="uk-UA" dirty="0"/>
              <a:t>хімічних елементів Землі і енергії Сонця в біосистемі</a:t>
            </a:r>
          </a:p>
          <a:p>
            <a:endParaRPr lang="uk-UA" dirty="0"/>
          </a:p>
        </p:txBody>
      </p:sp>
      <p:pic>
        <p:nvPicPr>
          <p:cNvPr id="3074" name="Picture 2" descr="http://pti.kiev.ua/uploads/posts/2010-12/1291412063_1569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645024"/>
            <a:ext cx="3810000" cy="28575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9512" y="332656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err="1" smtClean="0"/>
              <a:t>Тканний</a:t>
            </a:r>
            <a:r>
              <a:rPr lang="uk-UA" sz="3600" dirty="0" smtClean="0"/>
              <a:t> рівень організації життя </a:t>
            </a:r>
            <a:endParaRPr lang="uk-UA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1412776"/>
            <a:ext cx="82809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Тканинний рівень представлений тканинами, що об'єднують клітини певної будови, розмірів, розташування і подібних функцій. Тканини виникли в ході історичного розвитку разом з </a:t>
            </a:r>
            <a:r>
              <a:rPr lang="uk-UA" dirty="0" err="1"/>
              <a:t>багатоклітинністю</a:t>
            </a:r>
            <a:r>
              <a:rPr lang="uk-UA" dirty="0"/>
              <a:t>. У багатоклітинних організмів вони утворюються в процесі онтогенезу як наслідок диференціації клітин. У тварин розрізняють кілька типів тканин (епітеліальна, сполучна, м'язова, нервова, а також </a:t>
            </a:r>
            <a:r>
              <a:rPr lang="uk-UA" dirty="0" smtClean="0"/>
              <a:t>кров</a:t>
            </a:r>
            <a:r>
              <a:rPr lang="uk-UA" dirty="0"/>
              <a:t> і лімфа). У рослин розрізняють меристематичну, захисну, основну і провідну тканини. На цьому рівні відбувається спеціалізація клітин.</a:t>
            </a:r>
          </a:p>
        </p:txBody>
      </p:sp>
      <p:pic>
        <p:nvPicPr>
          <p:cNvPr id="1026" name="Picture 2" descr="http://gendocs.ru/gendocs/docs/14/13404/conv_1/file1_html_m463bfd3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3573016"/>
            <a:ext cx="5715000" cy="1905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Органний рівень організації життя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2708920"/>
            <a:ext cx="41044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Органний рівень представлений органами організмів. У найпростіших травлення, дихання, циркуляція речовин, виділення, пересування і розмноження здійснюються за рахунок різних органел. У досконаліших організмів є системи органів. У </a:t>
            </a:r>
            <a:r>
              <a:rPr lang="uk-UA" dirty="0" smtClean="0"/>
              <a:t>рослин</a:t>
            </a:r>
            <a:r>
              <a:rPr lang="uk-UA" dirty="0"/>
              <a:t> і тварин органи формуються за рахунок різної кількості тканин. Для хребетних </a:t>
            </a:r>
            <a:r>
              <a:rPr lang="uk-UA" dirty="0" smtClean="0"/>
              <a:t>характерна цефалізація</a:t>
            </a:r>
            <a:r>
              <a:rPr lang="uk-UA" dirty="0"/>
              <a:t>, яка захищається в зосередженні найважливіших центрів і органів чуття в голові.</a:t>
            </a:r>
          </a:p>
        </p:txBody>
      </p:sp>
      <p:pic>
        <p:nvPicPr>
          <p:cNvPr id="19458" name="Picture 2" descr="http://3.bp.blogspot.com/-RAh-R-fdpDc/UlbjCn1MZRI/AAAAAAAAABg/nwB8A9wJADM/s1600/13870300-anatomy-of-the-human-bod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2636912"/>
            <a:ext cx="3240360" cy="403783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153400" cy="869950"/>
          </a:xfrm>
        </p:spPr>
        <p:txBody>
          <a:bodyPr>
            <a:normAutofit fontScale="90000"/>
          </a:bodyPr>
          <a:lstStyle/>
          <a:p>
            <a:r>
              <a:rPr lang="uk-UA" dirty="0" err="1" smtClean="0"/>
              <a:t>Організмовий</a:t>
            </a:r>
            <a:r>
              <a:rPr lang="uk-UA" dirty="0" smtClean="0"/>
              <a:t> рівень організації життя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611560" y="1752600"/>
            <a:ext cx="8075240" cy="640080"/>
          </a:xfrm>
        </p:spPr>
        <p:txBody>
          <a:bodyPr>
            <a:normAutofit fontScale="92500" lnSpcReduction="10000"/>
          </a:bodyPr>
          <a:lstStyle/>
          <a:p>
            <a:r>
              <a:rPr lang="ru-RU" b="0" dirty="0" smtClean="0"/>
              <a:t>Представлений </a:t>
            </a:r>
            <a:r>
              <a:rPr lang="ru-RU" b="0" dirty="0" err="1" smtClean="0"/>
              <a:t>одноклітинними</a:t>
            </a:r>
            <a:r>
              <a:rPr lang="ru-RU" b="0" dirty="0" smtClean="0"/>
              <a:t> </a:t>
            </a:r>
            <a:r>
              <a:rPr lang="ru-RU" b="0" dirty="0" err="1" smtClean="0"/>
              <a:t>і</a:t>
            </a:r>
            <a:r>
              <a:rPr lang="ru-RU" b="0" dirty="0" smtClean="0"/>
              <a:t> </a:t>
            </a:r>
            <a:r>
              <a:rPr lang="ru-RU" b="0" dirty="0" err="1" smtClean="0"/>
              <a:t>багатоклітинними</a:t>
            </a:r>
            <a:r>
              <a:rPr lang="ru-RU" b="0" dirty="0" smtClean="0"/>
              <a:t> </a:t>
            </a:r>
            <a:r>
              <a:rPr lang="ru-RU" b="0" dirty="0" err="1" smtClean="0"/>
              <a:t>організмами</a:t>
            </a:r>
            <a:r>
              <a:rPr lang="ru-RU" b="0" dirty="0" smtClean="0"/>
              <a:t> </a:t>
            </a:r>
            <a:r>
              <a:rPr lang="ru-RU" b="0" dirty="0" err="1" smtClean="0"/>
              <a:t>рослин</a:t>
            </a:r>
            <a:r>
              <a:rPr lang="ru-RU" b="0" dirty="0" smtClean="0"/>
              <a:t>, </a:t>
            </a:r>
            <a:r>
              <a:rPr lang="ru-RU" b="0" dirty="0" err="1" smtClean="0"/>
              <a:t>тварин</a:t>
            </a:r>
            <a:r>
              <a:rPr lang="ru-RU" b="0" dirty="0" smtClean="0"/>
              <a:t>, </a:t>
            </a:r>
            <a:r>
              <a:rPr lang="ru-RU" b="0" dirty="0" err="1" smtClean="0"/>
              <a:t>грибів</a:t>
            </a:r>
            <a:r>
              <a:rPr lang="ru-RU" b="0" dirty="0" smtClean="0"/>
              <a:t> </a:t>
            </a:r>
            <a:r>
              <a:rPr lang="ru-RU" b="0" dirty="0" err="1" smtClean="0"/>
              <a:t>і</a:t>
            </a:r>
            <a:r>
              <a:rPr lang="ru-RU" b="0" dirty="0" smtClean="0"/>
              <a:t> </a:t>
            </a:r>
            <a:r>
              <a:rPr lang="ru-RU" b="0" dirty="0" err="1" smtClean="0"/>
              <a:t>бактерій</a:t>
            </a:r>
            <a:r>
              <a:rPr lang="ru-RU" b="0" dirty="0" smtClean="0"/>
              <a:t>.</a:t>
            </a:r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611560" y="2780928"/>
            <a:ext cx="3600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/>
              <a:t>Компоненти</a:t>
            </a:r>
            <a:endParaRPr lang="ru-RU" b="1" dirty="0"/>
          </a:p>
          <a:p>
            <a:r>
              <a:rPr lang="ru-RU" dirty="0" smtClean="0"/>
              <a:t>•</a:t>
            </a:r>
            <a:r>
              <a:rPr lang="ru-RU" dirty="0" err="1" smtClean="0"/>
              <a:t>Клітина</a:t>
            </a:r>
            <a:r>
              <a:rPr lang="ru-RU" dirty="0"/>
              <a:t> — </a:t>
            </a:r>
            <a:r>
              <a:rPr lang="ru-RU" dirty="0" err="1"/>
              <a:t>основний</a:t>
            </a:r>
            <a:r>
              <a:rPr lang="ru-RU" dirty="0"/>
              <a:t> </a:t>
            </a:r>
            <a:r>
              <a:rPr lang="ru-RU" dirty="0" err="1"/>
              <a:t>структурний</a:t>
            </a:r>
            <a:r>
              <a:rPr lang="ru-RU" dirty="0"/>
              <a:t> компонент </a:t>
            </a:r>
            <a:r>
              <a:rPr lang="ru-RU" dirty="0" err="1"/>
              <a:t>організму</a:t>
            </a:r>
            <a:r>
              <a:rPr lang="ru-RU" dirty="0"/>
              <a:t>. З </a:t>
            </a:r>
            <a:r>
              <a:rPr lang="ru-RU" dirty="0" err="1"/>
              <a:t>клітин</a:t>
            </a:r>
            <a:r>
              <a:rPr lang="ru-RU" dirty="0"/>
              <a:t> </a:t>
            </a:r>
            <a:r>
              <a:rPr lang="ru-RU" dirty="0" err="1"/>
              <a:t>утворені</a:t>
            </a:r>
            <a:r>
              <a:rPr lang="ru-RU" dirty="0"/>
              <a:t> </a:t>
            </a:r>
            <a:r>
              <a:rPr lang="ru-RU" dirty="0" err="1"/>
              <a:t>тканини</a:t>
            </a:r>
            <a:r>
              <a:rPr lang="ru-RU" dirty="0"/>
              <a:t> та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багатоклітинних</a:t>
            </a:r>
            <a:r>
              <a:rPr lang="ru-RU" dirty="0"/>
              <a:t> </a:t>
            </a:r>
            <a:r>
              <a:rPr lang="ru-RU" dirty="0" err="1"/>
              <a:t>організмів</a:t>
            </a:r>
            <a:endParaRPr lang="ru-RU" dirty="0"/>
          </a:p>
          <a:p>
            <a:endParaRPr lang="uk-UA" dirty="0"/>
          </a:p>
        </p:txBody>
      </p:sp>
      <p:sp>
        <p:nvSpPr>
          <p:cNvPr id="9" name="TextBox 8"/>
          <p:cNvSpPr txBox="1"/>
          <p:nvPr/>
        </p:nvSpPr>
        <p:spPr>
          <a:xfrm>
            <a:off x="4644008" y="2636912"/>
            <a:ext cx="39604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Основні </a:t>
            </a:r>
            <a:r>
              <a:rPr lang="uk-UA" b="1" dirty="0" smtClean="0"/>
              <a:t>процеси</a:t>
            </a:r>
            <a:endParaRPr lang="uk-UA" b="1" dirty="0"/>
          </a:p>
          <a:p>
            <a:r>
              <a:rPr lang="uk-UA" dirty="0"/>
              <a:t>Обмін речовин (метаболізм)</a:t>
            </a:r>
          </a:p>
          <a:p>
            <a:r>
              <a:rPr lang="uk-UA" dirty="0"/>
              <a:t>Подразливість</a:t>
            </a:r>
          </a:p>
          <a:p>
            <a:r>
              <a:rPr lang="uk-UA" dirty="0"/>
              <a:t>Розмноження</a:t>
            </a:r>
          </a:p>
          <a:p>
            <a:r>
              <a:rPr lang="uk-UA" dirty="0"/>
              <a:t>Онтогенез</a:t>
            </a:r>
          </a:p>
          <a:p>
            <a:r>
              <a:rPr lang="uk-UA" dirty="0"/>
              <a:t>Нервово-гуморальна регуляція процесів життєдіяльності</a:t>
            </a:r>
          </a:p>
          <a:p>
            <a:r>
              <a:rPr lang="uk-UA" dirty="0"/>
              <a:t>Гомеостаз</a:t>
            </a:r>
          </a:p>
          <a:p>
            <a:endParaRPr lang="uk-UA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547664" y="4725144"/>
            <a:ext cx="7315200" cy="6858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Популяційно-видовий рівень організації життя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1619672" y="3326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Представлений в </a:t>
            </a:r>
            <a:r>
              <a:rPr lang="ru-RU" dirty="0" err="1"/>
              <a:t>природі</a:t>
            </a:r>
            <a:r>
              <a:rPr lang="ru-RU" dirty="0"/>
              <a:t> </a:t>
            </a:r>
            <a:r>
              <a:rPr lang="ru-RU" dirty="0" err="1"/>
              <a:t>величезною</a:t>
            </a:r>
            <a:r>
              <a:rPr lang="ru-RU" dirty="0"/>
              <a:t> </a:t>
            </a:r>
            <a:r>
              <a:rPr lang="ru-RU" dirty="0" err="1"/>
              <a:t>різноманітністю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популяцій</a:t>
            </a:r>
            <a:r>
              <a:rPr lang="ru-RU" dirty="0"/>
              <a:t>.</a:t>
            </a:r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1763688" y="1196752"/>
            <a:ext cx="32403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Компоненти</a:t>
            </a:r>
            <a:endParaRPr lang="uk-UA" b="1" dirty="0"/>
          </a:p>
          <a:p>
            <a:r>
              <a:rPr lang="uk-UA" dirty="0" err="1" smtClean="0"/>
              <a:t>•Групи</a:t>
            </a:r>
            <a:r>
              <a:rPr lang="uk-UA" dirty="0" smtClean="0"/>
              <a:t> </a:t>
            </a:r>
            <a:r>
              <a:rPr lang="uk-UA" dirty="0"/>
              <a:t>споріднених особин, об'єднаних певним генофондом і специфічною взаємодією з навколишнім середовищем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20072" y="1124744"/>
            <a:ext cx="367240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Основні </a:t>
            </a:r>
            <a:r>
              <a:rPr lang="uk-UA" b="1" dirty="0" smtClean="0"/>
              <a:t>процеси</a:t>
            </a:r>
            <a:endParaRPr lang="uk-UA" b="1" dirty="0"/>
          </a:p>
          <a:p>
            <a:r>
              <a:rPr lang="uk-UA" dirty="0" err="1" smtClean="0"/>
              <a:t>•Генетична</a:t>
            </a:r>
            <a:r>
              <a:rPr lang="uk-UA" dirty="0" smtClean="0"/>
              <a:t> </a:t>
            </a:r>
            <a:r>
              <a:rPr lang="uk-UA" dirty="0"/>
              <a:t>своєрідність</a:t>
            </a:r>
          </a:p>
          <a:p>
            <a:r>
              <a:rPr lang="uk-UA" dirty="0" err="1" smtClean="0"/>
              <a:t>•Взаємодія</a:t>
            </a:r>
            <a:r>
              <a:rPr lang="uk-UA" dirty="0" smtClean="0"/>
              <a:t> </a:t>
            </a:r>
            <a:r>
              <a:rPr lang="uk-UA" dirty="0"/>
              <a:t>між особинами і популяціями</a:t>
            </a:r>
          </a:p>
          <a:p>
            <a:r>
              <a:rPr lang="uk-UA" dirty="0" err="1" smtClean="0"/>
              <a:t>•Накопичення</a:t>
            </a:r>
            <a:r>
              <a:rPr lang="uk-UA" dirty="0" smtClean="0"/>
              <a:t> </a:t>
            </a:r>
            <a:r>
              <a:rPr lang="uk-UA" dirty="0"/>
              <a:t>елементарних еволюційних перетворень</a:t>
            </a:r>
          </a:p>
          <a:p>
            <a:r>
              <a:rPr lang="uk-UA" dirty="0" err="1" smtClean="0"/>
              <a:t>•Здійснення</a:t>
            </a:r>
            <a:r>
              <a:rPr lang="uk-UA" dirty="0"/>
              <a:t> мікроеволюції і вироблення </a:t>
            </a:r>
            <a:r>
              <a:rPr lang="uk-UA" dirty="0" err="1"/>
              <a:t>адаптацій</a:t>
            </a:r>
            <a:r>
              <a:rPr lang="uk-UA" dirty="0"/>
              <a:t> до змінного середовища</a:t>
            </a:r>
          </a:p>
          <a:p>
            <a:r>
              <a:rPr lang="uk-UA" dirty="0" err="1" smtClean="0"/>
              <a:t>•Видоутворення</a:t>
            </a:r>
            <a:endParaRPr lang="uk-UA" dirty="0"/>
          </a:p>
          <a:p>
            <a:r>
              <a:rPr lang="uk-UA" dirty="0" err="1" smtClean="0"/>
              <a:t>•Збільшення</a:t>
            </a:r>
            <a:r>
              <a:rPr lang="uk-UA" dirty="0" smtClean="0"/>
              <a:t> </a:t>
            </a:r>
            <a:r>
              <a:rPr lang="uk-UA" dirty="0" err="1"/>
              <a:t>біорізноманіття</a:t>
            </a:r>
            <a:endParaRPr lang="uk-UA" dirty="0"/>
          </a:p>
        </p:txBody>
      </p:sp>
      <p:pic>
        <p:nvPicPr>
          <p:cNvPr id="20484" name="Picture 4" descr="http://subject.com.ua/biology/medical/medical.files/image19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5445224"/>
            <a:ext cx="1944216" cy="1255127"/>
          </a:xfrm>
          <a:prstGeom prst="rect">
            <a:avLst/>
          </a:prstGeom>
          <a:noFill/>
        </p:spPr>
      </p:pic>
      <p:pic>
        <p:nvPicPr>
          <p:cNvPr id="20486" name="Picture 6" descr="http://yak-prosto.com/images/e/0/sho-take-dinamika-populyaciyi-v-suchasniy-ekologiy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9" y="5459912"/>
            <a:ext cx="2016223" cy="1213767"/>
          </a:xfrm>
          <a:prstGeom prst="rect">
            <a:avLst/>
          </a:prstGeom>
          <a:noFill/>
        </p:spPr>
      </p:pic>
      <p:pic>
        <p:nvPicPr>
          <p:cNvPr id="20488" name="Picture 8" descr="http://www.zooplandia.ru/upload/17939958/file/-/wolfs-4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0232" y="5445224"/>
            <a:ext cx="1944216" cy="125654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504</TotalTime>
  <Words>425</Words>
  <Application>Microsoft Office PowerPoint</Application>
  <PresentationFormat>Экран (4:3)</PresentationFormat>
  <Paragraphs>66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Обычная</vt:lpstr>
      <vt:lpstr>Жива природа-багаторівнева система</vt:lpstr>
      <vt:lpstr>Слайд 2</vt:lpstr>
      <vt:lpstr>Слайд 3</vt:lpstr>
      <vt:lpstr>Молекулярний рівень організації життя </vt:lpstr>
      <vt:lpstr>Клітинний рівень організації життя </vt:lpstr>
      <vt:lpstr>Слайд 6</vt:lpstr>
      <vt:lpstr>Органний рівень організації життя </vt:lpstr>
      <vt:lpstr>Організмовий рівень організації життя </vt:lpstr>
      <vt:lpstr>Популяційно-видовий рівень організації життя </vt:lpstr>
      <vt:lpstr>Біогеоценотичний рівень організації життя </vt:lpstr>
      <vt:lpstr>Біосферний рівень організації життя 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Жива природа-багаторівнева система</dc:title>
  <dc:creator>Тася</dc:creator>
  <cp:lastModifiedBy>Тася</cp:lastModifiedBy>
  <cp:revision>19</cp:revision>
  <dcterms:created xsi:type="dcterms:W3CDTF">2014-05-11T13:21:21Z</dcterms:created>
  <dcterms:modified xsi:type="dcterms:W3CDTF">2014-05-12T10:46:45Z</dcterms:modified>
</cp:coreProperties>
</file>