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2.xml" ContentType="application/vnd.openxmlformats-officedocument.presentationml.notesSlide+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3"/>
  </p:notesMasterIdLst>
  <p:sldIdLst>
    <p:sldId id="256" r:id="rId2"/>
    <p:sldId id="258" r:id="rId3"/>
    <p:sldId id="257" r:id="rId4"/>
    <p:sldId id="259" r:id="rId5"/>
    <p:sldId id="260" r:id="rId6"/>
    <p:sldId id="261" r:id="rId7"/>
    <p:sldId id="262" r:id="rId8"/>
    <p:sldId id="263" r:id="rId9"/>
    <p:sldId id="264" r:id="rId10"/>
    <p:sldId id="265" r:id="rId11"/>
    <p:sldId id="266" r:id="rId12"/>
    <p:sldId id="270" r:id="rId13"/>
    <p:sldId id="269" r:id="rId14"/>
    <p:sldId id="271" r:id="rId15"/>
    <p:sldId id="272" r:id="rId16"/>
    <p:sldId id="273" r:id="rId17"/>
    <p:sldId id="274" r:id="rId18"/>
    <p:sldId id="275" r:id="rId19"/>
    <p:sldId id="277" r:id="rId20"/>
    <p:sldId id="276" r:id="rId21"/>
    <p:sldId id="278"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1A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3" autoAdjust="0"/>
    <p:restoredTop sz="94676" autoAdjust="0"/>
  </p:normalViewPr>
  <p:slideViewPr>
    <p:cSldViewPr>
      <p:cViewPr varScale="1">
        <p:scale>
          <a:sx n="75" d="100"/>
          <a:sy n="75" d="100"/>
        </p:scale>
        <p:origin x="-100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660B8A5-3678-4549-AA57-7200F5CC55CB}" type="datetimeFigureOut">
              <a:rPr lang="uk-UA" smtClean="0"/>
              <a:t>22.10.2013</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FAADFD-C04A-40C4-B2AF-EAA9B66E8CC4}" type="slidenum">
              <a:rPr lang="uk-UA" smtClean="0"/>
              <a:t>‹#›</a:t>
            </a:fld>
            <a:endParaRPr lang="uk-UA"/>
          </a:p>
        </p:txBody>
      </p:sp>
    </p:spTree>
    <p:extLst>
      <p:ext uri="{BB962C8B-B14F-4D97-AF65-F5344CB8AC3E}">
        <p14:creationId xmlns:p14="http://schemas.microsoft.com/office/powerpoint/2010/main" val="2196075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E8FAADFD-C04A-40C4-B2AF-EAA9B66E8CC4}" type="slidenum">
              <a:rPr lang="uk-UA" smtClean="0"/>
              <a:t>3</a:t>
            </a:fld>
            <a:endParaRPr lang="uk-UA"/>
          </a:p>
        </p:txBody>
      </p:sp>
    </p:spTree>
    <p:extLst>
      <p:ext uri="{BB962C8B-B14F-4D97-AF65-F5344CB8AC3E}">
        <p14:creationId xmlns:p14="http://schemas.microsoft.com/office/powerpoint/2010/main" val="3143839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E8FAADFD-C04A-40C4-B2AF-EAA9B66E8CC4}" type="slidenum">
              <a:rPr lang="uk-UA" smtClean="0"/>
              <a:t>12</a:t>
            </a:fld>
            <a:endParaRPr lang="uk-UA"/>
          </a:p>
        </p:txBody>
      </p:sp>
    </p:spTree>
    <p:extLst>
      <p:ext uri="{BB962C8B-B14F-4D97-AF65-F5344CB8AC3E}">
        <p14:creationId xmlns:p14="http://schemas.microsoft.com/office/powerpoint/2010/main" val="1759536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E8FAADFD-C04A-40C4-B2AF-EAA9B66E8CC4}" type="slidenum">
              <a:rPr lang="uk-UA" smtClean="0"/>
              <a:t>14</a:t>
            </a:fld>
            <a:endParaRPr lang="uk-UA"/>
          </a:p>
        </p:txBody>
      </p:sp>
    </p:spTree>
    <p:extLst>
      <p:ext uri="{BB962C8B-B14F-4D97-AF65-F5344CB8AC3E}">
        <p14:creationId xmlns:p14="http://schemas.microsoft.com/office/powerpoint/2010/main" val="20128518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4C71EC6-210F-42DE-9C53-41977AD35B3D}" type="datetimeFigureOut">
              <a:rPr lang="ru-RU" smtClean="0"/>
              <a:t>22.10.2013</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500" advClick="0" advTm="21000">
        <p:split orient="vert"/>
      </p:transition>
    </mc:Choice>
    <mc:Fallback xmlns="">
      <p:transition spd="slow" advClick="0" advTm="21000">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22.10.2013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500" advClick="0" advTm="21000">
        <p:split orient="vert"/>
      </p:transition>
    </mc:Choice>
    <mc:Fallback xmlns="">
      <p:transition spd="slow" advClick="0" advTm="21000">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22.10.2013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500" advClick="0" advTm="21000">
        <p:split orient="vert"/>
      </p:transition>
    </mc:Choice>
    <mc:Fallback xmlns="">
      <p:transition spd="slow" advClick="0" advTm="21000">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B4C71EC6-210F-42DE-9C53-41977AD35B3D}" type="datetimeFigureOut">
              <a:rPr lang="ru-RU" smtClean="0"/>
              <a:t>22.10.2013</a:t>
            </a:fld>
            <a:endParaRPr lang="ru-RU"/>
          </a:p>
        </p:txBody>
      </p:sp>
      <p:sp>
        <p:nvSpPr>
          <p:cNvPr id="9" name="Номер слайда 8"/>
          <p:cNvSpPr>
            <a:spLocks noGrp="1"/>
          </p:cNvSpPr>
          <p:nvPr>
            <p:ph type="sldNum" sz="quarter" idx="15"/>
          </p:nvPr>
        </p:nvSpPr>
        <p:spPr/>
        <p:txBody>
          <a:bodyPr rtlCol="0"/>
          <a:lstStyle/>
          <a:p>
            <a:fld id="{B19B0651-EE4F-4900-A07F-96A6BFA9D0F0}"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mc:AlternateContent xmlns:mc="http://schemas.openxmlformats.org/markup-compatibility/2006" xmlns:p14="http://schemas.microsoft.com/office/powerpoint/2010/main">
    <mc:Choice Requires="p14">
      <p:transition spd="slow" p14:dur="1500" advClick="0" advTm="21000">
        <p:split orient="vert"/>
      </p:transition>
    </mc:Choice>
    <mc:Fallback xmlns="">
      <p:transition spd="slow" advClick="0" advTm="21000">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B4C71EC6-210F-42DE-9C53-41977AD35B3D}" type="datetimeFigureOut">
              <a:rPr lang="ru-RU" smtClean="0"/>
              <a:t>22.10.2013</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500" advClick="0" advTm="21000">
        <p:split orient="vert"/>
      </p:transition>
    </mc:Choice>
    <mc:Fallback xmlns="">
      <p:transition spd="slow" advClick="0" advTm="21000">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22.10.2013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500" advClick="0" advTm="21000">
        <p:split orient="vert"/>
      </p:transition>
    </mc:Choice>
    <mc:Fallback xmlns="">
      <p:transition spd="slow" advClick="0" advTm="21000">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22.10.2013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mc:AlternateContent xmlns:mc="http://schemas.openxmlformats.org/markup-compatibility/2006" xmlns:p14="http://schemas.microsoft.com/office/powerpoint/2010/main">
    <mc:Choice Requires="p14">
      <p:transition spd="slow" p14:dur="1500" advClick="0" advTm="21000">
        <p:split orient="vert"/>
      </p:transition>
    </mc:Choice>
    <mc:Fallback xmlns="">
      <p:transition spd="slow" advClick="0" advTm="21000">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B4C71EC6-210F-42DE-9C53-41977AD35B3D}" type="datetimeFigureOut">
              <a:rPr lang="ru-RU" smtClean="0"/>
              <a:t>22.10.2013</a:t>
            </a:fld>
            <a:endParaRPr lang="ru-RU"/>
          </a:p>
        </p:txBody>
      </p:sp>
      <p:sp>
        <p:nvSpPr>
          <p:cNvPr id="7" name="Номер слайда 6"/>
          <p:cNvSpPr>
            <a:spLocks noGrp="1"/>
          </p:cNvSpPr>
          <p:nvPr>
            <p:ph type="sldNum" sz="quarter" idx="11"/>
          </p:nvPr>
        </p:nvSpPr>
        <p:spPr/>
        <p:txBody>
          <a:bodyPr rtlCol="0"/>
          <a:lstStyle/>
          <a:p>
            <a:fld id="{B19B0651-EE4F-4900-A07F-96A6BFA9D0F0}"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mc:AlternateContent xmlns:mc="http://schemas.openxmlformats.org/markup-compatibility/2006" xmlns:p14="http://schemas.microsoft.com/office/powerpoint/2010/main">
    <mc:Choice Requires="p14">
      <p:transition spd="slow" p14:dur="1500" advClick="0" advTm="21000">
        <p:split orient="vert"/>
      </p:transition>
    </mc:Choice>
    <mc:Fallback xmlns="">
      <p:transition spd="slow" advClick="0" advTm="21000">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22.10.2013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1500" advClick="0" advTm="21000">
        <p:split orient="vert"/>
      </p:transition>
    </mc:Choice>
    <mc:Fallback xmlns="">
      <p:transition spd="slow" advClick="0" advTm="21000">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B4C71EC6-210F-42DE-9C53-41977AD35B3D}" type="datetimeFigureOut">
              <a:rPr lang="ru-RU" smtClean="0"/>
              <a:t>22.10.2013</a:t>
            </a:fld>
            <a:endParaRPr lang="ru-RU"/>
          </a:p>
        </p:txBody>
      </p:sp>
      <p:sp>
        <p:nvSpPr>
          <p:cNvPr id="22" name="Номер слайда 21"/>
          <p:cNvSpPr>
            <a:spLocks noGrp="1"/>
          </p:cNvSpPr>
          <p:nvPr>
            <p:ph type="sldNum" sz="quarter" idx="15"/>
          </p:nvPr>
        </p:nvSpPr>
        <p:spPr/>
        <p:txBody>
          <a:bodyPr rtlCol="0"/>
          <a:lstStyle/>
          <a:p>
            <a:fld id="{B19B0651-EE4F-4900-A07F-96A6BFA9D0F0}"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masterClrMapping/>
  </p:clrMapOvr>
  <mc:AlternateContent xmlns:mc="http://schemas.openxmlformats.org/markup-compatibility/2006" xmlns:p14="http://schemas.microsoft.com/office/powerpoint/2010/main">
    <mc:Choice Requires="p14">
      <p:transition spd="slow" p14:dur="1500" advClick="0" advTm="21000">
        <p:split orient="vert"/>
      </p:transition>
    </mc:Choice>
    <mc:Fallback xmlns="">
      <p:transition spd="slow" advClick="0" advTm="21000">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B4C71EC6-210F-42DE-9C53-41977AD35B3D}" type="datetimeFigureOut">
              <a:rPr lang="ru-RU" smtClean="0"/>
              <a:t>22.10.2013</a:t>
            </a:fld>
            <a:endParaRPr lang="ru-RU"/>
          </a:p>
        </p:txBody>
      </p:sp>
      <p:sp>
        <p:nvSpPr>
          <p:cNvPr id="18" name="Номер слайда 17"/>
          <p:cNvSpPr>
            <a:spLocks noGrp="1"/>
          </p:cNvSpPr>
          <p:nvPr>
            <p:ph type="sldNum" sz="quarter" idx="11"/>
          </p:nvPr>
        </p:nvSpPr>
        <p:spPr/>
        <p:txBody>
          <a:bodyPr rtlCol="0"/>
          <a:lstStyle/>
          <a:p>
            <a:fld id="{B19B0651-EE4F-4900-A07F-96A6BFA9D0F0}"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mc:AlternateContent xmlns:mc="http://schemas.openxmlformats.org/markup-compatibility/2006" xmlns:p14="http://schemas.microsoft.com/office/powerpoint/2010/main">
    <mc:Choice Requires="p14">
      <p:transition spd="slow" p14:dur="1500" advClick="0" advTm="21000">
        <p:split orient="vert"/>
      </p:transition>
    </mc:Choice>
    <mc:Fallback xmlns="">
      <p:transition spd="slow" advClick="0" advTm="21000">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4C71EC6-210F-42DE-9C53-41977AD35B3D}" type="datetimeFigureOut">
              <a:rPr lang="ru-RU" smtClean="0"/>
              <a:t>22.10.2013</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mc:AlternateContent xmlns:mc="http://schemas.openxmlformats.org/markup-compatibility/2006" xmlns:p14="http://schemas.microsoft.com/office/powerpoint/2010/main">
    <mc:Choice Requires="p14">
      <p:transition spd="slow" p14:dur="1500" advClick="0" advTm="21000">
        <p:split orient="vert"/>
      </p:transition>
    </mc:Choice>
    <mc:Fallback xmlns="">
      <p:transition spd="slow" advClick="0" advTm="21000">
        <p:split orient="vert"/>
      </p:transition>
    </mc:Fallback>
  </mc:AlternateConten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3.xml"/><Relationship Id="rId1" Type="http://schemas.openxmlformats.org/officeDocument/2006/relationships/tags" Target="../tags/tag8.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9.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0.xml"/><Relationship Id="rId4" Type="http://schemas.openxmlformats.org/officeDocument/2006/relationships/image" Target="../media/image8.jpeg"/></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3.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slideLayout" Target="../slideLayouts/slideLayout3.xml"/><Relationship Id="rId1" Type="http://schemas.openxmlformats.org/officeDocument/2006/relationships/tags" Target="../tags/tag12.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3.xml"/><Relationship Id="rId1" Type="http://schemas.openxmlformats.org/officeDocument/2006/relationships/tags" Target="../tags/tag13.xml"/></Relationships>
</file>

<file path=ppt/slides/_rels/slide1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3.xml"/><Relationship Id="rId1" Type="http://schemas.openxmlformats.org/officeDocument/2006/relationships/tags" Target="../tags/tag14.xml"/></Relationships>
</file>

<file path=ppt/slides/_rels/slide1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3.xml"/><Relationship Id="rId1" Type="http://schemas.openxmlformats.org/officeDocument/2006/relationships/tags" Target="../tags/tag15.xml"/></Relationships>
</file>

<file path=ppt/slides/_rels/slide1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Layout" Target="../slideLayouts/slideLayout3.xml"/><Relationship Id="rId1" Type="http://schemas.openxmlformats.org/officeDocument/2006/relationships/tags" Target="../tags/tag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3.xml"/><Relationship Id="rId1" Type="http://schemas.openxmlformats.org/officeDocument/2006/relationships/tags" Target="../tags/tag6.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3.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    </a:t>
            </a:r>
            <a:r>
              <a:rPr lang="uk-UA" b="0" cap="none" dirty="0" smtClean="0">
                <a:ln w="18415" cmpd="sng">
                  <a:noFill/>
                  <a:prstDash val="solid"/>
                </a:ln>
                <a:solidFill>
                  <a:schemeClr val="accent1">
                    <a:lumMod val="75000"/>
                  </a:schemeClr>
                </a:solidFill>
                <a:effectLst>
                  <a:outerShdw blurRad="63500" dir="3600000" algn="tl" rotWithShape="0">
                    <a:srgbClr val="000000">
                      <a:alpha val="70000"/>
                    </a:srgbClr>
                  </a:outerShdw>
                </a:effectLst>
              </a:rPr>
              <a:t>Види проектів </a:t>
            </a:r>
            <a:endParaRPr lang="uk-UA" b="0" cap="none" dirty="0">
              <a:ln w="18415" cmpd="sng">
                <a:noFill/>
                <a:prstDash val="solid"/>
              </a:ln>
              <a:solidFill>
                <a:schemeClr val="accent1">
                  <a:lumMod val="75000"/>
                </a:schemeClr>
              </a:solidFill>
              <a:effectLst>
                <a:outerShdw blurRad="63500" dir="3600000" algn="tl" rotWithShape="0">
                  <a:srgbClr val="000000">
                    <a:alpha val="70000"/>
                  </a:srgbClr>
                </a:outerShdw>
              </a:effectLst>
            </a:endParaRPr>
          </a:p>
        </p:txBody>
      </p:sp>
      <p:sp>
        <p:nvSpPr>
          <p:cNvPr id="4" name="Подзаголовок 3"/>
          <p:cNvSpPr>
            <a:spLocks noGrp="1"/>
          </p:cNvSpPr>
          <p:nvPr>
            <p:ph type="subTitle" idx="1"/>
          </p:nvPr>
        </p:nvSpPr>
        <p:spPr/>
        <p:txBody>
          <a:bodyPr/>
          <a:lstStyle/>
          <a:p>
            <a:endParaRPr lang="uk-UA"/>
          </a:p>
        </p:txBody>
      </p:sp>
      <p:sp>
        <p:nvSpPr>
          <p:cNvPr id="6" name="Прямоугольник 5"/>
          <p:cNvSpPr/>
          <p:nvPr/>
        </p:nvSpPr>
        <p:spPr>
          <a:xfrm>
            <a:off x="1979712" y="1124744"/>
            <a:ext cx="6264696" cy="1569660"/>
          </a:xfrm>
          <a:prstGeom prst="rect">
            <a:avLst/>
          </a:prstGeom>
          <a:ln>
            <a:solidFill>
              <a:schemeClr val="bg1"/>
            </a:solidFill>
          </a:ln>
        </p:spPr>
        <p:txBody>
          <a:bodyPr wrap="square">
            <a:prstTxWarp prst="textPlain">
              <a:avLst/>
            </a:prstTxWarp>
            <a:spAutoFit/>
          </a:bodyPr>
          <a:lstStyle/>
          <a:p>
            <a:pPr algn="ctr"/>
            <a:r>
              <a:rPr lang="ru-RU" sz="3200" b="1" i="1" dirty="0" err="1">
                <a:ln w="10541" cmpd="sng">
                  <a:noFill/>
                  <a:prstDash val="solid"/>
                </a:ln>
                <a:solidFill>
                  <a:schemeClr val="accent1">
                    <a:lumMod val="75000"/>
                  </a:schemeClr>
                </a:solidFill>
              </a:rPr>
              <a:t>Загальні</a:t>
            </a:r>
            <a:r>
              <a:rPr lang="ru-RU" sz="3200" b="1" i="1" dirty="0">
                <a:ln w="10541" cmpd="sng">
                  <a:noFill/>
                  <a:prstDash val="solid"/>
                </a:ln>
                <a:solidFill>
                  <a:schemeClr val="accent1">
                    <a:lumMod val="75000"/>
                  </a:schemeClr>
                </a:solidFill>
              </a:rPr>
              <a:t> </a:t>
            </a:r>
            <a:r>
              <a:rPr lang="ru-RU" sz="3200" b="1" i="1" dirty="0" err="1">
                <a:ln w="10541" cmpd="sng">
                  <a:noFill/>
                  <a:prstDash val="solid"/>
                </a:ln>
                <a:solidFill>
                  <a:schemeClr val="accent1">
                    <a:lumMod val="75000"/>
                  </a:schemeClr>
                </a:solidFill>
              </a:rPr>
              <a:t>основи</a:t>
            </a:r>
            <a:r>
              <a:rPr lang="ru-RU" sz="3200" b="1" i="1" dirty="0">
                <a:ln w="10541" cmpd="sng">
                  <a:noFill/>
                  <a:prstDash val="solid"/>
                </a:ln>
                <a:solidFill>
                  <a:schemeClr val="accent1">
                    <a:lumMod val="75000"/>
                  </a:schemeClr>
                </a:solidFill>
              </a:rPr>
              <a:t> </a:t>
            </a:r>
          </a:p>
          <a:p>
            <a:pPr algn="ctr"/>
            <a:r>
              <a:rPr lang="ru-RU" sz="3200" b="1" i="1" dirty="0" smtClean="0">
                <a:ln w="10541" cmpd="sng">
                  <a:noFill/>
                  <a:prstDash val="solid"/>
                </a:ln>
                <a:solidFill>
                  <a:schemeClr val="accent1">
                    <a:lumMod val="75000"/>
                  </a:schemeClr>
                </a:solidFill>
              </a:rPr>
              <a:t>       </a:t>
            </a:r>
            <a:r>
              <a:rPr lang="ru-RU" sz="3200" b="1" i="1" dirty="0" err="1" smtClean="0">
                <a:ln w="10541" cmpd="sng">
                  <a:noFill/>
                  <a:prstDash val="solid"/>
                </a:ln>
                <a:solidFill>
                  <a:schemeClr val="accent1">
                    <a:lumMod val="75000"/>
                  </a:schemeClr>
                </a:solidFill>
              </a:rPr>
              <a:t>проектування</a:t>
            </a:r>
            <a:r>
              <a:rPr lang="ru-RU" sz="3200" b="1" i="1" dirty="0" smtClean="0">
                <a:ln w="10541" cmpd="sng">
                  <a:noFill/>
                  <a:prstDash val="solid"/>
                </a:ln>
                <a:solidFill>
                  <a:schemeClr val="accent1">
                    <a:lumMod val="75000"/>
                  </a:schemeClr>
                </a:solidFill>
              </a:rPr>
              <a:t> </a:t>
            </a:r>
            <a:r>
              <a:rPr lang="ru-RU" sz="3200" b="1" i="1" dirty="0">
                <a:ln w="10541" cmpd="sng">
                  <a:noFill/>
                  <a:prstDash val="solid"/>
                </a:ln>
                <a:solidFill>
                  <a:schemeClr val="accent1">
                    <a:lumMod val="75000"/>
                  </a:schemeClr>
                </a:solidFill>
              </a:rPr>
              <a:t>у </a:t>
            </a:r>
            <a:r>
              <a:rPr lang="ru-RU" sz="3200" b="1" i="1" dirty="0" err="1">
                <a:ln w="10541" cmpd="sng">
                  <a:noFill/>
                  <a:prstDash val="solid"/>
                </a:ln>
                <a:solidFill>
                  <a:schemeClr val="accent1">
                    <a:lumMod val="75000"/>
                  </a:schemeClr>
                </a:solidFill>
              </a:rPr>
              <a:t>виробничій</a:t>
            </a:r>
            <a:r>
              <a:rPr lang="ru-RU" sz="3200" b="1" i="1" dirty="0">
                <a:ln w="10541" cmpd="sng">
                  <a:noFill/>
                  <a:prstDash val="solid"/>
                </a:ln>
                <a:solidFill>
                  <a:schemeClr val="accent1">
                    <a:lumMod val="75000"/>
                  </a:schemeClr>
                </a:solidFill>
              </a:rPr>
              <a:t> </a:t>
            </a:r>
            <a:r>
              <a:rPr lang="ru-RU" sz="3200" b="1" i="1" dirty="0" err="1">
                <a:ln w="10541" cmpd="sng">
                  <a:noFill/>
                  <a:prstDash val="solid"/>
                </a:ln>
                <a:solidFill>
                  <a:schemeClr val="accent1">
                    <a:lumMod val="75000"/>
                  </a:schemeClr>
                </a:solidFill>
              </a:rPr>
              <a:t>діяльності</a:t>
            </a:r>
            <a:r>
              <a:rPr lang="ru-RU" sz="3200" b="1" i="1" dirty="0">
                <a:ln w="10541" cmpd="sng">
                  <a:noFill/>
                  <a:prstDash val="solid"/>
                </a:ln>
                <a:solidFill>
                  <a:schemeClr val="accent1">
                    <a:lumMod val="75000"/>
                  </a:schemeClr>
                </a:solidFill>
              </a:rPr>
              <a:t> </a:t>
            </a:r>
            <a:r>
              <a:rPr lang="ru-RU" sz="3200" b="1" i="1" dirty="0" err="1">
                <a:ln w="10541" cmpd="sng">
                  <a:noFill/>
                  <a:prstDash val="solid"/>
                </a:ln>
                <a:solidFill>
                  <a:schemeClr val="accent1">
                    <a:lumMod val="75000"/>
                  </a:schemeClr>
                </a:solidFill>
              </a:rPr>
              <a:t>людини</a:t>
            </a:r>
            <a:endParaRPr lang="ru-RU" sz="3200" b="1" i="1" dirty="0">
              <a:ln w="10541" cmpd="sng">
                <a:noFill/>
                <a:prstDash val="solid"/>
              </a:ln>
              <a:solidFill>
                <a:schemeClr val="accent1">
                  <a:lumMod val="75000"/>
                </a:schemeClr>
              </a:solidFill>
            </a:endParaRPr>
          </a:p>
        </p:txBody>
      </p:sp>
    </p:spTree>
    <p:custDataLst>
      <p:tags r:id="rId1"/>
    </p:custDataLst>
    <p:extLst>
      <p:ext uri="{BB962C8B-B14F-4D97-AF65-F5344CB8AC3E}">
        <p14:creationId xmlns:p14="http://schemas.microsoft.com/office/powerpoint/2010/main" val="3257718672"/>
      </p:ext>
    </p:extLst>
  </p:cSld>
  <p:clrMapOvr>
    <a:masterClrMapping/>
  </p:clrMapOvr>
  <mc:AlternateContent xmlns:mc="http://schemas.openxmlformats.org/markup-compatibility/2006" xmlns:p14="http://schemas.microsoft.com/office/powerpoint/2010/main">
    <mc:Choice Requires="p14">
      <p:transition spd="slow" p14:dur="1250" advClick="0" advTm="6211">
        <p:split orient="vert"/>
      </p:transition>
    </mc:Choice>
    <mc:Fallback xmlns="">
      <p:transition spd="slow" advClick="0" advTm="6211">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3530708"/>
            <a:ext cx="6731843" cy="3312368"/>
          </a:xfrm>
        </p:spPr>
        <p:txBody>
          <a:bodyPr>
            <a:noAutofit/>
          </a:bodyPr>
          <a:lstStyle/>
          <a:p>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Методика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складається</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з десяти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кроків</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аналіз</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та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визначення</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проблеми</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пропозиції</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спонтанних</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рішень</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проблеми</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нове</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формулювання</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проблеми</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побудова</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прямих</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аналогій</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побудова</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особистих</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аналогій</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побудова</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символічних</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аналогій</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знову</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побудова</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прямих</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аналогій</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аналіз</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прямих</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аналогій</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перенесення</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аналогій</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на проблему та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розробка</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підходів</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до </a:t>
            </a:r>
            <a:r>
              <a:rPr lang="ru-RU" sz="24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рішення</a:t>
            </a:r>
            <a: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a:t>
            </a:r>
            <a:br>
              <a:rPr lang="ru-RU"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br>
            <a:endParaRPr lang="uk-UA"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endParaRPr>
          </a:p>
        </p:txBody>
      </p:sp>
      <p:pic>
        <p:nvPicPr>
          <p:cNvPr id="5122" name="Picture 2" descr="C:\Documents and Settings\Admin\Мои документы\Мои рисунки\images (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60" y="188640"/>
            <a:ext cx="5688632" cy="288032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739498994"/>
      </p:ext>
    </p:extLst>
  </p:cSld>
  <p:clrMapOvr>
    <a:masterClrMapping/>
  </p:clrMapOvr>
  <p:transition spd="slow" advClick="0" advTm="26152">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barn(inVertical)">
                                      <p:cBhvr>
                                        <p:cTn id="7"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1763688" y="548680"/>
            <a:ext cx="6172200" cy="1371600"/>
          </a:xfrm>
        </p:spPr>
        <p:txBody>
          <a:bodyPr>
            <a:normAutofit/>
          </a:bodyPr>
          <a:lstStyle/>
          <a:p>
            <a:r>
              <a:rPr lang="uk-UA" sz="3200" i="1" dirty="0" smtClean="0">
                <a:ln w="10541" cmpd="sng">
                  <a:noFill/>
                  <a:prstDash val="solid"/>
                </a:ln>
                <a:solidFill>
                  <a:schemeClr val="accent1">
                    <a:lumMod val="75000"/>
                  </a:schemeClr>
                </a:solidFill>
              </a:rPr>
              <a:t>Метод фокальних об</a:t>
            </a:r>
            <a:r>
              <a:rPr lang="en-US" sz="3200" i="1" dirty="0" smtClean="0">
                <a:ln w="10541" cmpd="sng">
                  <a:noFill/>
                  <a:prstDash val="solid"/>
                </a:ln>
                <a:solidFill>
                  <a:schemeClr val="accent1">
                    <a:lumMod val="75000"/>
                  </a:schemeClr>
                </a:solidFill>
              </a:rPr>
              <a:t>’</a:t>
            </a:r>
            <a:r>
              <a:rPr lang="uk-UA" sz="3200" i="1" dirty="0" err="1" smtClean="0">
                <a:ln w="10541" cmpd="sng">
                  <a:noFill/>
                  <a:prstDash val="solid"/>
                </a:ln>
                <a:solidFill>
                  <a:schemeClr val="accent1">
                    <a:lumMod val="75000"/>
                  </a:schemeClr>
                </a:solidFill>
              </a:rPr>
              <a:t>єктів</a:t>
            </a:r>
            <a:r>
              <a:rPr lang="uk-UA" sz="3200" i="1" dirty="0" smtClean="0">
                <a:ln w="10541" cmpd="sng">
                  <a:noFill/>
                  <a:prstDash val="solid"/>
                </a:ln>
                <a:solidFill>
                  <a:schemeClr val="accent1">
                    <a:lumMod val="75000"/>
                  </a:schemeClr>
                </a:solidFill>
              </a:rPr>
              <a:t> </a:t>
            </a:r>
            <a:endParaRPr lang="uk-UA" sz="3200" i="1" dirty="0">
              <a:ln w="10541" cmpd="sng">
                <a:noFill/>
                <a:prstDash val="solid"/>
              </a:ln>
              <a:solidFill>
                <a:schemeClr val="accent1">
                  <a:lumMod val="75000"/>
                </a:schemeClr>
              </a:solidFill>
            </a:endParaRPr>
          </a:p>
        </p:txBody>
      </p:sp>
      <p:sp>
        <p:nvSpPr>
          <p:cNvPr id="4" name="Прямоугольник 3"/>
          <p:cNvSpPr/>
          <p:nvPr/>
        </p:nvSpPr>
        <p:spPr>
          <a:xfrm>
            <a:off x="2286000" y="2413338"/>
            <a:ext cx="6462464" cy="2308324"/>
          </a:xfrm>
          <a:prstGeom prst="rect">
            <a:avLst/>
          </a:prstGeom>
        </p:spPr>
        <p:txBody>
          <a:bodyPr wrap="square">
            <a:spAutoFit/>
          </a:bodyPr>
          <a:lstStyle/>
          <a:p>
            <a:r>
              <a:rPr lang="ru-RU"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Метод </a:t>
            </a:r>
            <a:r>
              <a:rPr lang="ru-RU" sz="24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фокальних</a:t>
            </a:r>
            <a:r>
              <a:rPr lang="ru-RU"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об'єктів</a:t>
            </a:r>
            <a:r>
              <a:rPr lang="ru-RU"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 ("метод каталоги", "метод </a:t>
            </a:r>
            <a:r>
              <a:rPr lang="ru-RU" sz="24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випадкових</a:t>
            </a:r>
            <a:r>
              <a:rPr lang="ru-RU"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об'єктів</a:t>
            </a:r>
            <a:r>
              <a:rPr lang="ru-RU"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 метод </a:t>
            </a:r>
            <a:r>
              <a:rPr lang="ru-RU" sz="24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пошуку</a:t>
            </a:r>
            <a:r>
              <a:rPr lang="ru-RU"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нових</a:t>
            </a:r>
            <a:r>
              <a:rPr lang="ru-RU"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ідей</a:t>
            </a:r>
            <a:r>
              <a:rPr lang="ru-RU"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 за </a:t>
            </a:r>
            <a:r>
              <a:rPr lang="ru-RU" sz="24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допомогою</a:t>
            </a:r>
            <a:r>
              <a:rPr lang="ru-RU"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приєднання</a:t>
            </a:r>
            <a:r>
              <a:rPr lang="ru-RU"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 до </a:t>
            </a:r>
            <a:r>
              <a:rPr lang="ru-RU" sz="24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заданої</a:t>
            </a:r>
            <a:r>
              <a:rPr lang="ru-RU"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продукції</a:t>
            </a:r>
            <a:r>
              <a:rPr lang="ru-RU"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властивостей</a:t>
            </a:r>
            <a:r>
              <a:rPr lang="ru-RU"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або</a:t>
            </a:r>
            <a:r>
              <a:rPr lang="ru-RU"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ознак</a:t>
            </a:r>
            <a:r>
              <a:rPr lang="ru-RU"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випадкових</a:t>
            </a:r>
            <a:r>
              <a:rPr lang="ru-RU"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4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об'єктів</a:t>
            </a:r>
            <a:r>
              <a:rPr lang="ru-RU"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 Автор Ф. </a:t>
            </a:r>
            <a:r>
              <a:rPr lang="ru-RU" sz="24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Кунце</a:t>
            </a:r>
            <a:r>
              <a:rPr lang="ru-RU"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 (1926).</a:t>
            </a:r>
            <a:endParaRPr lang="uk-UA" sz="2400" i="1" dirty="0">
              <a:ln w="18415" cmpd="sng">
                <a:noFill/>
                <a:prstDash val="solid"/>
              </a:ln>
              <a:solidFill>
                <a:schemeClr val="accent1">
                  <a:lumMod val="75000"/>
                </a:schemeClr>
              </a:solidFill>
              <a:effectLst>
                <a:outerShdw blurRad="63500" dir="3600000" algn="tl" rotWithShape="0">
                  <a:srgbClr val="000000">
                    <a:alpha val="70000"/>
                  </a:srgbClr>
                </a:outerShdw>
              </a:effectLst>
            </a:endParaRPr>
          </a:p>
        </p:txBody>
      </p:sp>
    </p:spTree>
    <p:custDataLst>
      <p:tags r:id="rId1"/>
    </p:custDataLst>
    <p:extLst>
      <p:ext uri="{BB962C8B-B14F-4D97-AF65-F5344CB8AC3E}">
        <p14:creationId xmlns:p14="http://schemas.microsoft.com/office/powerpoint/2010/main" val="3336161418"/>
      </p:ext>
    </p:extLst>
  </p:cSld>
  <p:clrMapOvr>
    <a:masterClrMapping/>
  </p:clrMapOvr>
  <p:transition spd="slow" advClick="0" advTm="17659">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625752" y="908720"/>
            <a:ext cx="4518248" cy="5632311"/>
          </a:xfrm>
          <a:prstGeom prst="rect">
            <a:avLst/>
          </a:prstGeom>
        </p:spPr>
        <p:txBody>
          <a:bodyPr wrap="square">
            <a:spAutoFit/>
          </a:bodyPr>
          <a:lstStyle/>
          <a:p>
            <a:r>
              <a:rPr lang="uk-UA" dirty="0"/>
              <a:t> </a:t>
            </a:r>
            <a:r>
              <a:rPr lang="uk-UA"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Перенесення ознак випадково вибраних об'єктів на </a:t>
            </a:r>
            <a:r>
              <a:rPr lang="uk-UA" sz="24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удосконалюваний</a:t>
            </a:r>
            <a:r>
              <a:rPr lang="uk-UA"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 об'єкт перебуває ніби у фокусі перенесення, і тому називається фокальним. У результаті можуть виникати незвичайні комбінації завдяки вільним асоціаціям. Перевагою методу генерації ідей є можливість нестандартного сприйняття навколишнього середовища.</a:t>
            </a:r>
            <a:endParaRPr lang="uk-UA" sz="2400" i="1" dirty="0">
              <a:ln w="18415" cmpd="sng">
                <a:noFill/>
                <a:prstDash val="solid"/>
              </a:ln>
              <a:solidFill>
                <a:schemeClr val="accent1">
                  <a:lumMod val="75000"/>
                </a:schemeClr>
              </a:solidFill>
            </a:endParaRPr>
          </a:p>
        </p:txBody>
      </p:sp>
      <p:pic>
        <p:nvPicPr>
          <p:cNvPr id="6146" name="Picture 2" descr="C:\Documents and Settings\Admin\Мои документы\Мои рисунки\загруженное (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68" y="332656"/>
            <a:ext cx="3744416" cy="288144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95563040"/>
      </p:ext>
    </p:extLst>
  </p:cSld>
  <p:clrMapOvr>
    <a:masterClrMapping/>
  </p:clrMapOvr>
  <mc:AlternateContent xmlns:mc="http://schemas.openxmlformats.org/markup-compatibility/2006" xmlns:p14="http://schemas.microsoft.com/office/powerpoint/2010/main">
    <mc:Choice Requires="p14">
      <p:transition spd="slow" p14:dur="1500" advClick="0" advTm="2530">
        <p:split orient="vert"/>
      </p:transition>
    </mc:Choice>
    <mc:Fallback xmlns="">
      <p:transition spd="slow" advClick="0" advTm="253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500"/>
                                        <p:tgtEl>
                                          <p:spTgt spid="6146"/>
                                        </p:tgtEl>
                                        <p:attrNameLst>
                                          <p:attrName>ppt_x</p:attrName>
                                        </p:attrNameLst>
                                      </p:cBhvr>
                                      <p:tavLst>
                                        <p:tav tm="0">
                                          <p:val>
                                            <p:strVal val="ppt_x"/>
                                          </p:val>
                                        </p:tav>
                                        <p:tav tm="100000">
                                          <p:val>
                                            <p:strVal val="ppt_x"/>
                                          </p:val>
                                        </p:tav>
                                      </p:tavLst>
                                    </p:anim>
                                    <p:anim calcmode="lin" valueType="num">
                                      <p:cBhvr additive="base">
                                        <p:cTn id="7" dur="500"/>
                                        <p:tgtEl>
                                          <p:spTgt spid="6146"/>
                                        </p:tgtEl>
                                        <p:attrNameLst>
                                          <p:attrName>ppt_y</p:attrName>
                                        </p:attrNameLst>
                                      </p:cBhvr>
                                      <p:tavLst>
                                        <p:tav tm="0">
                                          <p:val>
                                            <p:strVal val="ppt_y"/>
                                          </p:val>
                                        </p:tav>
                                        <p:tav tm="100000">
                                          <p:val>
                                            <p:strVal val="1+ppt_h/2"/>
                                          </p:val>
                                        </p:tav>
                                      </p:tavLst>
                                    </p:anim>
                                    <p:set>
                                      <p:cBhvr>
                                        <p:cTn id="8" dur="1" fill="hold">
                                          <p:stCondLst>
                                            <p:cond delay="499"/>
                                          </p:stCondLst>
                                        </p:cTn>
                                        <p:tgtEl>
                                          <p:spTgt spid="614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59732" y="5301208"/>
            <a:ext cx="6768752" cy="901462"/>
          </a:xfrm>
        </p:spPr>
        <p:txBody>
          <a:bodyPr>
            <a:normAutofit/>
          </a:bodyPr>
          <a:lstStyle/>
          <a:p>
            <a:r>
              <a:rPr lang="uk-UA" sz="2400" b="0" i="1" cap="none" dirty="0" smtClean="0">
                <a:ln w="18415" cmpd="sng">
                  <a:noFill/>
                  <a:prstDash val="solid"/>
                </a:ln>
                <a:solidFill>
                  <a:schemeClr val="accent1">
                    <a:lumMod val="75000"/>
                  </a:schemeClr>
                </a:solidFill>
                <a:effectLst>
                  <a:outerShdw blurRad="63500" dir="3600000" algn="tl" rotWithShape="0">
                    <a:srgbClr val="000000">
                      <a:alpha val="70000"/>
                    </a:srgbClr>
                  </a:outerShdw>
                </a:effectLst>
              </a:rPr>
              <a:t>Метод фокальних об</a:t>
            </a:r>
            <a:r>
              <a:rPr lang="en-US" sz="2400" b="0" i="1" cap="none" dirty="0" smtClean="0">
                <a:ln w="18415" cmpd="sng">
                  <a:noFill/>
                  <a:prstDash val="solid"/>
                </a:ln>
                <a:solidFill>
                  <a:schemeClr val="accent1">
                    <a:lumMod val="75000"/>
                  </a:schemeClr>
                </a:solidFill>
                <a:effectLst>
                  <a:outerShdw blurRad="63500" dir="3600000" algn="tl" rotWithShape="0">
                    <a:srgbClr val="000000">
                      <a:alpha val="70000"/>
                    </a:srgbClr>
                  </a:outerShdw>
                </a:effectLst>
              </a:rPr>
              <a:t>’</a:t>
            </a:r>
            <a:r>
              <a:rPr lang="uk-UA" sz="2400" b="0" i="1" cap="none" dirty="0" err="1" smtClean="0">
                <a:ln w="18415" cmpd="sng">
                  <a:noFill/>
                  <a:prstDash val="solid"/>
                </a:ln>
                <a:solidFill>
                  <a:schemeClr val="accent1">
                    <a:lumMod val="75000"/>
                  </a:schemeClr>
                </a:solidFill>
                <a:effectLst>
                  <a:outerShdw blurRad="63500" dir="3600000" algn="tl" rotWithShape="0">
                    <a:srgbClr val="000000">
                      <a:alpha val="70000"/>
                    </a:srgbClr>
                  </a:outerShdw>
                </a:effectLst>
              </a:rPr>
              <a:t>єктів</a:t>
            </a:r>
            <a:r>
              <a:rPr lang="uk-UA" sz="2400" b="0" i="1" cap="none" dirty="0" smtClean="0">
                <a:ln w="18415" cmpd="sng">
                  <a:noFill/>
                  <a:prstDash val="solid"/>
                </a:ln>
                <a:solidFill>
                  <a:schemeClr val="accent1">
                    <a:lumMod val="75000"/>
                  </a:schemeClr>
                </a:solidFill>
                <a:effectLst>
                  <a:outerShdw blurRad="63500" dir="3600000" algn="tl" rotWithShape="0">
                    <a:srgbClr val="000000">
                      <a:alpha val="70000"/>
                    </a:srgbClr>
                  </a:outerShdw>
                </a:effectLst>
              </a:rPr>
              <a:t> у мистецтві</a:t>
            </a:r>
            <a:endParaRPr lang="uk-UA" sz="24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endParaRPr>
          </a:p>
        </p:txBody>
      </p:sp>
      <p:pic>
        <p:nvPicPr>
          <p:cNvPr id="7170" name="Picture 2" descr="C:\Documents and Settings\Admin\Мои документы\Мои рисунки\100913_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60" y="764704"/>
            <a:ext cx="6408712" cy="4369016"/>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443729215"/>
      </p:ext>
    </p:extLst>
  </p:cSld>
  <p:clrMapOvr>
    <a:masterClrMapping/>
  </p:clrMapOvr>
  <mc:AlternateContent xmlns:mc="http://schemas.openxmlformats.org/markup-compatibility/2006" xmlns:p14="http://schemas.microsoft.com/office/powerpoint/2010/main">
    <mc:Choice Requires="p14">
      <p:transition spd="slow" p14:dur="3400" advClick="0" advTm="9061">
        <p14:reveal/>
      </p:transition>
    </mc:Choice>
    <mc:Fallback xmlns="">
      <p:transition spd="slow" advClick="0" advTm="9061">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2000"/>
                                        <p:tgtEl>
                                          <p:spTgt spid="7170"/>
                                        </p:tgtEl>
                                      </p:cBhvr>
                                    </p:animEffect>
                                    <p:anim calcmode="lin" valueType="num">
                                      <p:cBhvr>
                                        <p:cTn id="8" dur="2000" fill="hold"/>
                                        <p:tgtEl>
                                          <p:spTgt spid="7170"/>
                                        </p:tgtEl>
                                        <p:attrNameLst>
                                          <p:attrName>ppt_w</p:attrName>
                                        </p:attrNameLst>
                                      </p:cBhvr>
                                      <p:tavLst>
                                        <p:tav tm="0" fmla="#ppt_w*sin(2.5*pi*$)">
                                          <p:val>
                                            <p:fltVal val="0"/>
                                          </p:val>
                                        </p:tav>
                                        <p:tav tm="100000">
                                          <p:val>
                                            <p:fltVal val="1"/>
                                          </p:val>
                                        </p:tav>
                                      </p:tavLst>
                                    </p:anim>
                                    <p:anim calcmode="lin" valueType="num">
                                      <p:cBhvr>
                                        <p:cTn id="9" dur="2000" fill="hold"/>
                                        <p:tgtEl>
                                          <p:spTgt spid="717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63688" y="25911"/>
            <a:ext cx="7272808" cy="1152128"/>
          </a:xfrm>
        </p:spPr>
        <p:txBody>
          <a:bodyPr>
            <a:normAutofit/>
          </a:bodyPr>
          <a:lstStyle/>
          <a:p>
            <a:r>
              <a:rPr lang="uk-UA" i="1" cap="none" dirty="0" smtClean="0">
                <a:ln w="10541" cmpd="sng">
                  <a:noFill/>
                  <a:prstDash val="solid"/>
                </a:ln>
                <a:solidFill>
                  <a:schemeClr val="accent1">
                    <a:lumMod val="75000"/>
                  </a:schemeClr>
                </a:solidFill>
              </a:rPr>
              <a:t>Метод морфологічного аналізу</a:t>
            </a:r>
            <a:endParaRPr lang="uk-UA" i="1" cap="none" dirty="0">
              <a:ln w="10541" cmpd="sng">
                <a:noFill/>
                <a:prstDash val="solid"/>
              </a:ln>
              <a:solidFill>
                <a:schemeClr val="accent1">
                  <a:lumMod val="75000"/>
                </a:schemeClr>
              </a:solidFill>
            </a:endParaRPr>
          </a:p>
        </p:txBody>
      </p:sp>
      <p:sp>
        <p:nvSpPr>
          <p:cNvPr id="4" name="Прямоугольник 3"/>
          <p:cNvSpPr/>
          <p:nvPr/>
        </p:nvSpPr>
        <p:spPr>
          <a:xfrm>
            <a:off x="2339752" y="2204864"/>
            <a:ext cx="6372200" cy="1815882"/>
          </a:xfrm>
          <a:prstGeom prst="rect">
            <a:avLst/>
          </a:prstGeom>
        </p:spPr>
        <p:txBody>
          <a:bodyPr wrap="square">
            <a:spAutoFit/>
          </a:bodyPr>
          <a:lstStyle/>
          <a:p>
            <a:r>
              <a:rPr lang="ru-RU" sz="28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Морфологічний</a:t>
            </a:r>
            <a:r>
              <a:rPr lang="ru-RU" sz="2800" i="1"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8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аналіз</a:t>
            </a:r>
            <a:r>
              <a:rPr lang="ru-RU" sz="2800" i="1"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8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полягає</a:t>
            </a:r>
            <a:r>
              <a:rPr lang="ru-RU" sz="2800" i="1" dirty="0">
                <a:ln w="18415" cmpd="sng">
                  <a:noFill/>
                  <a:prstDash val="solid"/>
                </a:ln>
                <a:solidFill>
                  <a:schemeClr val="accent1">
                    <a:lumMod val="75000"/>
                  </a:schemeClr>
                </a:solidFill>
                <a:effectLst>
                  <a:outerShdw blurRad="63500" dir="3600000" algn="tl" rotWithShape="0">
                    <a:srgbClr val="000000">
                      <a:alpha val="70000"/>
                    </a:srgbClr>
                  </a:outerShdw>
                </a:effectLst>
              </a:rPr>
              <a:t> у </a:t>
            </a:r>
            <a:r>
              <a:rPr lang="ru-RU" sz="28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складанні</a:t>
            </a:r>
            <a:r>
              <a:rPr lang="ru-RU" sz="2800" i="1"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8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матриці</a:t>
            </a:r>
            <a:r>
              <a:rPr lang="ru-RU" sz="2800" i="1"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8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Всі</a:t>
            </a:r>
            <a:r>
              <a:rPr lang="ru-RU" sz="2800" i="1"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8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змінні</a:t>
            </a:r>
            <a:r>
              <a:rPr lang="ru-RU" sz="2800" i="1"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8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вносять</a:t>
            </a:r>
            <a:r>
              <a:rPr lang="ru-RU" sz="2800" i="1" dirty="0">
                <a:ln w="18415" cmpd="sng">
                  <a:noFill/>
                  <a:prstDash val="solid"/>
                </a:ln>
                <a:solidFill>
                  <a:schemeClr val="accent1">
                    <a:lumMod val="75000"/>
                  </a:schemeClr>
                </a:solidFill>
                <a:effectLst>
                  <a:outerShdw blurRad="63500" dir="3600000" algn="tl" rotWithShape="0">
                    <a:srgbClr val="000000">
                      <a:alpha val="70000"/>
                    </a:srgbClr>
                  </a:outerShdw>
                </a:effectLst>
              </a:rPr>
              <a:t> до </a:t>
            </a:r>
            <a:r>
              <a:rPr lang="ru-RU" sz="28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таблиці</a:t>
            </a:r>
            <a:r>
              <a:rPr lang="ru-RU" sz="2800" i="1" dirty="0">
                <a:ln w="18415" cmpd="sng">
                  <a:noFill/>
                  <a:prstDash val="solid"/>
                </a:ln>
                <a:solidFill>
                  <a:schemeClr val="accent1">
                    <a:lumMod val="75000"/>
                  </a:schemeClr>
                </a:solidFill>
                <a:effectLst>
                  <a:outerShdw blurRad="63500" dir="3600000" algn="tl" rotWithShape="0">
                    <a:srgbClr val="000000">
                      <a:alpha val="70000"/>
                    </a:srgbClr>
                  </a:outerShdw>
                </a:effectLst>
              </a:rPr>
              <a:t> і </a:t>
            </a:r>
            <a:r>
              <a:rPr lang="ru-RU" sz="28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намагаються</a:t>
            </a:r>
            <a:r>
              <a:rPr lang="ru-RU" sz="2800" i="1"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8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скомбінувати</a:t>
            </a:r>
            <a:r>
              <a:rPr lang="ru-RU" sz="2800" i="1"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8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їх</a:t>
            </a:r>
            <a:r>
              <a:rPr lang="ru-RU" sz="2800" i="1" dirty="0">
                <a:ln w="18415" cmpd="sng">
                  <a:noFill/>
                  <a:prstDash val="solid"/>
                </a:ln>
                <a:solidFill>
                  <a:schemeClr val="accent1">
                    <a:lumMod val="75000"/>
                  </a:schemeClr>
                </a:solidFill>
                <a:effectLst>
                  <a:outerShdw blurRad="63500" dir="3600000" algn="tl" rotWithShape="0">
                    <a:srgbClr val="000000">
                      <a:alpha val="70000"/>
                    </a:srgbClr>
                  </a:outerShdw>
                </a:effectLst>
              </a:rPr>
              <a:t> по-новому. </a:t>
            </a:r>
            <a:endParaRPr lang="uk-UA" sz="2800" i="1" dirty="0">
              <a:ln w="18415" cmpd="sng">
                <a:noFill/>
                <a:prstDash val="solid"/>
              </a:ln>
              <a:solidFill>
                <a:schemeClr val="accent1">
                  <a:lumMod val="75000"/>
                </a:schemeClr>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2878971572"/>
      </p:ext>
    </p:extLst>
  </p:cSld>
  <p:clrMapOvr>
    <a:masterClrMapping/>
  </p:clrMapOvr>
  <mc:AlternateContent xmlns:mc="http://schemas.openxmlformats.org/markup-compatibility/2006" xmlns:p14="http://schemas.microsoft.com/office/powerpoint/2010/main">
    <mc:Choice Requires="p14">
      <p:transition spd="slow" p14:dur="1500" advClick="0" advTm="10096">
        <p:split orient="vert"/>
      </p:transition>
    </mc:Choice>
    <mc:Fallback xmlns="">
      <p:transition spd="slow" advClick="0" advTm="10096">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5736" y="620688"/>
            <a:ext cx="3168352" cy="5688632"/>
          </a:xfrm>
        </p:spPr>
        <p:txBody>
          <a:bodyPr>
            <a:noAutofit/>
          </a:bodyPr>
          <a:lstStyle/>
          <a:p>
            <a:r>
              <a:rPr lang="uk-UA" sz="20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Наприклад, якщо розробляється нова форма транспорту, можна в ліву колонку внести об'єкти впливу (розмір, розташування кабіни, пасажирських крісел, двигун тощо), а у горизонтальний верхній рядок — можливі способи. Потім вільні клітини заповнюють можливими засобами впливу па об'єкт певними варіантами цього способу.</a:t>
            </a:r>
          </a:p>
        </p:txBody>
      </p:sp>
      <p:pic>
        <p:nvPicPr>
          <p:cNvPr id="8194" name="Picture 2" descr="C:\Documents and Settings\Admin\Мои документы\Мои рисунки\6194_html_7e8ed4c4.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260648"/>
            <a:ext cx="2952750" cy="4608512"/>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096692937"/>
      </p:ext>
    </p:extLst>
  </p:cSld>
  <p:clrMapOvr>
    <a:masterClrMapping/>
  </p:clrMapOvr>
  <p:transition spd="slow" advClick="0" advTm="21032">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8194"/>
                                        </p:tgtEl>
                                        <p:attrNameLst>
                                          <p:attrName>style.color</p:attrName>
                                        </p:attrNameLst>
                                      </p:cBhvr>
                                      <p:to>
                                        <a:schemeClr val="bg1"/>
                                      </p:to>
                                    </p:animClr>
                                    <p:animClr clrSpc="rgb" dir="cw">
                                      <p:cBhvr>
                                        <p:cTn id="7" dur="250" autoRev="1" fill="remove"/>
                                        <p:tgtEl>
                                          <p:spTgt spid="8194"/>
                                        </p:tgtEl>
                                        <p:attrNameLst>
                                          <p:attrName>fillcolor</p:attrName>
                                        </p:attrNameLst>
                                      </p:cBhvr>
                                      <p:to>
                                        <a:schemeClr val="bg1"/>
                                      </p:to>
                                    </p:animClr>
                                    <p:set>
                                      <p:cBhvr>
                                        <p:cTn id="8" dur="250" autoRev="1" fill="remove"/>
                                        <p:tgtEl>
                                          <p:spTgt spid="8194"/>
                                        </p:tgtEl>
                                        <p:attrNameLst>
                                          <p:attrName>fill.type</p:attrName>
                                        </p:attrNameLst>
                                      </p:cBhvr>
                                      <p:to>
                                        <p:strVal val="solid"/>
                                      </p:to>
                                    </p:set>
                                    <p:set>
                                      <p:cBhvr>
                                        <p:cTn id="9" dur="250" autoRev="1" fill="remove"/>
                                        <p:tgtEl>
                                          <p:spTgt spid="819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3728" y="116632"/>
            <a:ext cx="6262464" cy="2456294"/>
          </a:xfrm>
          <a:ln>
            <a:solidFill>
              <a:schemeClr val="bg1"/>
            </a:solidFill>
          </a:ln>
        </p:spPr>
        <p:txBody>
          <a:bodyPr>
            <a:normAutofit/>
          </a:bodyPr>
          <a:lstStyle/>
          <a:p>
            <a:r>
              <a:rPr lang="ru-RU" sz="28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Перевагами</a:t>
            </a:r>
            <a:r>
              <a:rPr lang="ru-RU" sz="2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методу є </a:t>
            </a:r>
            <a:r>
              <a:rPr lang="ru-RU" sz="28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можливість</a:t>
            </a:r>
            <a:r>
              <a:rPr lang="ru-RU" sz="2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8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цілеспрямовано</a:t>
            </a:r>
            <a:r>
              <a:rPr lang="ru-RU" sz="2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8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формувати</a:t>
            </a:r>
            <a:r>
              <a:rPr lang="ru-RU" sz="2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як </a:t>
            </a:r>
            <a:r>
              <a:rPr lang="ru-RU" sz="28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об'єкти</a:t>
            </a:r>
            <a:r>
              <a:rPr lang="ru-RU" sz="2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8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впливу</a:t>
            </a:r>
            <a:r>
              <a:rPr lang="ru-RU" sz="2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так і </a:t>
            </a:r>
            <a:r>
              <a:rPr lang="ru-RU" sz="28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способи</a:t>
            </a:r>
            <a:r>
              <a:rPr lang="ru-RU" sz="2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а </a:t>
            </a:r>
            <a:r>
              <a:rPr lang="ru-RU" sz="28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далі</a:t>
            </a:r>
            <a:r>
              <a:rPr lang="ru-RU" sz="2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систематично </a:t>
            </a:r>
            <a:r>
              <a:rPr lang="ru-RU" sz="28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досліджувати</a:t>
            </a:r>
            <a:r>
              <a:rPr lang="ru-RU" sz="2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8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різні</a:t>
            </a:r>
            <a:r>
              <a:rPr lang="ru-RU" sz="2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ru-RU" sz="2800" b="0" i="1" cap="none" dirty="0" err="1">
                <a:ln w="18415" cmpd="sng">
                  <a:noFill/>
                  <a:prstDash val="solid"/>
                </a:ln>
                <a:solidFill>
                  <a:schemeClr val="accent1">
                    <a:lumMod val="75000"/>
                  </a:schemeClr>
                </a:solidFill>
                <a:effectLst>
                  <a:outerShdw blurRad="63500" dir="3600000" algn="tl" rotWithShape="0">
                    <a:srgbClr val="000000">
                      <a:alpha val="70000"/>
                    </a:srgbClr>
                  </a:outerShdw>
                </a:effectLst>
              </a:rPr>
              <a:t>варіанти</a:t>
            </a:r>
            <a:r>
              <a:rPr lang="ru-RU" sz="2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a:t>
            </a:r>
            <a:endParaRPr lang="uk-UA" sz="2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endParaRPr>
          </a:p>
        </p:txBody>
      </p:sp>
      <p:pic>
        <p:nvPicPr>
          <p:cNvPr id="9218" name="Picture 2" descr="C:\Documents and Settings\Admin\Мои документы\Мои рисунки\image00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824" y="2924944"/>
            <a:ext cx="4464496" cy="3405351"/>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892336603"/>
      </p:ext>
    </p:extLst>
  </p:cSld>
  <p:clrMapOvr>
    <a:masterClrMapping/>
  </p:clrMapOvr>
  <mc:AlternateContent xmlns:mc="http://schemas.openxmlformats.org/markup-compatibility/2006" xmlns:p14="http://schemas.microsoft.com/office/powerpoint/2010/main">
    <mc:Choice Requires="p14">
      <p:transition spd="slow" p14:dur="800" advClick="0" advTm="12138">
        <p:circle/>
      </p:transition>
    </mc:Choice>
    <mc:Fallback xmlns="">
      <p:transition spd="slow" advClick="0" advTm="12138">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0-#ppt_w/2"/>
                                          </p:val>
                                        </p:tav>
                                        <p:tav tm="100000">
                                          <p:val>
                                            <p:strVal val="#ppt_x"/>
                                          </p:val>
                                        </p:tav>
                                      </p:tavLst>
                                    </p:anim>
                                    <p:anim calcmode="lin" valueType="num">
                                      <p:cBhvr additive="base">
                                        <p:cTn id="8" dur="500" fill="hold"/>
                                        <p:tgtEl>
                                          <p:spTgt spid="92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1680" y="15949"/>
            <a:ext cx="7036296" cy="813658"/>
          </a:xfrm>
        </p:spPr>
        <p:txBody>
          <a:bodyPr>
            <a:normAutofit fontScale="90000"/>
          </a:bodyPr>
          <a:lstStyle/>
          <a:p>
            <a:r>
              <a:rPr lang="uk-UA" sz="3200"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uk-UA" sz="3200"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uk-UA" sz="3200" cap="none" dirty="0" smtClean="0">
                <a:ln w="10541" cmpd="sng">
                  <a:solidFill>
                    <a:schemeClr val="accent1">
                      <a:shade val="88000"/>
                      <a:satMod val="110000"/>
                    </a:schemeClr>
                  </a:solidFill>
                  <a:prstDash val="solid"/>
                </a:ln>
                <a:solidFill>
                  <a:schemeClr val="accent1">
                    <a:lumMod val="75000"/>
                  </a:schemeClr>
                </a:solidFill>
              </a:rPr>
              <a:t>Метод контрольних запитань</a:t>
            </a:r>
            <a:endParaRPr lang="uk-UA" sz="3200" cap="none" dirty="0">
              <a:ln w="10541" cmpd="sng">
                <a:solidFill>
                  <a:schemeClr val="accent1">
                    <a:shade val="88000"/>
                    <a:satMod val="110000"/>
                  </a:schemeClr>
                </a:solidFill>
                <a:prstDash val="solid"/>
              </a:ln>
              <a:solidFill>
                <a:schemeClr val="accent1">
                  <a:lumMod val="75000"/>
                </a:schemeClr>
              </a:solidFill>
            </a:endParaRPr>
          </a:p>
        </p:txBody>
      </p:sp>
      <p:sp>
        <p:nvSpPr>
          <p:cNvPr id="4" name="Прямоугольник 3"/>
          <p:cNvSpPr/>
          <p:nvPr/>
        </p:nvSpPr>
        <p:spPr>
          <a:xfrm>
            <a:off x="5508104" y="1516982"/>
            <a:ext cx="3528392" cy="4893647"/>
          </a:xfrm>
          <a:prstGeom prst="rect">
            <a:avLst/>
          </a:prstGeom>
        </p:spPr>
        <p:txBody>
          <a:bodyPr wrap="square">
            <a:spAutoFit/>
          </a:bodyPr>
          <a:lstStyle/>
          <a:p>
            <a:r>
              <a:rPr lang="uk-UA"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Метод запитань передбачає відповіді на запитання, які можуть наштовхнути на цікаву ідею модифікації об'єкту. Метод буде ефективним, якщо розробник має багату уяву, вміє абстрагуватися від стереотипів.</a:t>
            </a:r>
          </a:p>
        </p:txBody>
      </p:sp>
      <p:pic>
        <p:nvPicPr>
          <p:cNvPr id="10242" name="Picture 2" descr="C:\Documents and Settings\Admin\Мои документы\Мои рисунки\372-ide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3728" y="1412776"/>
            <a:ext cx="2971746" cy="4896544"/>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876090010"/>
      </p:ext>
    </p:extLst>
  </p:cSld>
  <p:clrMapOvr>
    <a:masterClrMapping/>
  </p:clrMapOvr>
  <mc:AlternateContent xmlns:mc="http://schemas.openxmlformats.org/markup-compatibility/2006" xmlns:p14="http://schemas.microsoft.com/office/powerpoint/2010/main">
    <mc:Choice Requires="p14">
      <p:transition spd="slow" p14:dur="2500" advClick="0" advTm="18676">
        <p:checker/>
      </p:transition>
    </mc:Choice>
    <mc:Fallback xmlns="">
      <p:transition spd="slow" advClick="0" advTm="18676">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p:cTn id="7" dur="500" fill="hold"/>
                                        <p:tgtEl>
                                          <p:spTgt spid="10242"/>
                                        </p:tgtEl>
                                        <p:attrNameLst>
                                          <p:attrName>ppt_w</p:attrName>
                                        </p:attrNameLst>
                                      </p:cBhvr>
                                      <p:tavLst>
                                        <p:tav tm="0">
                                          <p:val>
                                            <p:fltVal val="0"/>
                                          </p:val>
                                        </p:tav>
                                        <p:tav tm="100000">
                                          <p:val>
                                            <p:strVal val="#ppt_w"/>
                                          </p:val>
                                        </p:tav>
                                      </p:tavLst>
                                    </p:anim>
                                    <p:anim calcmode="lin" valueType="num">
                                      <p:cBhvr>
                                        <p:cTn id="8" dur="500" fill="hold"/>
                                        <p:tgtEl>
                                          <p:spTgt spid="10242"/>
                                        </p:tgtEl>
                                        <p:attrNameLst>
                                          <p:attrName>ppt_h</p:attrName>
                                        </p:attrNameLst>
                                      </p:cBhvr>
                                      <p:tavLst>
                                        <p:tav tm="0">
                                          <p:val>
                                            <p:fltVal val="0"/>
                                          </p:val>
                                        </p:tav>
                                        <p:tav tm="100000">
                                          <p:val>
                                            <p:strVal val="#ppt_h"/>
                                          </p:val>
                                        </p:tav>
                                      </p:tavLst>
                                    </p:anim>
                                    <p:animEffect transition="in" filter="fade">
                                      <p:cBhvr>
                                        <p:cTn id="9" dur="500"/>
                                        <p:tgtEl>
                                          <p:spTgt spid="10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9712" y="0"/>
            <a:ext cx="5688632" cy="4238625"/>
          </a:xfrm>
        </p:spPr>
        <p:txBody>
          <a:bodyPr>
            <a:noAutofit/>
          </a:bodyPr>
          <a:lstStyle/>
          <a:p>
            <a:r>
              <a:rPr lang="uk-UA" sz="1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 Чи можна знайти для цього інший спосіб використання?</a:t>
            </a:r>
            <a:br>
              <a:rPr lang="uk-UA" sz="1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br>
            <a:r>
              <a:rPr lang="uk-UA" sz="1800" b="0" i="1" cap="none" dirty="0" smtClean="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uk-UA" sz="1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Чи можна це адаптувати?</a:t>
            </a:r>
            <a:br>
              <a:rPr lang="uk-UA" sz="1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br>
            <a:r>
              <a:rPr lang="uk-UA" sz="1800" b="0" i="1" cap="none" dirty="0" smtClean="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uk-UA" sz="1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Чи є вже щось схоже? Що можна скопіювати?</a:t>
            </a:r>
            <a:br>
              <a:rPr lang="uk-UA" sz="1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br>
            <a:r>
              <a:rPr lang="uk-UA" sz="1800" b="0" i="1" cap="none" dirty="0" smtClean="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uk-UA" sz="1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Що можна змінити (колір, зміст, рух, запах, форму)?</a:t>
            </a:r>
            <a:br>
              <a:rPr lang="uk-UA" sz="1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br>
            <a:r>
              <a:rPr lang="uk-UA" sz="1800" b="0" i="1" cap="none" dirty="0" smtClean="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uk-UA" sz="1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Чи можна щось збільшити (час, частоту, потужність, розмір)?</a:t>
            </a:r>
            <a:br>
              <a:rPr lang="uk-UA" sz="1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br>
            <a:r>
              <a:rPr lang="uk-UA" sz="1800" b="0" i="1" cap="none" dirty="0" smtClean="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uk-UA" sz="1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Додати ще якійсь компоненти?</a:t>
            </a:r>
            <a:br>
              <a:rPr lang="uk-UA" sz="1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br>
            <a:r>
              <a:rPr lang="uk-UA" sz="1800" b="0" i="1" cap="none" dirty="0" smtClean="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uk-UA" sz="1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Чи можна зменшити щось (зробити нижче, коротше, легше)?</a:t>
            </a:r>
            <a:br>
              <a:rPr lang="uk-UA" sz="1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br>
            <a:r>
              <a:rPr lang="uk-UA" sz="1800" b="0" i="1" cap="none" dirty="0" smtClean="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uk-UA" sz="1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Чи можна замінити па інше? Замінити один інгредієнт? Інший матеріал? Джерело енергії?</a:t>
            </a:r>
            <a:br>
              <a:rPr lang="uk-UA" sz="1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br>
            <a:r>
              <a:rPr lang="uk-UA" sz="1800" b="0" i="1" cap="none" dirty="0" smtClean="0">
                <a:ln w="18415" cmpd="sng">
                  <a:noFill/>
                  <a:prstDash val="solid"/>
                </a:ln>
                <a:solidFill>
                  <a:schemeClr val="accent1">
                    <a:lumMod val="75000"/>
                  </a:schemeClr>
                </a:solidFill>
                <a:effectLst>
                  <a:outerShdw blurRad="63500" dir="3600000" algn="tl" rotWithShape="0">
                    <a:srgbClr val="000000">
                      <a:alpha val="70000"/>
                    </a:srgbClr>
                  </a:outerShdw>
                </a:effectLst>
              </a:rPr>
              <a:t>— </a:t>
            </a:r>
            <a:r>
              <a:rPr lang="uk-UA" sz="18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Чи можна перекомпонувати (інші графік, ритм, порядок)?</a:t>
            </a:r>
          </a:p>
        </p:txBody>
      </p:sp>
      <p:pic>
        <p:nvPicPr>
          <p:cNvPr id="11266" name="Picture 2" descr="C:\Documents and Settings\Admin\Мои документы\Мои рисунки\ba7ab8f97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7678" y="3933056"/>
            <a:ext cx="4086225" cy="261937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488544287"/>
      </p:ext>
    </p:extLst>
  </p:cSld>
  <p:clrMapOvr>
    <a:masterClrMapping/>
  </p:clrMapOvr>
  <p:transition spd="slow" advClick="0" advTm="36108">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randombar(horizontal)">
                                      <p:cBhvr>
                                        <p:cTn id="7" dur="5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404664"/>
            <a:ext cx="6262464" cy="1304166"/>
          </a:xfrm>
        </p:spPr>
        <p:txBody>
          <a:bodyPr/>
          <a:lstStyle/>
          <a:p>
            <a:r>
              <a:rPr lang="uk-UA" i="1" cap="none" dirty="0" smtClean="0">
                <a:ln w="10541" cmpd="sng">
                  <a:noFill/>
                  <a:prstDash val="solid"/>
                </a:ln>
                <a:solidFill>
                  <a:schemeClr val="accent1">
                    <a:lumMod val="75000"/>
                  </a:schemeClr>
                </a:solidFill>
              </a:rPr>
              <a:t>Роботу виконала учениця 10 класу </a:t>
            </a:r>
            <a:r>
              <a:rPr lang="uk-UA" i="1" cap="none" dirty="0" err="1" smtClean="0">
                <a:ln w="10541" cmpd="sng">
                  <a:noFill/>
                  <a:prstDash val="solid"/>
                </a:ln>
                <a:solidFill>
                  <a:schemeClr val="accent1">
                    <a:lumMod val="75000"/>
                  </a:schemeClr>
                </a:solidFill>
              </a:rPr>
              <a:t>Рабчевська</a:t>
            </a:r>
            <a:r>
              <a:rPr lang="uk-UA" i="1" cap="none" dirty="0" smtClean="0">
                <a:ln w="10541" cmpd="sng">
                  <a:noFill/>
                  <a:prstDash val="solid"/>
                </a:ln>
                <a:solidFill>
                  <a:schemeClr val="accent1">
                    <a:lumMod val="75000"/>
                  </a:schemeClr>
                </a:solidFill>
              </a:rPr>
              <a:t> Наталія</a:t>
            </a:r>
            <a:endParaRPr lang="uk-UA" i="1" dirty="0">
              <a:ln w="10541" cmpd="sng">
                <a:noFill/>
                <a:prstDash val="solid"/>
              </a:ln>
              <a:solidFill>
                <a:schemeClr val="accent1">
                  <a:lumMod val="75000"/>
                </a:schemeClr>
              </a:solidFill>
            </a:endParaRPr>
          </a:p>
        </p:txBody>
      </p:sp>
      <p:pic>
        <p:nvPicPr>
          <p:cNvPr id="12290" name="Picture 2" descr="C:\Documents and Settings\Admin\Мои документы\Мои рисунки\041e279f9b5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60" y="2564904"/>
            <a:ext cx="6467718" cy="3871714"/>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554870723"/>
      </p:ext>
    </p:extLst>
  </p:cSld>
  <p:clrMapOvr>
    <a:masterClrMapping/>
  </p:clrMapOvr>
  <mc:AlternateContent xmlns:mc="http://schemas.openxmlformats.org/markup-compatibility/2006" xmlns:p14="http://schemas.microsoft.com/office/powerpoint/2010/main">
    <mc:Choice Requires="p14">
      <p:transition spd="slow" p14:dur="1200" advClick="0" advTm="4647">
        <p:dissolve/>
      </p:transition>
    </mc:Choice>
    <mc:Fallback xmlns="">
      <p:transition spd="slow" advClick="0" advTm="4647">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barn(inVertical)">
                                      <p:cBhvr>
                                        <p:cTn id="7" dur="5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1949" y="692696"/>
            <a:ext cx="7200800" cy="2284406"/>
          </a:xfrm>
        </p:spPr>
        <p:txBody>
          <a:bodyPr>
            <a:normAutofit/>
          </a:bodyPr>
          <a:lstStyle/>
          <a:p>
            <a:r>
              <a:rPr lang="uk-UA" sz="2400" i="1" cap="none" dirty="0" smtClean="0">
                <a:ln w="900" cmpd="sng">
                  <a:solidFill>
                    <a:schemeClr val="accent1">
                      <a:lumMod val="50000"/>
                      <a:alpha val="55000"/>
                    </a:schemeClr>
                  </a:solidFill>
                  <a:prstDash val="solid"/>
                </a:ln>
                <a:solidFill>
                  <a:sysClr val="windowText" lastClr="000000"/>
                </a:solidFill>
                <a:effectLst>
                  <a:innerShdw blurRad="101600" dist="76200" dir="5400000">
                    <a:schemeClr val="accent1">
                      <a:satMod val="190000"/>
                      <a:tint val="100000"/>
                      <a:alpha val="74000"/>
                    </a:schemeClr>
                  </a:innerShdw>
                </a:effectLst>
              </a:rPr>
              <a:t>Вирішення творчих задач, які можна назвати ще методами творчого мислення, розділяються на 2 групи.</a:t>
            </a:r>
            <a:br>
              <a:rPr lang="uk-UA" sz="2400" i="1" cap="none" dirty="0" smtClean="0">
                <a:ln w="900" cmpd="sng">
                  <a:solidFill>
                    <a:schemeClr val="accent1">
                      <a:lumMod val="50000"/>
                      <a:alpha val="55000"/>
                    </a:schemeClr>
                  </a:solidFill>
                  <a:prstDash val="solid"/>
                </a:ln>
                <a:solidFill>
                  <a:sysClr val="windowText" lastClr="000000"/>
                </a:solidFill>
                <a:effectLst>
                  <a:innerShdw blurRad="101600" dist="76200" dir="5400000">
                    <a:schemeClr val="accent1">
                      <a:satMod val="190000"/>
                      <a:tint val="100000"/>
                      <a:alpha val="74000"/>
                    </a:schemeClr>
                  </a:innerShdw>
                </a:effectLst>
              </a:rPr>
            </a:br>
            <a:r>
              <a:rPr lang="uk-UA" sz="2400" i="1" cap="none" dirty="0" smtClean="0">
                <a:ln w="900" cmpd="sng">
                  <a:solidFill>
                    <a:schemeClr val="accent1">
                      <a:lumMod val="50000"/>
                      <a:alpha val="55000"/>
                    </a:schemeClr>
                  </a:solidFill>
                  <a:prstDash val="solid"/>
                </a:ln>
                <a:solidFill>
                  <a:sysClr val="windowText" lastClr="000000"/>
                </a:solidFill>
                <a:effectLst>
                  <a:innerShdw blurRad="101600" dist="76200" dir="5400000">
                    <a:schemeClr val="accent1">
                      <a:satMod val="190000"/>
                      <a:tint val="100000"/>
                      <a:alpha val="74000"/>
                    </a:schemeClr>
                  </a:innerShdw>
                </a:effectLst>
              </a:rPr>
              <a:t>                      </a:t>
            </a:r>
            <a:br>
              <a:rPr lang="uk-UA" sz="2400" i="1" cap="none" dirty="0" smtClean="0">
                <a:ln w="900" cmpd="sng">
                  <a:solidFill>
                    <a:schemeClr val="accent1">
                      <a:lumMod val="50000"/>
                      <a:alpha val="55000"/>
                    </a:schemeClr>
                  </a:solidFill>
                  <a:prstDash val="solid"/>
                </a:ln>
                <a:solidFill>
                  <a:sysClr val="windowText" lastClr="000000"/>
                </a:solidFill>
                <a:effectLst>
                  <a:innerShdw blurRad="101600" dist="76200" dir="5400000">
                    <a:schemeClr val="accent1">
                      <a:satMod val="190000"/>
                      <a:tint val="100000"/>
                      <a:alpha val="74000"/>
                    </a:schemeClr>
                  </a:innerShdw>
                </a:effectLst>
              </a:rPr>
            </a:br>
            <a:r>
              <a:rPr lang="uk-UA" sz="2400" i="1" cap="none" dirty="0">
                <a:ln w="900" cmpd="sng">
                  <a:solidFill>
                    <a:schemeClr val="accent1">
                      <a:lumMod val="50000"/>
                      <a:alpha val="55000"/>
                    </a:schemeClr>
                  </a:solidFill>
                  <a:prstDash val="solid"/>
                </a:ln>
                <a:solidFill>
                  <a:sysClr val="windowText" lastClr="000000"/>
                </a:solidFill>
                <a:effectLst>
                  <a:innerShdw blurRad="101600" dist="76200" dir="5400000">
                    <a:schemeClr val="accent1">
                      <a:satMod val="190000"/>
                      <a:tint val="100000"/>
                      <a:alpha val="74000"/>
                    </a:schemeClr>
                  </a:innerShdw>
                </a:effectLst>
              </a:rPr>
              <a:t> </a:t>
            </a:r>
            <a:r>
              <a:rPr lang="uk-UA" sz="2400" i="1" cap="none" dirty="0" smtClean="0">
                <a:ln w="900" cmpd="sng">
                  <a:solidFill>
                    <a:schemeClr val="accent1">
                      <a:lumMod val="50000"/>
                      <a:alpha val="55000"/>
                    </a:schemeClr>
                  </a:solidFill>
                  <a:prstDash val="solid"/>
                </a:ln>
                <a:solidFill>
                  <a:sysClr val="windowText" lastClr="000000"/>
                </a:solidFill>
                <a:effectLst>
                  <a:innerShdw blurRad="101600" dist="76200" dir="5400000">
                    <a:schemeClr val="accent1">
                      <a:satMod val="190000"/>
                      <a:tint val="100000"/>
                      <a:alpha val="74000"/>
                    </a:schemeClr>
                  </a:innerShdw>
                </a:effectLst>
              </a:rPr>
              <a:t>                 Я розповім про першу групу…</a:t>
            </a:r>
            <a:endParaRPr lang="uk-UA" sz="2400" i="1" cap="none" dirty="0">
              <a:ln w="900" cmpd="sng">
                <a:solidFill>
                  <a:schemeClr val="accent1">
                    <a:lumMod val="50000"/>
                    <a:alpha val="55000"/>
                  </a:schemeClr>
                </a:solidFill>
                <a:prstDash val="solid"/>
              </a:ln>
              <a:solidFill>
                <a:sysClr val="windowText" lastClr="000000"/>
              </a:solidFill>
              <a:effectLst>
                <a:innerShdw blurRad="101600" dist="76200" dir="5400000">
                  <a:schemeClr val="accent1">
                    <a:satMod val="190000"/>
                    <a:tint val="100000"/>
                    <a:alpha val="74000"/>
                  </a:schemeClr>
                </a:innerShdw>
              </a:effectLst>
            </a:endParaRPr>
          </a:p>
        </p:txBody>
      </p:sp>
    </p:spTree>
    <p:extLst>
      <p:ext uri="{BB962C8B-B14F-4D97-AF65-F5344CB8AC3E}">
        <p14:creationId xmlns:p14="http://schemas.microsoft.com/office/powerpoint/2010/main" val="2706275521"/>
      </p:ext>
    </p:extLst>
  </p:cSld>
  <p:clrMapOvr>
    <a:masterClrMapping/>
  </p:clrMapOvr>
  <p:transition spd="slow" advClick="0" advTm="8597">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1412776"/>
            <a:ext cx="6172200" cy="2053590"/>
          </a:xfrm>
        </p:spPr>
        <p:txBody>
          <a:bodyPr>
            <a:normAutofit/>
          </a:bodyPr>
          <a:lstStyle/>
          <a:p>
            <a:r>
              <a:rPr lang="uk-UA" sz="8000" i="1" cap="none" dirty="0" smtClean="0">
                <a:ln w="10541" cmpd="sng">
                  <a:noFill/>
                  <a:prstDash val="solid"/>
                </a:ln>
                <a:solidFill>
                  <a:schemeClr val="accent1">
                    <a:lumMod val="75000"/>
                  </a:schemeClr>
                </a:solidFill>
              </a:rPr>
              <a:t>   Кінець</a:t>
            </a:r>
            <a:endParaRPr lang="uk-UA" sz="8000" i="1" cap="none" dirty="0">
              <a:ln w="10541" cmpd="sng">
                <a:noFill/>
                <a:prstDash val="solid"/>
              </a:ln>
              <a:solidFill>
                <a:schemeClr val="accent1">
                  <a:lumMod val="75000"/>
                </a:schemeClr>
              </a:solidFill>
            </a:endParaRPr>
          </a:p>
        </p:txBody>
      </p:sp>
    </p:spTree>
    <p:extLst>
      <p:ext uri="{BB962C8B-B14F-4D97-AF65-F5344CB8AC3E}">
        <p14:creationId xmlns:p14="http://schemas.microsoft.com/office/powerpoint/2010/main" val="2945901961"/>
      </p:ext>
    </p:extLst>
  </p:cSld>
  <p:clrMapOvr>
    <a:masterClrMapping/>
  </p:clrMapOvr>
  <p:transition spd="slow" advClick="0" advTm="1495">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Текст 2"/>
          <p:cNvSpPr>
            <a:spLocks noGrp="1"/>
          </p:cNvSpPr>
          <p:nvPr>
            <p:ph type="body" idx="1"/>
          </p:nvPr>
        </p:nvSpPr>
        <p:spPr/>
        <p:txBody>
          <a:bodyPr/>
          <a:lstStyle/>
          <a:p>
            <a:endParaRPr lang="uk-UA"/>
          </a:p>
        </p:txBody>
      </p:sp>
    </p:spTree>
    <p:extLst>
      <p:ext uri="{BB962C8B-B14F-4D97-AF65-F5344CB8AC3E}">
        <p14:creationId xmlns:p14="http://schemas.microsoft.com/office/powerpoint/2010/main" val="1156251852"/>
      </p:ext>
    </p:extLst>
  </p:cSld>
  <p:clrMapOvr>
    <a:masterClrMapping/>
  </p:clrMapOvr>
  <mc:AlternateContent xmlns:mc="http://schemas.openxmlformats.org/markup-compatibility/2006" xmlns:p14="http://schemas.microsoft.com/office/powerpoint/2010/main">
    <mc:Choice Requires="p14">
      <p:transition spd="slow" p14:dur="1500" advClick="0" advTm="2395">
        <p:split orient="vert"/>
      </p:transition>
    </mc:Choice>
    <mc:Fallback xmlns="">
      <p:transition spd="slow" advClick="0" advTm="2395">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332656"/>
            <a:ext cx="6172200" cy="648428"/>
          </a:xfrm>
        </p:spPr>
        <p:txBody>
          <a:bodyPr>
            <a:normAutofit fontScale="90000"/>
          </a:bodyPr>
          <a:lstStyle/>
          <a:p>
            <a:r>
              <a:rPr lang="uk-UA" sz="4000" cap="none"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uk-UA" sz="4000" cap="none"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Мозкова атака</a:t>
            </a:r>
            <a:endParaRPr lang="uk-UA" sz="4000"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4" name="Прямоугольник 3"/>
          <p:cNvSpPr/>
          <p:nvPr/>
        </p:nvSpPr>
        <p:spPr>
          <a:xfrm>
            <a:off x="3923928" y="1340768"/>
            <a:ext cx="4964918" cy="4493538"/>
          </a:xfrm>
          <a:prstGeom prst="rect">
            <a:avLst/>
          </a:prstGeom>
        </p:spPr>
        <p:txBody>
          <a:bodyPr wrap="square">
            <a:spAutoFit/>
          </a:bodyPr>
          <a:lstStyle/>
          <a:p>
            <a:r>
              <a:rPr lang="uk-UA" sz="2200" i="1" dirty="0">
                <a:ln w="18415" cmpd="sng">
                  <a:noFill/>
                  <a:prstDash val="solid"/>
                </a:ln>
                <a:solidFill>
                  <a:schemeClr val="accent1">
                    <a:lumMod val="75000"/>
                  </a:schemeClr>
                </a:solidFill>
                <a:effectLst>
                  <a:outerShdw blurRad="63500" dir="3600000" algn="tl" rotWithShape="0">
                    <a:srgbClr val="000000">
                      <a:alpha val="70000"/>
                    </a:srgbClr>
                  </a:outerShdw>
                </a:effectLst>
              </a:rPr>
              <a:t>Для проведення сеансу комплектують спеціальну групу з представників науково-дослідних, конструкторських, виробничих та інших підрозділів фірми — переважно від 6 до 10 чол. Призначають голову групи, який добре обізнаний з технікою застосування методу «</a:t>
            </a:r>
            <a:r>
              <a:rPr lang="uk-UA" sz="22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М.ш</a:t>
            </a:r>
            <a:r>
              <a:rPr lang="uk-UA" sz="2200" i="1" dirty="0">
                <a:ln w="18415" cmpd="sng">
                  <a:noFill/>
                  <a:prstDash val="solid"/>
                </a:ln>
                <a:solidFill>
                  <a:schemeClr val="accent1">
                    <a:lumMod val="75000"/>
                  </a:schemeClr>
                </a:solidFill>
                <a:effectLst>
                  <a:outerShdw blurRad="63500" dir="3600000" algn="tl" rotWithShape="0">
                    <a:srgbClr val="000000">
                      <a:alpha val="70000"/>
                    </a:srgbClr>
                  </a:outerShdw>
                </a:effectLst>
              </a:rPr>
              <a:t>.». До групи, як правило, входять 1-2 чол., які взагалі не обізнані з проблемою і є спеціалістами з інших галузей науки і техніки.</a:t>
            </a:r>
          </a:p>
        </p:txBody>
      </p:sp>
    </p:spTree>
    <p:custDataLst>
      <p:tags r:id="rId1"/>
    </p:custDataLst>
    <p:extLst>
      <p:ext uri="{BB962C8B-B14F-4D97-AF65-F5344CB8AC3E}">
        <p14:creationId xmlns:p14="http://schemas.microsoft.com/office/powerpoint/2010/main" val="2408552044"/>
      </p:ext>
    </p:extLst>
  </p:cSld>
  <p:clrMapOvr>
    <a:masterClrMapping/>
  </p:clrMapOvr>
  <mc:AlternateContent xmlns:mc="http://schemas.openxmlformats.org/markup-compatibility/2006" xmlns:p14="http://schemas.microsoft.com/office/powerpoint/2010/main">
    <mc:Choice Requires="p14">
      <p:transition spd="slow" p14:dur="1600" advClick="0" advTm="28430">
        <p:blinds dir="vert"/>
      </p:transition>
    </mc:Choice>
    <mc:Fallback xmlns="">
      <p:transition spd="slow" advClick="0" advTm="28430">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404664"/>
            <a:ext cx="3856856" cy="5904656"/>
          </a:xfrm>
        </p:spPr>
        <p:txBody>
          <a:bodyPr>
            <a:noAutofit/>
          </a:bodyPr>
          <a:lstStyle/>
          <a:p>
            <a:r>
              <a:rPr lang="uk-UA" sz="200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Сеанс здійснюється в два етапи. На першому допускається (й навіть заохочується) висування навіть безглуздих, як на перший погляд ідей, що їх записують, як правило, на магнітну стрічку всі без винятку за принципом: що більше ідей, то краще. Критикувати висловлені ідеї забороняється, тому що передчасне оцінювання ідей може вбити творчий ентузіазм, особливо у неспеціалістів. Допускається уточнення та комбінування ідей.</a:t>
            </a:r>
          </a:p>
        </p:txBody>
      </p:sp>
      <p:sp>
        <p:nvSpPr>
          <p:cNvPr id="3" name="Объект 2"/>
          <p:cNvSpPr>
            <a:spLocks noGrp="1"/>
          </p:cNvSpPr>
          <p:nvPr>
            <p:ph sz="quarter" idx="1"/>
          </p:nvPr>
        </p:nvSpPr>
        <p:spPr>
          <a:xfrm>
            <a:off x="4819580" y="5589240"/>
            <a:ext cx="3049586" cy="792088"/>
          </a:xfrm>
        </p:spPr>
        <p:txBody>
          <a:bodyPr>
            <a:normAutofit/>
          </a:bodyPr>
          <a:lstStyle/>
          <a:p>
            <a:pPr marL="0" indent="0" algn="ctr">
              <a:buNone/>
            </a:pPr>
            <a:r>
              <a:rPr lang="uk-UA" sz="1600" dirty="0" smtClean="0">
                <a:ln w="18415" cmpd="sng">
                  <a:noFill/>
                  <a:prstDash val="solid"/>
                </a:ln>
                <a:solidFill>
                  <a:schemeClr val="accent1">
                    <a:lumMod val="75000"/>
                  </a:schemeClr>
                </a:solidFill>
                <a:effectLst>
                  <a:outerShdw blurRad="63500" dir="3600000" algn="tl" rotWithShape="0">
                    <a:srgbClr val="000000">
                      <a:alpha val="70000"/>
                    </a:srgbClr>
                  </a:outerShdw>
                </a:effectLst>
              </a:rPr>
              <a:t>Перший етап «Мозкового штурму»</a:t>
            </a:r>
            <a:endParaRPr lang="uk-UA" sz="1600" dirty="0">
              <a:ln w="18415" cmpd="sng">
                <a:noFill/>
                <a:prstDash val="solid"/>
              </a:ln>
              <a:solidFill>
                <a:schemeClr val="accent1">
                  <a:lumMod val="75000"/>
                </a:schemeClr>
              </a:solidFill>
              <a:effectLst>
                <a:outerShdw blurRad="63500" dir="3600000" algn="tl" rotWithShape="0">
                  <a:srgbClr val="000000">
                    <a:alpha val="70000"/>
                  </a:srgbClr>
                </a:outerShdw>
              </a:effectLst>
            </a:endParaRPr>
          </a:p>
        </p:txBody>
      </p:sp>
      <p:pic>
        <p:nvPicPr>
          <p:cNvPr id="1026" name="Picture 2" descr="C:\Documents and Settings\Admin\Мои документы\Мои рисунки\449px-SCI-formation.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3105" y="692696"/>
            <a:ext cx="3562537" cy="4752528"/>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774843039"/>
      </p:ext>
    </p:extLst>
  </p:cSld>
  <p:clrMapOvr>
    <a:masterClrMapping/>
  </p:clrMapOvr>
  <mc:AlternateContent xmlns:mc="http://schemas.openxmlformats.org/markup-compatibility/2006" xmlns:p14="http://schemas.microsoft.com/office/powerpoint/2010/main">
    <mc:Choice Requires="p14">
      <p:transition spd="slow" p14:dur="1250" advClick="0" advTm="28059">
        <p:split orient="vert"/>
      </p:transition>
    </mc:Choice>
    <mc:Fallback xmlns="">
      <p:transition spd="slow" advClick="0" advTm="28059">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
                                        <p:tgtEl>
                                          <p:spTgt spid="1026"/>
                                        </p:tgtEl>
                                      </p:cBhvr>
                                    </p:animEffect>
                                  </p:childTnLst>
                                </p:cTn>
                              </p:par>
                            </p:childTnLst>
                          </p:cTn>
                        </p:par>
                        <p:par>
                          <p:cTn id="8" fill="hold">
                            <p:stCondLst>
                              <p:cond delay="1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211960" y="692696"/>
            <a:ext cx="4474840" cy="5565232"/>
          </a:xfrm>
        </p:spPr>
        <p:txBody>
          <a:bodyPr>
            <a:normAutofit lnSpcReduction="10000"/>
          </a:bodyPr>
          <a:lstStyle/>
          <a:p>
            <a:pPr marL="0" indent="0">
              <a:buNone/>
            </a:pPr>
            <a:r>
              <a:rPr lang="uk-UA" i="1" dirty="0">
                <a:ln w="18415" cmpd="sng">
                  <a:noFill/>
                  <a:prstDash val="solid"/>
                </a:ln>
                <a:solidFill>
                  <a:schemeClr val="accent1">
                    <a:lumMod val="75000"/>
                  </a:schemeClr>
                </a:solidFill>
                <a:effectLst>
                  <a:outerShdw blurRad="63500" dir="3600000" algn="tl" rotWithShape="0">
                    <a:srgbClr val="000000">
                      <a:alpha val="70000"/>
                    </a:srgbClr>
                  </a:outerShdw>
                </a:effectLst>
              </a:rPr>
              <a:t>На другому етапі всі висунуті ідеї уважно вивчають висококваліфіковані спеціалісти-експерти й оцінюють за допомогою спеціальних таблиць критеріїв, розроблених заздалегідь. Більшу частину висловлених пропозицій відкидають, а ті ідеї, які найбільшою мірою відповідають усім критеріям, передають на розробку і впровадження у виробництво</a:t>
            </a:r>
            <a:r>
              <a:rPr lang="uk-UA" dirty="0"/>
              <a:t>.</a:t>
            </a:r>
          </a:p>
        </p:txBody>
      </p:sp>
      <p:pic>
        <p:nvPicPr>
          <p:cNvPr id="2050" name="Picture 2" descr="C:\Documents and Settings\Admin\Мои документы\Мои рисунки\Brainstorming.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858644"/>
            <a:ext cx="3593065" cy="368615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99316026"/>
      </p:ext>
    </p:extLst>
  </p:cSld>
  <p:clrMapOvr>
    <a:masterClrMapping/>
  </p:clrMapOvr>
  <mc:AlternateContent xmlns:mc="http://schemas.openxmlformats.org/markup-compatibility/2006" xmlns:p14="http://schemas.microsoft.com/office/powerpoint/2010/main">
    <mc:Choice Requires="p14">
      <p:transition spd="med" p14:dur="700" advClick="0" advTm="23857">
        <p:fade/>
      </p:transition>
    </mc:Choice>
    <mc:Fallback xmlns="">
      <p:transition spd="med" advClick="0" advTm="23857">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7744" y="260648"/>
            <a:ext cx="6478488" cy="4400510"/>
          </a:xfrm>
        </p:spPr>
        <p:txBody>
          <a:bodyPr>
            <a:normAutofit/>
          </a:bodyPr>
          <a:lstStyle/>
          <a:p>
            <a:r>
              <a:rPr lang="uk-UA"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Ефективність методу «мозкового штурмування» зменшується, якщо в групі є сильна особа, що домінує над іншими, якщо недостатня кваліфікація учасників або якщо їх дуже багато.</a:t>
            </a:r>
          </a:p>
        </p:txBody>
      </p:sp>
      <p:sp>
        <p:nvSpPr>
          <p:cNvPr id="3" name="Текст 2"/>
          <p:cNvSpPr>
            <a:spLocks noGrp="1"/>
          </p:cNvSpPr>
          <p:nvPr>
            <p:ph type="body" idx="1"/>
          </p:nvPr>
        </p:nvSpPr>
        <p:spPr/>
        <p:txBody>
          <a:bodyPr/>
          <a:lstStyle/>
          <a:p>
            <a:endParaRPr lang="uk-UA" dirty="0"/>
          </a:p>
        </p:txBody>
      </p:sp>
    </p:spTree>
    <p:extLst>
      <p:ext uri="{BB962C8B-B14F-4D97-AF65-F5344CB8AC3E}">
        <p14:creationId xmlns:p14="http://schemas.microsoft.com/office/powerpoint/2010/main" val="1459852645"/>
      </p:ext>
    </p:extLst>
  </p:cSld>
  <p:clrMapOvr>
    <a:masterClrMapping/>
  </p:clrMapOvr>
  <mc:AlternateContent xmlns:mc="http://schemas.openxmlformats.org/markup-compatibility/2006" xmlns:p14="http://schemas.microsoft.com/office/powerpoint/2010/main">
    <mc:Choice Requires="p14">
      <p:transition spd="slow" p14:dur="800" advClick="0" advTm="10669">
        <p:circle/>
      </p:transition>
    </mc:Choice>
    <mc:Fallback xmlns="">
      <p:transition spd="slow" advClick="0" advTm="10669">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07704" y="476672"/>
            <a:ext cx="6172200" cy="944126"/>
          </a:xfrm>
        </p:spPr>
        <p:txBody>
          <a:bodyPr>
            <a:normAutofit/>
          </a:bodyPr>
          <a:lstStyle/>
          <a:p>
            <a:r>
              <a:rPr lang="uk-UA" sz="3600" i="1" cap="none" dirty="0" smtClean="0">
                <a:ln w="10541" cmpd="sng">
                  <a:noFill/>
                  <a:prstDash val="solid"/>
                </a:ln>
                <a:solidFill>
                  <a:schemeClr val="accent1">
                    <a:lumMod val="75000"/>
                  </a:schemeClr>
                </a:solidFill>
              </a:rPr>
              <a:t>Тіньова мозкова атака</a:t>
            </a:r>
            <a:endParaRPr lang="uk-UA" sz="3600" i="1" cap="none" dirty="0">
              <a:ln w="10541" cmpd="sng">
                <a:noFill/>
                <a:prstDash val="solid"/>
              </a:ln>
              <a:solidFill>
                <a:schemeClr val="accent1">
                  <a:lumMod val="75000"/>
                </a:schemeClr>
              </a:solidFill>
            </a:endParaRPr>
          </a:p>
        </p:txBody>
      </p:sp>
      <p:sp>
        <p:nvSpPr>
          <p:cNvPr id="3" name="Текст 2"/>
          <p:cNvSpPr>
            <a:spLocks noGrp="1"/>
          </p:cNvSpPr>
          <p:nvPr>
            <p:ph type="body" idx="1"/>
          </p:nvPr>
        </p:nvSpPr>
        <p:spPr>
          <a:xfrm>
            <a:off x="2411760" y="2276872"/>
            <a:ext cx="5956176" cy="3888432"/>
          </a:xfrm>
        </p:spPr>
        <p:txBody>
          <a:bodyPr>
            <a:normAutofit/>
          </a:bodyPr>
          <a:lstStyle/>
          <a:p>
            <a:r>
              <a:rPr lang="uk-UA" sz="2400" b="0" i="1" dirty="0">
                <a:ln w="18415" cmpd="sng">
                  <a:noFill/>
                  <a:prstDash val="solid"/>
                </a:ln>
                <a:solidFill>
                  <a:schemeClr val="accent1">
                    <a:lumMod val="75000"/>
                  </a:schemeClr>
                </a:solidFill>
                <a:effectLst>
                  <a:outerShdw blurRad="63500" dir="3600000" algn="tl" rotWithShape="0">
                    <a:srgbClr val="000000">
                      <a:alpha val="70000"/>
                    </a:srgbClr>
                  </a:outerShdw>
                </a:effectLst>
              </a:rPr>
              <a:t>Тіньова мозкова атака: різновид мозкового штурму, орієнтований </a:t>
            </a:r>
            <a:r>
              <a:rPr lang="uk-UA" sz="2400" b="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переважпо</a:t>
            </a:r>
            <a:r>
              <a:rPr lang="uk-UA" sz="2400" b="0" i="1" dirty="0">
                <a:ln w="18415" cmpd="sng">
                  <a:noFill/>
                  <a:prstDash val="solid"/>
                </a:ln>
                <a:solidFill>
                  <a:schemeClr val="accent1">
                    <a:lumMod val="75000"/>
                  </a:schemeClr>
                </a:solidFill>
                <a:effectLst>
                  <a:outerShdw blurRad="63500" dir="3600000" algn="tl" rotWithShape="0">
                    <a:srgbClr val="000000">
                      <a:alpha val="70000"/>
                    </a:srgbClr>
                  </a:outerShdw>
                </a:effectLst>
              </a:rPr>
              <a:t> на навчання і тренінг творчих здібностей. Метод дозволяє залучити до колективної творчості всіх учасників процесу без обмежень.</a:t>
            </a:r>
          </a:p>
        </p:txBody>
      </p:sp>
    </p:spTree>
    <p:custDataLst>
      <p:tags r:id="rId1"/>
    </p:custDataLst>
    <p:extLst>
      <p:ext uri="{BB962C8B-B14F-4D97-AF65-F5344CB8AC3E}">
        <p14:creationId xmlns:p14="http://schemas.microsoft.com/office/powerpoint/2010/main" val="2075019204"/>
      </p:ext>
    </p:extLst>
  </p:cSld>
  <p:clrMapOvr>
    <a:masterClrMapping/>
  </p:clrMapOvr>
  <mc:AlternateContent xmlns:mc="http://schemas.openxmlformats.org/markup-compatibility/2006" xmlns:p14="http://schemas.microsoft.com/office/powerpoint/2010/main">
    <mc:Choice Requires="p14">
      <p:transition spd="slow" p14:dur="3400" advClick="0" advTm="22756">
        <p14:reveal/>
      </p:transition>
    </mc:Choice>
    <mc:Fallback xmlns="">
      <p:transition spd="slow" advClick="0" advTm="22756">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1"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ircle(in)">
                                      <p:cBhvr>
                                        <p:cTn id="14"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9712" y="332656"/>
            <a:ext cx="6840760" cy="3024336"/>
          </a:xfrm>
        </p:spPr>
        <p:txBody>
          <a:bodyPr>
            <a:noAutofit/>
          </a:bodyPr>
          <a:lstStyle/>
          <a:p>
            <a:r>
              <a:rPr lang="uk-UA" sz="2000" b="0" i="1" cap="none" dirty="0">
                <a:ln w="18415" cmpd="sng">
                  <a:noFill/>
                  <a:prstDash val="solid"/>
                </a:ln>
                <a:solidFill>
                  <a:schemeClr val="accent1">
                    <a:lumMod val="75000"/>
                  </a:schemeClr>
                </a:solidFill>
                <a:effectLst>
                  <a:outerShdw blurRad="63500" dir="3600000" algn="tl" rotWithShape="0">
                    <a:srgbClr val="000000">
                      <a:alpha val="70000"/>
                    </a:srgbClr>
                  </a:outerShdw>
                </a:effectLst>
              </a:rPr>
              <a:t>Під час проведення тіньової мозкової атаки в аудиторії формується група активних генераторів ідей з 5—7 осіб, яка працює за правилами звичного "мозкового штурму". Решта учасників утворюють одну або декілька груп "тіньового кабінету" (між ними можна організувати змагання). Генератори "тіньового кабінету" стежать за перебігом роботи активних генераторів, фіксуючи ідеї, які вони пропонують, і рішення, але не висловлюючи своїх пропозицій.</a:t>
            </a:r>
          </a:p>
        </p:txBody>
      </p:sp>
      <p:sp>
        <p:nvSpPr>
          <p:cNvPr id="3" name="Текст 2"/>
          <p:cNvSpPr>
            <a:spLocks noGrp="1"/>
          </p:cNvSpPr>
          <p:nvPr>
            <p:ph type="body" idx="1"/>
          </p:nvPr>
        </p:nvSpPr>
        <p:spPr>
          <a:xfrm flipH="1">
            <a:off x="8458200" y="5949280"/>
            <a:ext cx="218256" cy="432470"/>
          </a:xfrm>
        </p:spPr>
        <p:txBody>
          <a:bodyPr/>
          <a:lstStyle/>
          <a:p>
            <a:endParaRPr lang="uk-UA" dirty="0"/>
          </a:p>
        </p:txBody>
      </p:sp>
      <p:pic>
        <p:nvPicPr>
          <p:cNvPr id="3074" name="Picture 2" descr="C:\Documents and Settings\Admin\Мои документы\Мои рисунки\nara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808" y="3573016"/>
            <a:ext cx="4896544" cy="2977098"/>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397495092"/>
      </p:ext>
    </p:extLst>
  </p:cSld>
  <p:clrMapOvr>
    <a:masterClrMapping/>
  </p:clrMapOvr>
  <mc:AlternateContent xmlns:mc="http://schemas.openxmlformats.org/markup-compatibility/2006" xmlns:p14="http://schemas.microsoft.com/office/powerpoint/2010/main">
    <mc:Choice Requires="p14">
      <p:transition spd="slow" p14:dur="1500" advClick="0" advTm="31773">
        <p:split orient="vert"/>
      </p:transition>
    </mc:Choice>
    <mc:Fallback xmlns="">
      <p:transition spd="slow" advClick="0" advTm="31773">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1000"/>
                                        <p:tgtEl>
                                          <p:spTgt spid="3074"/>
                                        </p:tgtEl>
                                      </p:cBhvr>
                                    </p:animEffect>
                                    <p:anim calcmode="lin" valueType="num">
                                      <p:cBhvr>
                                        <p:cTn id="8" dur="1000" fill="hold"/>
                                        <p:tgtEl>
                                          <p:spTgt spid="3074"/>
                                        </p:tgtEl>
                                        <p:attrNameLst>
                                          <p:attrName>ppt_x</p:attrName>
                                        </p:attrNameLst>
                                      </p:cBhvr>
                                      <p:tavLst>
                                        <p:tav tm="0">
                                          <p:val>
                                            <p:strVal val="#ppt_x"/>
                                          </p:val>
                                        </p:tav>
                                        <p:tav tm="100000">
                                          <p:val>
                                            <p:strVal val="#ppt_x"/>
                                          </p:val>
                                        </p:tav>
                                      </p:tavLst>
                                    </p:anim>
                                    <p:anim calcmode="lin" valueType="num">
                                      <p:cBhvr>
                                        <p:cTn id="9" dur="1000" fill="hold"/>
                                        <p:tgtEl>
                                          <p:spTgt spid="30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139952" y="116632"/>
            <a:ext cx="4896544" cy="944126"/>
          </a:xfrm>
        </p:spPr>
        <p:txBody>
          <a:bodyPr>
            <a:normAutofit/>
          </a:bodyPr>
          <a:lstStyle/>
          <a:p>
            <a:r>
              <a:rPr lang="uk-UA" sz="4400" i="1" cap="none" dirty="0" err="1" smtClean="0">
                <a:ln w="10541" cmpd="sng">
                  <a:noFill/>
                  <a:prstDash val="solid"/>
                </a:ln>
                <a:solidFill>
                  <a:schemeClr val="accent1">
                    <a:lumMod val="50000"/>
                  </a:schemeClr>
                </a:solidFill>
              </a:rPr>
              <a:t>Синектика</a:t>
            </a:r>
            <a:endParaRPr lang="uk-UA" sz="4400" i="1" cap="none" dirty="0">
              <a:ln w="10541" cmpd="sng">
                <a:noFill/>
                <a:prstDash val="solid"/>
              </a:ln>
              <a:solidFill>
                <a:schemeClr val="accent1">
                  <a:lumMod val="50000"/>
                </a:schemeClr>
              </a:solidFill>
            </a:endParaRPr>
          </a:p>
        </p:txBody>
      </p:sp>
      <p:sp>
        <p:nvSpPr>
          <p:cNvPr id="4" name="Прямоугольник 3"/>
          <p:cNvSpPr/>
          <p:nvPr/>
        </p:nvSpPr>
        <p:spPr>
          <a:xfrm>
            <a:off x="1763688" y="1399515"/>
            <a:ext cx="3744416" cy="4524315"/>
          </a:xfrm>
          <a:prstGeom prst="rect">
            <a:avLst/>
          </a:prstGeom>
        </p:spPr>
        <p:txBody>
          <a:bodyPr wrap="square">
            <a:spAutoFit/>
          </a:bodyPr>
          <a:lstStyle/>
          <a:p>
            <a:pPr algn="ctr"/>
            <a:r>
              <a:rPr lang="uk-UA"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Методика творчості під назвою </a:t>
            </a:r>
            <a:r>
              <a:rPr lang="uk-UA" sz="24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синектика</a:t>
            </a:r>
            <a:r>
              <a:rPr lang="uk-UA"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 була розроблена Вільямом Гордоном та Джорджем </a:t>
            </a:r>
            <a:r>
              <a:rPr lang="uk-UA" sz="2400" i="1" dirty="0" err="1">
                <a:ln w="18415" cmpd="sng">
                  <a:noFill/>
                  <a:prstDash val="solid"/>
                </a:ln>
                <a:solidFill>
                  <a:schemeClr val="accent1">
                    <a:lumMod val="75000"/>
                  </a:schemeClr>
                </a:solidFill>
                <a:effectLst>
                  <a:outerShdw blurRad="63500" dir="3600000" algn="tl" rotWithShape="0">
                    <a:srgbClr val="000000">
                      <a:alpha val="70000"/>
                    </a:srgbClr>
                  </a:outerShdw>
                </a:effectLst>
              </a:rPr>
              <a:t>Прінсем</a:t>
            </a:r>
            <a:r>
              <a:rPr lang="uk-UA"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 в компанії </a:t>
            </a:r>
            <a:r>
              <a:rPr lang="en-US"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Arthur D. Little Invention Design Unit </a:t>
            </a:r>
            <a:r>
              <a:rPr lang="uk-UA" sz="2400" i="1" dirty="0">
                <a:ln w="18415" cmpd="sng">
                  <a:noFill/>
                  <a:prstDash val="solid"/>
                </a:ln>
                <a:solidFill>
                  <a:schemeClr val="accent1">
                    <a:lumMod val="75000"/>
                  </a:schemeClr>
                </a:solidFill>
                <a:effectLst>
                  <a:outerShdw blurRad="63500" dir="3600000" algn="tl" rotWithShape="0">
                    <a:srgbClr val="000000">
                      <a:alpha val="70000"/>
                    </a:srgbClr>
                  </a:outerShdw>
                </a:effectLst>
              </a:rPr>
              <a:t>в 1950 рр. У методиці учасники намагаються «зробити відоме дивним, а дивне — відомим».</a:t>
            </a:r>
          </a:p>
        </p:txBody>
      </p:sp>
      <p:pic>
        <p:nvPicPr>
          <p:cNvPr id="4098" name="Picture 2" descr="C:\Documents and Settings\Admin\Мои документы\Мои рисунки\ideas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26814" y="1772816"/>
            <a:ext cx="3100596" cy="4367038"/>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842434183"/>
      </p:ext>
    </p:extLst>
  </p:cSld>
  <p:clrMapOvr>
    <a:masterClrMapping/>
  </p:clrMapOvr>
  <mc:AlternateContent xmlns:mc="http://schemas.openxmlformats.org/markup-compatibility/2006" xmlns:p14="http://schemas.microsoft.com/office/powerpoint/2010/main">
    <mc:Choice Requires="p14">
      <p:transition spd="slow" p14:dur="1400" advClick="0" advTm="22807">
        <p14:ripple/>
      </p:transition>
    </mc:Choice>
    <mc:Fallback xmlns="">
      <p:transition spd="slow" advClick="0" advTm="22807">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anim calcmode="lin" valueType="num">
                                      <p:cBhvr>
                                        <p:cTn id="11" dur="1250" fill="hold"/>
                                        <p:tgtEl>
                                          <p:spTgt spid="4098"/>
                                        </p:tgtEl>
                                        <p:attrNameLst>
                                          <p:attrName>ppt_w</p:attrName>
                                        </p:attrNameLst>
                                      </p:cBhvr>
                                      <p:tavLst>
                                        <p:tav tm="0">
                                          <p:val>
                                            <p:fltVal val="0"/>
                                          </p:val>
                                        </p:tav>
                                        <p:tav tm="100000">
                                          <p:val>
                                            <p:strVal val="#ppt_w"/>
                                          </p:val>
                                        </p:tav>
                                      </p:tavLst>
                                    </p:anim>
                                    <p:anim calcmode="lin" valueType="num">
                                      <p:cBhvr>
                                        <p:cTn id="12" dur="1250" fill="hold"/>
                                        <p:tgtEl>
                                          <p:spTgt spid="4098"/>
                                        </p:tgtEl>
                                        <p:attrNameLst>
                                          <p:attrName>ppt_h</p:attrName>
                                        </p:attrNameLst>
                                      </p:cBhvr>
                                      <p:tavLst>
                                        <p:tav tm="0">
                                          <p:val>
                                            <p:fltVal val="0"/>
                                          </p:val>
                                        </p:tav>
                                        <p:tav tm="100000">
                                          <p:val>
                                            <p:strVal val="#ppt_h"/>
                                          </p:val>
                                        </p:tav>
                                      </p:tavLst>
                                    </p:anim>
                                    <p:anim calcmode="lin" valueType="num">
                                      <p:cBhvr>
                                        <p:cTn id="13" dur="1250" fill="hold"/>
                                        <p:tgtEl>
                                          <p:spTgt spid="4098"/>
                                        </p:tgtEl>
                                        <p:attrNameLst>
                                          <p:attrName>style.rotation</p:attrName>
                                        </p:attrNameLst>
                                      </p:cBhvr>
                                      <p:tavLst>
                                        <p:tav tm="0">
                                          <p:val>
                                            <p:fltVal val="90"/>
                                          </p:val>
                                        </p:tav>
                                        <p:tav tm="100000">
                                          <p:val>
                                            <p:fltVal val="0"/>
                                          </p:val>
                                        </p:tav>
                                      </p:tavLst>
                                    </p:anim>
                                    <p:animEffect transition="in" filter="fade">
                                      <p:cBhvr>
                                        <p:cTn id="14" dur="125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9"/>
</p:tagLst>
</file>

<file path=ppt/tags/tag10.xml><?xml version="1.0" encoding="utf-8"?>
<p:tagLst xmlns:a="http://schemas.openxmlformats.org/drawingml/2006/main" xmlns:r="http://schemas.openxmlformats.org/officeDocument/2006/relationships" xmlns:p="http://schemas.openxmlformats.org/presentationml/2006/main">
  <p:tag name="TIMING" val="|1.4"/>
</p:tagLst>
</file>

<file path=ppt/tags/tag11.xml><?xml version="1.0" encoding="utf-8"?>
<p:tagLst xmlns:a="http://schemas.openxmlformats.org/drawingml/2006/main" xmlns:r="http://schemas.openxmlformats.org/officeDocument/2006/relationships" xmlns:p="http://schemas.openxmlformats.org/presentationml/2006/main">
  <p:tag name="TIMING" val="|2.3"/>
</p:tagLst>
</file>

<file path=ppt/tags/tag12.xml><?xml version="1.0" encoding="utf-8"?>
<p:tagLst xmlns:a="http://schemas.openxmlformats.org/drawingml/2006/main" xmlns:r="http://schemas.openxmlformats.org/officeDocument/2006/relationships" xmlns:p="http://schemas.openxmlformats.org/presentationml/2006/main">
  <p:tag name="TIMING" val="|19.5"/>
</p:tagLst>
</file>

<file path=ppt/tags/tag13.xml><?xml version="1.0" encoding="utf-8"?>
<p:tagLst xmlns:a="http://schemas.openxmlformats.org/drawingml/2006/main" xmlns:r="http://schemas.openxmlformats.org/officeDocument/2006/relationships" xmlns:p="http://schemas.openxmlformats.org/presentationml/2006/main">
  <p:tag name="TIMING" val="|1.4"/>
</p:tagLst>
</file>

<file path=ppt/tags/tag14.xml><?xml version="1.0" encoding="utf-8"?>
<p:tagLst xmlns:a="http://schemas.openxmlformats.org/drawingml/2006/main" xmlns:r="http://schemas.openxmlformats.org/officeDocument/2006/relationships" xmlns:p="http://schemas.openxmlformats.org/presentationml/2006/main">
  <p:tag name="TIMING" val="|1.4"/>
</p:tagLst>
</file>

<file path=ppt/tags/tag15.xml><?xml version="1.0" encoding="utf-8"?>
<p:tagLst xmlns:a="http://schemas.openxmlformats.org/drawingml/2006/main" xmlns:r="http://schemas.openxmlformats.org/officeDocument/2006/relationships" xmlns:p="http://schemas.openxmlformats.org/presentationml/2006/main">
  <p:tag name="TIMING" val="|2"/>
</p:tagLst>
</file>

<file path=ppt/tags/tag16.xml><?xml version="1.0" encoding="utf-8"?>
<p:tagLst xmlns:a="http://schemas.openxmlformats.org/drawingml/2006/main" xmlns:r="http://schemas.openxmlformats.org/officeDocument/2006/relationships" xmlns:p="http://schemas.openxmlformats.org/presentationml/2006/main">
  <p:tag name="TIMING" val="|1.2"/>
</p:tagLst>
</file>

<file path=ppt/tags/tag2.xml><?xml version="1.0" encoding="utf-8"?>
<p:tagLst xmlns:a="http://schemas.openxmlformats.org/drawingml/2006/main" xmlns:r="http://schemas.openxmlformats.org/officeDocument/2006/relationships" xmlns:p="http://schemas.openxmlformats.org/presentationml/2006/main">
  <p:tag name="TIMING" val="|1.2"/>
</p:tagLst>
</file>

<file path=ppt/tags/tag3.xml><?xml version="1.0" encoding="utf-8"?>
<p:tagLst xmlns:a="http://schemas.openxmlformats.org/drawingml/2006/main" xmlns:r="http://schemas.openxmlformats.org/officeDocument/2006/relationships" xmlns:p="http://schemas.openxmlformats.org/presentationml/2006/main">
  <p:tag name="TIMING" val="|1.2"/>
</p:tagLst>
</file>

<file path=ppt/tags/tag4.xml><?xml version="1.0" encoding="utf-8"?>
<p:tagLst xmlns:a="http://schemas.openxmlformats.org/drawingml/2006/main" xmlns:r="http://schemas.openxmlformats.org/officeDocument/2006/relationships" xmlns:p="http://schemas.openxmlformats.org/presentationml/2006/main">
  <p:tag name="TIMING" val="|1.2"/>
</p:tagLst>
</file>

<file path=ppt/tags/tag5.xml><?xml version="1.0" encoding="utf-8"?>
<p:tagLst xmlns:a="http://schemas.openxmlformats.org/drawingml/2006/main" xmlns:r="http://schemas.openxmlformats.org/officeDocument/2006/relationships" xmlns:p="http://schemas.openxmlformats.org/presentationml/2006/main">
  <p:tag name="TIMING" val="|1.6|14.2"/>
</p:tagLst>
</file>

<file path=ppt/tags/tag6.xml><?xml version="1.0" encoding="utf-8"?>
<p:tagLst xmlns:a="http://schemas.openxmlformats.org/drawingml/2006/main" xmlns:r="http://schemas.openxmlformats.org/officeDocument/2006/relationships" xmlns:p="http://schemas.openxmlformats.org/presentationml/2006/main">
  <p:tag name="TIMING" val="|1.7"/>
</p:tagLst>
</file>

<file path=ppt/tags/tag7.xml><?xml version="1.0" encoding="utf-8"?>
<p:tagLst xmlns:a="http://schemas.openxmlformats.org/drawingml/2006/main" xmlns:r="http://schemas.openxmlformats.org/officeDocument/2006/relationships" xmlns:p="http://schemas.openxmlformats.org/presentationml/2006/main">
  <p:tag name="TIMING" val="|0.9|0"/>
</p:tagLst>
</file>

<file path=ppt/tags/tag8.xml><?xml version="1.0" encoding="utf-8"?>
<p:tagLst xmlns:a="http://schemas.openxmlformats.org/drawingml/2006/main" xmlns:r="http://schemas.openxmlformats.org/officeDocument/2006/relationships" xmlns:p="http://schemas.openxmlformats.org/presentationml/2006/main">
  <p:tag name="TIMING" val="|1.3"/>
</p:tagLst>
</file>

<file path=ppt/tags/tag9.xml><?xml version="1.0" encoding="utf-8"?>
<p:tagLst xmlns:a="http://schemas.openxmlformats.org/drawingml/2006/main" xmlns:r="http://schemas.openxmlformats.org/officeDocument/2006/relationships" xmlns:p="http://schemas.openxmlformats.org/presentationml/2006/main">
  <p:tag name="TIMING" val="|1.2"/>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2">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172</TotalTime>
  <Words>678</Words>
  <Application>Microsoft Office PowerPoint</Application>
  <PresentationFormat>Экран (4:3)</PresentationFormat>
  <Paragraphs>32</Paragraphs>
  <Slides>21</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Эркер</vt:lpstr>
      <vt:lpstr>    Види проектів </vt:lpstr>
      <vt:lpstr>Вирішення творчих задач, які можна назвати ще методами творчого мислення, розділяються на 2 групи.                                          Я розповім про першу групу…</vt:lpstr>
      <vt:lpstr>       Мозкова атака</vt:lpstr>
      <vt:lpstr>Сеанс здійснюється в два етапи. На першому допускається (й навіть заохочується) висування навіть безглуздих, як на перший погляд ідей, що їх записують, як правило, на магнітну стрічку всі без винятку за принципом: що більше ідей, то краще. Критикувати висловлені ідеї забороняється, тому що передчасне оцінювання ідей може вбити творчий ентузіазм, особливо у неспеціалістів. Допускається уточнення та комбінування ідей.</vt:lpstr>
      <vt:lpstr>Презентация PowerPoint</vt:lpstr>
      <vt:lpstr>Ефективність методу «мозкового штурмування» зменшується, якщо в групі є сильна особа, що домінує над іншими, якщо недостатня кваліфікація учасників або якщо їх дуже багато.</vt:lpstr>
      <vt:lpstr>Тіньова мозкова атака</vt:lpstr>
      <vt:lpstr>Під час проведення тіньової мозкової атаки в аудиторії формується група активних генераторів ідей з 5—7 осіб, яка працює за правилами звичного "мозкового штурму". Решта учасників утворюють одну або декілька груп "тіньового кабінету" (між ними можна організувати змагання). Генератори "тіньового кабінету" стежать за перебігом роботи активних генераторів, фіксуючи ідеї, які вони пропонують, і рішення, але не висловлюючи своїх пропозицій.</vt:lpstr>
      <vt:lpstr>Синектика</vt:lpstr>
      <vt:lpstr>Методика складається з десяти кроків: аналіз та визначення проблеми, пропозиції спонтанних рішень проблеми, нове формулювання проблеми, побудова прямих аналогій, побудова особистих аналогій, побудова символічних аналогій, знову побудова прямих аналогій, аналіз прямих аналогій, перенесення аналогій на проблему та розробка підходів до рішення. </vt:lpstr>
      <vt:lpstr>Презентация PowerPoint</vt:lpstr>
      <vt:lpstr>Презентация PowerPoint</vt:lpstr>
      <vt:lpstr>Метод фокальних об’єктів у мистецтві</vt:lpstr>
      <vt:lpstr>Метод морфологічного аналізу</vt:lpstr>
      <vt:lpstr>Наприклад, якщо розробляється нова форма транспорту, можна в ліву колонку внести об'єкти впливу (розмір, розташування кабіни, пасажирських крісел, двигун тощо), а у горизонтальний верхній рядок — можливі способи. Потім вільні клітини заповнюють можливими засобами впливу па об'єкт певними варіантами цього способу.</vt:lpstr>
      <vt:lpstr>Перевагами методу є можливість цілеспрямовано формувати як об'єкти впливу, так і способи, а далі систематично досліджувати різні варіанти.</vt:lpstr>
      <vt:lpstr> Метод контрольних запитань</vt:lpstr>
      <vt:lpstr>— Чи можна знайти для цього інший спосіб використання? — Чи можна це адаптувати? — Чи є вже щось схоже? Що можна скопіювати? — Що можна змінити (колір, зміст, рух, запах, форму)? — Чи можна щось збільшити (час, частоту, потужність, розмір)? — Додати ще якійсь компоненти? — Чи можна зменшити щось (зробити нижче, коротше, легше)? — Чи можна замінити па інше? Замінити один інгредієнт? Інший матеріал? Джерело енергії? — Чи можна перекомпонувати (інші графік, ритм, порядок)?</vt:lpstr>
      <vt:lpstr>Роботу виконала учениця 10 класу Рабчевська Наталія</vt:lpstr>
      <vt:lpstr>   Кінець</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Види проектів </dc:title>
  <cp:lastModifiedBy>Admin</cp:lastModifiedBy>
  <cp:revision>18</cp:revision>
  <dcterms:modified xsi:type="dcterms:W3CDTF">2013-10-22T13:15:04Z</dcterms:modified>
</cp:coreProperties>
</file>