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0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2F"/>
    <a:srgbClr val="F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B1D4-A245-45BF-B483-25B61F5E952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6595-5D3F-44A9-8A62-26164909A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yandex.ua/translate?srv=yasearch&amp;url=http://www.liveinternet.ru/users/decora_mir/post311902921&amp;lang=ru-uk&amp;ui=uk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utotravel.ua/multimedia/suchasna-arkhitektura-svitu/" TargetMode="External"/><Relationship Id="rId4" Type="http://schemas.openxmlformats.org/officeDocument/2006/relationships/hyperlink" Target="http://lektsiopedia.org/ukr/lek-8374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рхитектура разных стран мира * НОВОСТИ В ФОТОГРАФИЯХ"/>
          <p:cNvPicPr>
            <a:picLocks noChangeAspect="1" noChangeArrowheads="1"/>
          </p:cNvPicPr>
          <p:nvPr/>
        </p:nvPicPr>
        <p:blipFill>
          <a:blip r:embed="rId2" cstate="print"/>
          <a:srcRect b="78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АРХІТЕКТУРА</a:t>
            </a:r>
            <a:endParaRPr lang="ru-RU" sz="6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(Друга половина ХХ – початок ХХІ століття)</a:t>
            </a:r>
            <a:endParaRPr lang="ru-RU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488" y="5373216"/>
            <a:ext cx="46085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mtClean="0">
                <a:latin typeface="Adobe Song Std L" pitchFamily="18" charset="-128"/>
                <a:ea typeface="Adobe Song Std L" pitchFamily="18" charset="-128"/>
              </a:rPr>
              <a:t>Підготувала учениця</a:t>
            </a:r>
          </a:p>
          <a:p>
            <a:pPr algn="ctr"/>
            <a:r>
              <a:rPr lang="uk-UA" b="1" smtClean="0">
                <a:latin typeface="Adobe Song Std L" pitchFamily="18" charset="-128"/>
                <a:ea typeface="Adobe Song Std L" pitchFamily="18" charset="-128"/>
              </a:rPr>
              <a:t>ІІ лінгвістичного класу </a:t>
            </a:r>
          </a:p>
          <a:p>
            <a:pPr algn="ctr"/>
            <a:r>
              <a:rPr lang="uk-UA" b="1" smtClean="0">
                <a:latin typeface="Adobe Song Std L" pitchFamily="18" charset="-128"/>
                <a:ea typeface="Adobe Song Std L" pitchFamily="18" charset="-128"/>
              </a:rPr>
              <a:t>Крамер Крістіна </a:t>
            </a:r>
            <a:endParaRPr lang="ru-RU" b="1"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260648"/>
            <a:ext cx="2587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ПОСТМОДЕРНІЗМ</a:t>
            </a:r>
            <a:endParaRPr lang="ru-RU" sz="2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76470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Основна ідея: </a:t>
            </a:r>
            <a:r>
              <a:rPr lang="ru-RU" sz="2000" smtClean="0">
                <a:solidFill>
                  <a:schemeClr val="bg1"/>
                </a:solidFill>
              </a:rPr>
              <a:t>«прямий вплив форм архітектури минулого», тобто повернення до місцевих традицій. Вплив цього направлення особливо прослідковується в архітектурі готельних будівель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5604" name="Picture 4" descr="В. Г. Белинского кафедра изобразительного искусства и культурологии л. Н. Мешкова, Г. Н. Рябова культурология практикум - Практи"/>
          <p:cNvPicPr>
            <a:picLocks noChangeAspect="1" noChangeArrowheads="1"/>
          </p:cNvPicPr>
          <p:nvPr/>
        </p:nvPicPr>
        <p:blipFill>
          <a:blip r:embed="rId3" cstate="print"/>
          <a:srcRect l="11339" r="13228"/>
          <a:stretch>
            <a:fillRect/>
          </a:stretch>
        </p:blipFill>
        <p:spPr bwMode="auto">
          <a:xfrm>
            <a:off x="251520" y="908720"/>
            <a:ext cx="3024336" cy="538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6309320"/>
            <a:ext cx="30708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mtClean="0"/>
              <a:t>Танцюючий дім</a:t>
            </a:r>
            <a:r>
              <a:rPr lang="ru-RU"/>
              <a:t>. </a:t>
            </a:r>
            <a:r>
              <a:rPr lang="ru-RU" smtClean="0"/>
              <a:t>Чехія</a:t>
            </a:r>
            <a:r>
              <a:rPr lang="ru-RU" smtClean="0"/>
              <a:t>,</a:t>
            </a:r>
            <a:r>
              <a:rPr lang="ru-RU" smtClean="0"/>
              <a:t> </a:t>
            </a:r>
            <a:r>
              <a:rPr lang="ru-RU"/>
              <a:t>Прага.</a:t>
            </a:r>
          </a:p>
        </p:txBody>
      </p:sp>
      <p:pic>
        <p:nvPicPr>
          <p:cNvPr id="25606" name="Picture 6" descr="http://v.sokolovsky.com.ua/wp-content/uploads/2012/01/%D0%9A%D0%BE%D0%BC%D0%BF%D0%BB%D0%B5%D0%BA%D1%81-%D0%BA%D0%BE%D0%BD%D1%86%D0%B5%D1%80%D1%82%D0%BD%D1%8B%D1%85-%D0%B7%D0%B0%D0%BB%D0%BE%D0%B2-%D0%A4%D1%80%D0%B0%D0%BD%D1%86%D0%B8%D1%8F-%D0%9F%D0%B0%D1%80%D0%B8%D0%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852936"/>
            <a:ext cx="5184576" cy="370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7904" y="6237312"/>
            <a:ext cx="51125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/>
              <a:t>Комплекс </a:t>
            </a:r>
            <a:r>
              <a:rPr lang="ru-RU" b="1" smtClean="0"/>
              <a:t>концертних зал</a:t>
            </a:r>
            <a:r>
              <a:rPr lang="uk-UA" b="1" smtClean="0"/>
              <a:t>і</a:t>
            </a:r>
            <a:r>
              <a:rPr lang="ru-RU" b="1" smtClean="0"/>
              <a:t>в</a:t>
            </a:r>
            <a:r>
              <a:rPr lang="ru-RU" b="1"/>
              <a:t>, </a:t>
            </a:r>
            <a:r>
              <a:rPr lang="ru-RU" b="1" smtClean="0"/>
              <a:t>Франція</a:t>
            </a:r>
            <a:r>
              <a:rPr lang="ru-RU" b="1"/>
              <a:t>, Париж.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61653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4578" name="Picture 2" descr="Каталог отелей Снежный ба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Awesome Bedroom Interior Design with Luxurious Bed Furniture Home and Garden Design Mod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4104456" cy="287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Туры в Варшаву (Польша): цены на отдых в Варшаве в 2014 году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84042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4008" y="6309320"/>
            <a:ext cx="39604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smtClean="0"/>
              <a:t>Го</a:t>
            </a:r>
            <a:r>
              <a:rPr lang="fr-FR" sz="1600" smtClean="0"/>
              <a:t>тель «Le Royal Meridien Bristol»</a:t>
            </a:r>
            <a:r>
              <a:rPr lang="ru-RU" sz="1600" smtClean="0"/>
              <a:t> у Варшав</a:t>
            </a:r>
            <a:r>
              <a:rPr lang="uk-UA" sz="1600" smtClean="0"/>
              <a:t>і</a:t>
            </a:r>
            <a:endParaRPr lang="ru-RU" sz="1600"/>
          </a:p>
        </p:txBody>
      </p:sp>
      <p:sp>
        <p:nvSpPr>
          <p:cNvPr id="10" name="TextBox 9"/>
          <p:cNvSpPr txBox="1"/>
          <p:nvPr/>
        </p:nvSpPr>
        <p:spPr>
          <a:xfrm>
            <a:off x="611560" y="6309320"/>
            <a:ext cx="38884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smtClean="0"/>
              <a:t>Інтер’єр  в стилі ампір</a:t>
            </a:r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548680"/>
            <a:ext cx="39604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smtClean="0"/>
              <a:t>Готель «</a:t>
            </a:r>
            <a:r>
              <a:rPr lang="ru-RU" sz="1600" b="1" smtClean="0"/>
              <a:t>Таверна» </a:t>
            </a:r>
            <a:r>
              <a:rPr lang="ru-RU" sz="1600" smtClean="0"/>
              <a:t>в Будапешті</a:t>
            </a:r>
            <a:endParaRPr lang="ru-RU" sz="1600"/>
          </a:p>
        </p:txBody>
      </p:sp>
      <p:pic>
        <p:nvPicPr>
          <p:cNvPr id="5128" name="Picture 8" descr="Enginform Типы дом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548680"/>
            <a:ext cx="410445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smtClean="0"/>
              <a:t>“Швейцарські хатки”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332656"/>
            <a:ext cx="199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ЕКЛЕКТИКА</a:t>
            </a:r>
            <a:endParaRPr lang="ru-RU" sz="2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Це поєднання декількох, більш ранніх стилів архітектури.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098" name="Picture 2" descr="Дома в стиле Эклектика Архитектурное дизайн-бюро Линия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063379" cy="2708920"/>
          </a:xfrm>
          <a:prstGeom prst="rect">
            <a:avLst/>
          </a:prstGeom>
          <a:noFill/>
        </p:spPr>
      </p:pic>
      <p:pic>
        <p:nvPicPr>
          <p:cNvPr id="4100" name="Picture 4" descr="дом в стиле эклектика - Интернет-журнал Inhomes"/>
          <p:cNvPicPr>
            <a:picLocks noChangeAspect="1" noChangeArrowheads="1"/>
          </p:cNvPicPr>
          <p:nvPr/>
        </p:nvPicPr>
        <p:blipFill>
          <a:blip r:embed="rId4" cstate="print"/>
          <a:srcRect b="26286"/>
          <a:stretch>
            <a:fillRect/>
          </a:stretch>
        </p:blipFill>
        <p:spPr bwMode="auto">
          <a:xfrm>
            <a:off x="3741297" y="1700808"/>
            <a:ext cx="5402703" cy="2726706"/>
          </a:xfrm>
          <a:prstGeom prst="rect">
            <a:avLst/>
          </a:prstGeom>
          <a:noFill/>
        </p:spPr>
      </p:pic>
      <p:pic>
        <p:nvPicPr>
          <p:cNvPr id="4102" name="Picture 6" descr="Внешний сельский дом - Эклектика - Экстерьер - от Rentfrow Design, LL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544" y="4125972"/>
            <a:ext cx="4104456" cy="2732028"/>
          </a:xfrm>
          <a:prstGeom prst="rect">
            <a:avLst/>
          </a:prstGeom>
          <a:noFill/>
        </p:spPr>
      </p:pic>
      <p:pic>
        <p:nvPicPr>
          <p:cNvPr id="4104" name="Picture 8" descr="Архитектура - Проект &quot;domik&quot;"/>
          <p:cNvPicPr>
            <a:picLocks noChangeAspect="1" noChangeArrowheads="1"/>
          </p:cNvPicPr>
          <p:nvPr/>
        </p:nvPicPr>
        <p:blipFill>
          <a:blip r:embed="rId6" cstate="print"/>
          <a:srcRect t="9239" b="13858"/>
          <a:stretch>
            <a:fillRect/>
          </a:stretch>
        </p:blipFill>
        <p:spPr bwMode="auto">
          <a:xfrm>
            <a:off x="251520" y="4096452"/>
            <a:ext cx="4788024" cy="276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404664"/>
            <a:ext cx="295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ДЕКОНСТРУКТИВІЗМ</a:t>
            </a:r>
            <a:endParaRPr lang="ru-RU" sz="2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980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Риси</a:t>
            </a:r>
            <a:r>
              <a:rPr lang="ru-RU" sz="2400" smtClean="0">
                <a:solidFill>
                  <a:schemeClr val="bg1"/>
                </a:solidFill>
              </a:rPr>
              <a:t>: найнесподіваніші вигини ліній, розташовані під кутом опори, що не несуть ніякого навантаження, крім декоративного, різні несиметричні вікна, різні виступаючі частини конструкцій.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3074" name="Picture 2" descr="Лекция &quot;Архитектура деконструктивизма&quot;"/>
          <p:cNvPicPr>
            <a:picLocks noChangeAspect="1" noChangeArrowheads="1"/>
          </p:cNvPicPr>
          <p:nvPr/>
        </p:nvPicPr>
        <p:blipFill>
          <a:blip r:embed="rId3" cstate="print"/>
          <a:srcRect t="20320" b="10160"/>
          <a:stretch>
            <a:fillRect/>
          </a:stretch>
        </p:blipFill>
        <p:spPr bwMode="auto">
          <a:xfrm>
            <a:off x="395536" y="4149080"/>
            <a:ext cx="4248472" cy="2288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6309320"/>
            <a:ext cx="44644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smtClean="0"/>
              <a:t>Пожежна частина </a:t>
            </a:r>
            <a:r>
              <a:rPr lang="ru-RU" sz="1600" b="1" smtClean="0"/>
              <a:t>«Вітра» </a:t>
            </a:r>
            <a:r>
              <a:rPr lang="ru-RU" sz="1600" smtClean="0"/>
              <a:t>Захі Хадід, Німеччина</a:t>
            </a:r>
            <a:endParaRPr lang="ru-RU" sz="1600"/>
          </a:p>
        </p:txBody>
      </p:sp>
      <p:pic>
        <p:nvPicPr>
          <p:cNvPr id="3076" name="Picture 4" descr="Деконструктивизм: история возникновения, особенности Ремдизстрой"/>
          <p:cNvPicPr>
            <a:picLocks noChangeAspect="1" noChangeArrowheads="1"/>
          </p:cNvPicPr>
          <p:nvPr/>
        </p:nvPicPr>
        <p:blipFill>
          <a:blip r:embed="rId4" cstate="print"/>
          <a:srcRect r="12598"/>
          <a:stretch>
            <a:fillRect/>
          </a:stretch>
        </p:blipFill>
        <p:spPr bwMode="auto">
          <a:xfrm>
            <a:off x="4716016" y="3717032"/>
            <a:ext cx="4048367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2160" y="6309320"/>
            <a:ext cx="27363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smtClean="0"/>
              <a:t>Музей в Більбао</a:t>
            </a:r>
            <a:endParaRPr lang="ru-RU" sz="1600"/>
          </a:p>
        </p:txBody>
      </p:sp>
      <p:pic>
        <p:nvPicPr>
          <p:cNvPr id="3078" name="Picture 6" descr="Дом, иди домо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3645024"/>
            <a:ext cx="403244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smtClean="0"/>
              <a:t>Ресторан у Києві “Кабачок на бочок”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files.adme.ru/files/news/part_56/566805/1632905-R3L8T8D-650-09_02_hundertwas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7992889" cy="5324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9928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ЗЕЛЕНА ЦИТАДЕЛЬ (МАГДЕБУРГ, НІМЕЧЧИНА)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files.adme.ru/files/news/part_56/566805/1633955-R3L8T8D-650-3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522"/>
            <a:ext cx="8208912" cy="5481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06489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СМІТТЄСПАЛЮВАЛЬНИЙ ЗАВОД ШПіТТЕЛАУ (ВІДЕНЬ, АВСТРІЯ)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files.adme.ru/files/news/part_56/566805/1628255-R3L8T8D-650-museum_contemporary_art_rio_de_janeiro_brazil_photo_gov_tourist_mini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7530"/>
            <a:ext cx="8352928" cy="5538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2170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СУЧАСНОГО МИСТЕЦТВА (НІТЕРОЙ, БРАЗИЛІЯ)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files.adme.ru/files/news/part_56/566805/1629905-R3L8T8D-650-aq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960440" cy="5258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4" name="Picture 4" descr="http://files.adme.ru/files/news/part_56/566805/1633705-R3L8T8D-650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3994907" cy="53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5657671"/>
            <a:ext cx="42484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ХМАРОЧОС </a:t>
            </a:r>
            <a:r>
              <a:rPr lang="de-DE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GHERKIN BUILDING, 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 ОГІРОК (ЛОНДОН, ВЕЛИКОБРИТАНІЯ)</a:t>
            </a:r>
            <a:endParaRPr lang="ru-RU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805264"/>
            <a:ext cx="49320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ХМАРОЧОС </a:t>
            </a:r>
            <a:r>
              <a:rPr lang="de-DE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AQUA TOWER (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ЧИКАГО, США)</a:t>
            </a:r>
            <a:endParaRPr lang="ru-RU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files.adme.ru/files/news/part_56/566805/1630555-R3L8T8D-650-china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253952" cy="5269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13690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ШТАБ-КВАРТИРА ЦЕНТРАЛЬНОГО ТЕЛЕБАЧЕННЯ КНР (ПЕКІН, КИТАЙ)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files.adme.ru/files/news/part_56/566805/1630905-R3L8T8D-650-bel_bibl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393018" cy="5539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0"/>
            <a:ext cx="68407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НАЦІОНАЛЬНА БІБЛІОТЕКА БІЛОРУСІ (МІНСЬК, БІЛОРУСЬ)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</a:t>
            </a:r>
            <a:endParaRPr lang="ru-RU" sz="4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3720955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«НЕБОСКРЕБЫ» В США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«ЖИТЛОВА ОДИНИЦЯ»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ФУНКЦІОНАЛІЗМ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РАЦІОНАЛІЗМ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ОРГАНІЧНА АРХІТЕКТУРА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«КОНДОТЕЛІ»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БРУТАЛІЗМ І ХАЙ-ТЕК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ПОСТМОДЕРНІЗМ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ЕКЛЕКТИКА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ДЕКОНСТРУКТИВІЗМ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>
                <a:ln w="1905"/>
                <a:solidFill>
                  <a:srgbClr val="FF83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ШЕДЕВРИ АРХІТЕКТУРИ</a:t>
            </a:r>
            <a:endParaRPr lang="ru-RU" sz="2400" b="1" smtClean="0">
              <a:ln w="1905"/>
              <a:solidFill>
                <a:srgbClr val="FF832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832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1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uk-UA" sz="1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1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1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1400" smtClean="0"/>
          </a:p>
          <a:p>
            <a:endParaRPr lang="ru-RU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/>
          </a:p>
        </p:txBody>
      </p:sp>
      <p:pic>
        <p:nvPicPr>
          <p:cNvPr id="39938" name="Picture 2" descr="Фильмы для просмотра в Хэллоуин. - PRO Кино - Страна Мам"/>
          <p:cNvPicPr>
            <a:picLocks noChangeAspect="1" noChangeArrowheads="1"/>
          </p:cNvPicPr>
          <p:nvPr/>
        </p:nvPicPr>
        <p:blipFill>
          <a:blip r:embed="rId3" cstate="print"/>
          <a:srcRect l="10709" r="8189" b="21745"/>
          <a:stretch>
            <a:fillRect/>
          </a:stretch>
        </p:blipFill>
        <p:spPr bwMode="auto">
          <a:xfrm>
            <a:off x="4860033" y="1519114"/>
            <a:ext cx="3528392" cy="414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files.adme.ru/files/news/part_56/566805/1631005-R3L8T8D-650-07b-khan-shat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340768"/>
            <a:ext cx="7741109" cy="5156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7048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ТОРГОВО-РОЗВАЖАЛЬНИЙ КОМПЛЕКС «ХАН ШАТИР» (АСТАНА, КАЗАХСТАН)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files.adme.ru/files/news/part_56/566805/1625905-R3L8T8D-650-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126850" cy="5301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53244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ГОТЕЛЬ «БОЖЕВІЛЬНИЙ БУДИНОК» (ДАЛАТ, В'ЄТНАМ)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autotravel.ua/images/doc/6/d/6d5816c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6984776" cy="5644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15195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БУДІВЛЯ COOPER UNION (НЬЮ-ЙОРКУ, США)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www.autotravel.ua/images/doc/b/e/be9b373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80920" cy="5520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5616" y="188640"/>
            <a:ext cx="7110536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НАВЧАЛЬНИЙ ЦЕНТР ROLEX ( ЛОЗАННА, ШВЕЙЦАРІЯ)</a:t>
            </a:r>
          </a:p>
          <a:p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>
                <a:solidFill>
                  <a:schemeClr val="bg1"/>
                </a:solidFill>
                <a:hlinkClick r:id="rId3"/>
              </a:rPr>
              <a:t>http://translate.yandex.ua/translate?srv=yasearch&amp;url=http%3A%2F%2Fwww.liveinternet.ru%2Fusers%2Fdecora_mir%2Fpost311902921&amp;lang=ru-uk&amp;ui=uk</a:t>
            </a:r>
            <a:endParaRPr lang="uk-UA" sz="2400" smtClean="0">
              <a:solidFill>
                <a:schemeClr val="bg1"/>
              </a:solidFill>
            </a:endParaRPr>
          </a:p>
          <a:p>
            <a:endParaRPr lang="uk-UA" sz="2400" smtClean="0">
              <a:solidFill>
                <a:schemeClr val="bg1"/>
              </a:solidFill>
            </a:endParaRPr>
          </a:p>
          <a:p>
            <a:r>
              <a:rPr lang="de-DE" sz="2400" smtClean="0">
                <a:solidFill>
                  <a:schemeClr val="bg1"/>
                </a:solidFill>
                <a:hlinkClick r:id="rId4"/>
              </a:rPr>
              <a:t>http://lektsiopedia.org/ukr/lek-8374.html</a:t>
            </a:r>
            <a:endParaRPr lang="uk-UA" sz="2400" smtClean="0">
              <a:solidFill>
                <a:schemeClr val="bg1"/>
              </a:solidFill>
            </a:endParaRPr>
          </a:p>
          <a:p>
            <a:endParaRPr lang="uk-UA" sz="2400">
              <a:solidFill>
                <a:schemeClr val="bg1"/>
              </a:solidFill>
            </a:endParaRPr>
          </a:p>
          <a:p>
            <a:r>
              <a:rPr lang="de-DE" sz="2400" smtClean="0">
                <a:solidFill>
                  <a:schemeClr val="bg1"/>
                </a:solidFill>
                <a:hlinkClick r:id="rId5"/>
              </a:rPr>
              <a:t>http://www.autotravel.ua/multimedia/suchasna-arkhitektura-svitu/</a:t>
            </a:r>
            <a:endParaRPr lang="uk-UA" sz="2400" smtClean="0">
              <a:solidFill>
                <a:schemeClr val="bg1"/>
              </a:solidFill>
            </a:endParaRPr>
          </a:p>
          <a:p>
            <a:endParaRPr lang="uk-UA" sz="2400" smtClean="0">
              <a:solidFill>
                <a:schemeClr val="bg1"/>
              </a:solidFill>
            </a:endParaRPr>
          </a:p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solidFill>
                  <a:schemeClr val="bg1"/>
                </a:solidFill>
              </a:rPr>
              <a:t>Джерела</a:t>
            </a:r>
            <a:endParaRPr 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фон, облака, фиолетовый, минимализм 1600x900, фото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Храбрая сердцем русский трейлер 2012 - Видео шоу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6264696" cy="3921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увагу!: )</a:t>
            </a:r>
            <a:endParaRPr lang="ru-RU" sz="4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F57913"/>
                </a:solidFill>
              </a:rPr>
              <a:t>Друга половина XXст</a:t>
            </a:r>
            <a:r>
              <a:rPr lang="ru-RU" sz="2400" b="1" smtClean="0">
                <a:solidFill>
                  <a:schemeClr val="bg1"/>
                </a:solidFill>
              </a:rPr>
              <a:t>. </a:t>
            </a:r>
            <a:r>
              <a:rPr lang="ru-RU" sz="2400" smtClean="0">
                <a:solidFill>
                  <a:schemeClr val="bg1"/>
                </a:solidFill>
              </a:rPr>
              <a:t>характерна будівництвом висотних будівель </a:t>
            </a:r>
            <a:r>
              <a:rPr lang="ru-RU" sz="2400" i="1" smtClean="0">
                <a:solidFill>
                  <a:schemeClr val="bg1"/>
                </a:solidFill>
              </a:rPr>
              <a:t>(«</a:t>
            </a:r>
            <a:r>
              <a:rPr lang="ru-RU" sz="2400" b="1" i="1" smtClean="0">
                <a:solidFill>
                  <a:schemeClr val="bg1"/>
                </a:solidFill>
              </a:rPr>
              <a:t>небоскребов</a:t>
            </a:r>
            <a:r>
              <a:rPr lang="ru-RU" sz="2400" i="1" smtClean="0">
                <a:solidFill>
                  <a:schemeClr val="bg1"/>
                </a:solidFill>
              </a:rPr>
              <a:t>» в США</a:t>
            </a:r>
            <a:r>
              <a:rPr lang="ru-RU" sz="2400" smtClean="0">
                <a:solidFill>
                  <a:schemeClr val="bg1"/>
                </a:solidFill>
              </a:rPr>
              <a:t>). Індустріальні конструкції (каркас, панелі стін) широко використовувалася при будівництві таких будівель. 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2054" name="Picture 6" descr="Лучшие архитекторы. Рейтинг топ 10 лучших архитекторов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150" y="260648"/>
            <a:ext cx="280831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012160" y="2780928"/>
            <a:ext cx="27775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/>
              <a:t>Мис ван дер Рое</a:t>
            </a:r>
            <a:endParaRPr lang="ru-RU"/>
          </a:p>
        </p:txBody>
      </p:sp>
      <p:pic>
        <p:nvPicPr>
          <p:cNvPr id="2058" name="Picture 10" descr="Картинка сша, город, небоскреб 1920x1080 скачать обои на рабочий стол бесплатно 30046"/>
          <p:cNvPicPr>
            <a:picLocks noChangeAspect="1" noChangeArrowheads="1"/>
          </p:cNvPicPr>
          <p:nvPr/>
        </p:nvPicPr>
        <p:blipFill>
          <a:blip r:embed="rId4" cstate="print"/>
          <a:srcRect t="15871" b="5536"/>
          <a:stretch>
            <a:fillRect/>
          </a:stretch>
        </p:blipFill>
        <p:spPr bwMode="auto">
          <a:xfrm>
            <a:off x="122164" y="3140968"/>
            <a:ext cx="5673971" cy="334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12" descr="Вакуумный поезд станет реальностью - осуществление столетней фантазии :: NoNaMe"/>
          <p:cNvPicPr>
            <a:picLocks noChangeAspect="1" noChangeArrowheads="1"/>
          </p:cNvPicPr>
          <p:nvPr/>
        </p:nvPicPr>
        <p:blipFill>
          <a:blip r:embed="rId5" cstate="print"/>
          <a:srcRect r="35528"/>
          <a:stretch>
            <a:fillRect/>
          </a:stretch>
        </p:blipFill>
        <p:spPr bwMode="auto">
          <a:xfrm>
            <a:off x="5724128" y="3284984"/>
            <a:ext cx="3240360" cy="312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Туризм по всему ми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620000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8517" y="332656"/>
            <a:ext cx="74692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«ЖИТЛОВА ОДИНИЦЯ»</a:t>
            </a:r>
          </a:p>
          <a:p>
            <a:pPr algn="ctr"/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МАРСЕЛІ 1952Р ЗА ПРОЕКТОМ ЛЕ КОРБЮЗЬЄ</a:t>
            </a:r>
            <a:endParaRPr lang="ru-RU" sz="2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26064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ФУНКЦІОНАЛІЗМ</a:t>
            </a:r>
            <a:endParaRPr lang="ru-RU" sz="2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6470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</a:t>
            </a:r>
            <a:r>
              <a:rPr lang="ru-RU" sz="2400" smtClean="0">
                <a:solidFill>
                  <a:schemeClr val="bg1"/>
                </a:solidFill>
              </a:rPr>
              <a:t>вважалося невдалим встановлювати будь-які прикраси, якщо вони не несли практичної користі.</a:t>
            </a:r>
            <a:endParaRPr lang="ru-RU" sz="2400"/>
          </a:p>
        </p:txBody>
      </p:sp>
      <p:pic>
        <p:nvPicPr>
          <p:cNvPr id="20482" name="Picture 2" descr="Франция глазами путешественников. - Форум о Фран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7000697" cy="49754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309320"/>
            <a:ext cx="6840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1951р. в Франції побудували готель «Нормандія» </a:t>
            </a:r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332656"/>
            <a:ext cx="271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РАЦІОНАЛІЗМ</a:t>
            </a: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949280"/>
            <a:ext cx="29863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Готель «Статлер» в США</a:t>
            </a:r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458" name="Picture 2" descr="Statler Hotel: Facts, Discussion Forum, and Encyclopedia Art…"/>
          <p:cNvPicPr>
            <a:picLocks noChangeAspect="1" noChangeArrowheads="1"/>
          </p:cNvPicPr>
          <p:nvPr/>
        </p:nvPicPr>
        <p:blipFill>
          <a:blip r:embed="rId3" cstate="print"/>
          <a:srcRect r="18393"/>
          <a:stretch>
            <a:fillRect/>
          </a:stretch>
        </p:blipFill>
        <p:spPr bwMode="auto">
          <a:xfrm>
            <a:off x="179512" y="1196752"/>
            <a:ext cx="4974744" cy="4543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Single Notas - &quot;Ванная битва&quot; в Детройт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1196752"/>
            <a:ext cx="362920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404664"/>
            <a:ext cx="4030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ОРГАНІЧНА АРХІТЕКТУРА</a:t>
            </a:r>
            <a:endParaRPr lang="ru-RU" sz="2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Передбачає відмову від грізних геометричних форм. При проектуванні кожної будівлі враховується тип навколишньої місцевості, його призначення.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18434" name="Picture 2" descr="АРХИТЕКТУРА - Страница 6 - СОДРУЖЕСТВО УЗБЕКИСТАНЦ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5040560" cy="436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Органическая архитектура 20 века - Вся архитектура зде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3024336" cy="43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>
                <a:solidFill>
                  <a:schemeClr val="bg1"/>
                </a:solidFill>
              </a:rPr>
              <a:t>Наприкінці 70-х початку 80-х </a:t>
            </a:r>
            <a:r>
              <a:rPr lang="ru-RU" sz="2400" smtClean="0">
                <a:solidFill>
                  <a:schemeClr val="bg1"/>
                </a:solidFill>
              </a:rPr>
              <a:t>отримали популярність готелі класу </a:t>
            </a:r>
            <a:r>
              <a:rPr lang="ru-RU" sz="2400" smtClean="0">
                <a:solidFill>
                  <a:srgbClr val="F57913"/>
                </a:solidFill>
              </a:rPr>
              <a:t>апартамент</a:t>
            </a:r>
            <a:r>
              <a:rPr lang="ru-RU" sz="2400" smtClean="0">
                <a:solidFill>
                  <a:schemeClr val="bg1"/>
                </a:solidFill>
              </a:rPr>
              <a:t>, а також так звані «</a:t>
            </a:r>
            <a:r>
              <a:rPr lang="ru-RU" sz="2400" b="1" smtClean="0">
                <a:solidFill>
                  <a:srgbClr val="FF832F"/>
                </a:solidFill>
              </a:rPr>
              <a:t>кондотелі</a:t>
            </a:r>
            <a:r>
              <a:rPr lang="ru-RU" sz="2400" smtClean="0">
                <a:solidFill>
                  <a:schemeClr val="bg1"/>
                </a:solidFill>
              </a:rPr>
              <a:t>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32656"/>
            <a:ext cx="2373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«КОНДОТЕЛІ»</a:t>
            </a:r>
            <a:endParaRPr lang="ru-RU" sz="2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7650" name="Picture 2" descr="Фотосоюз, фотобанк: ШАХЛЕВИЧ Владимир - Москва"/>
          <p:cNvPicPr>
            <a:picLocks noChangeAspect="1" noChangeArrowheads="1"/>
          </p:cNvPicPr>
          <p:nvPr/>
        </p:nvPicPr>
        <p:blipFill>
          <a:blip r:embed="rId3" cstate="print"/>
          <a:srcRect r="17008"/>
          <a:stretch>
            <a:fillRect/>
          </a:stretch>
        </p:blipFill>
        <p:spPr bwMode="auto">
          <a:xfrm>
            <a:off x="251520" y="2276872"/>
            <a:ext cx="4252573" cy="384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6165304"/>
            <a:ext cx="4032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«Атріум» (Німеччина)</a:t>
            </a:r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7654" name="Picture 6" descr="Фотосоюз, фотобанк: ШАХЛЕВИЧ Владимир - Москва"/>
          <p:cNvPicPr>
            <a:picLocks noChangeAspect="1" noChangeArrowheads="1"/>
          </p:cNvPicPr>
          <p:nvPr/>
        </p:nvPicPr>
        <p:blipFill>
          <a:blip r:embed="rId4" cstate="print"/>
          <a:srcRect r="17008"/>
          <a:stretch>
            <a:fillRect/>
          </a:stretch>
        </p:blipFill>
        <p:spPr bwMode="auto">
          <a:xfrm>
            <a:off x="4572000" y="2276872"/>
            <a:ext cx="4199486" cy="379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тильный синий фон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3044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БРУТАЛІЗМ І ХАЙ-ТЕК</a:t>
            </a:r>
            <a:endParaRPr lang="ru-RU" sz="2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</a:rPr>
              <a:t>У своїх творах бруталісти прагнуть до оголення конструкцій, з яких побудовано будівлю, до максимального виявлення навмисне простих, грубих архітектурних мас. Дуже поширеним стилем останніх десятиліть XX століття став хай-тек (hi-tech). Це стиль високих технологій, противага бруталізму. 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6626" name="Picture 2" descr="Страсбург: прогулка по городу без белорусского флага- Новости OPEN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8792" cy="418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6237312"/>
            <a:ext cx="71287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/>
              <a:t>Європейський суд з прав людини (Страсбург).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458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31</cp:revision>
  <dcterms:created xsi:type="dcterms:W3CDTF">2014-11-29T11:42:51Z</dcterms:created>
  <dcterms:modified xsi:type="dcterms:W3CDTF">2014-12-10T18:02:58Z</dcterms:modified>
</cp:coreProperties>
</file>