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61" r:id="rId4"/>
    <p:sldId id="257" r:id="rId5"/>
    <p:sldId id="258" r:id="rId6"/>
    <p:sldId id="260" r:id="rId7"/>
    <p:sldId id="259" r:id="rId8"/>
    <p:sldId id="263" r:id="rId9"/>
    <p:sldId id="267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4EE5A7-5B61-402E-AA27-674D44AA6D39}" type="datetimeFigureOut">
              <a:rPr lang="ru-RU" smtClean="0"/>
              <a:t>21.01.2014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EB03CEB-6BA6-4492-9553-D4704BE4101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71800" y="5877272"/>
            <a:ext cx="6145560" cy="593292"/>
          </a:xfrm>
        </p:spPr>
        <p:txBody>
          <a:bodyPr/>
          <a:lstStyle/>
          <a:p>
            <a:r>
              <a:rPr lang="ru-RU" dirty="0" smtClean="0"/>
              <a:t>В</a:t>
            </a:r>
            <a:r>
              <a:rPr lang="uk-UA" dirty="0" err="1" smtClean="0"/>
              <a:t>иконала</a:t>
            </a:r>
            <a:r>
              <a:rPr lang="uk-UA" dirty="0" smtClean="0"/>
              <a:t> : </a:t>
            </a:r>
            <a:r>
              <a:rPr lang="uk-UA" dirty="0" err="1" smtClean="0"/>
              <a:t>Евсеенко</a:t>
            </a:r>
            <a:r>
              <a:rPr lang="uk-UA" dirty="0" smtClean="0"/>
              <a:t> Ганна, 11_1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564904"/>
            <a:ext cx="8305800" cy="994044"/>
          </a:xfrm>
        </p:spPr>
        <p:txBody>
          <a:bodyPr/>
          <a:lstStyle/>
          <a:p>
            <a:r>
              <a:rPr lang="ru-RU" sz="7200" dirty="0" smtClean="0">
                <a:solidFill>
                  <a:schemeClr val="tx1">
                    <a:lumMod val="95000"/>
                  </a:schemeClr>
                </a:solidFill>
              </a:rPr>
              <a:t>Бертольд</a:t>
            </a:r>
            <a:r>
              <a:rPr lang="ru-RU" sz="7200" dirty="0" smtClean="0">
                <a:solidFill>
                  <a:srgbClr val="3399FF"/>
                </a:solidFill>
              </a:rPr>
              <a:t> </a:t>
            </a:r>
            <a:r>
              <a:rPr lang="ru-RU" sz="7200" dirty="0" smtClean="0">
                <a:solidFill>
                  <a:schemeClr val="tx1">
                    <a:lumMod val="95000"/>
                  </a:schemeClr>
                </a:solidFill>
              </a:rPr>
              <a:t>Брехт</a:t>
            </a:r>
            <a:r>
              <a:rPr lang="ru-RU" sz="7200" dirty="0" smtClean="0">
                <a:solidFill>
                  <a:srgbClr val="3399FF"/>
                </a:solidFill>
              </a:rPr>
              <a:t> </a:t>
            </a:r>
            <a:endParaRPr lang="ru-RU" sz="7200" dirty="0">
              <a:solidFill>
                <a:srgbClr val="3399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78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453"/>
            <a:ext cx="9144000" cy="685800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4272677"/>
            <a:ext cx="944316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Мо</a:t>
            </a: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гила Брехта на Французском кладбище в Берлине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372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786" y="416034"/>
            <a:ext cx="4464496" cy="464307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737219" y="5085184"/>
            <a:ext cx="76856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Спасибо за внимание</a:t>
            </a:r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>
                    <a:lumMod val="2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!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>
                  <a:lumMod val="2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215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3970784" cy="6120680"/>
          </a:xfrm>
        </p:spPr>
        <p:txBody>
          <a:bodyPr>
            <a:normAutofit/>
          </a:bodyPr>
          <a:lstStyle/>
          <a:p>
            <a:r>
              <a:rPr lang="ru-RU" dirty="0" err="1"/>
              <a:t>О́йген</a:t>
            </a:r>
            <a:r>
              <a:rPr lang="ru-RU" dirty="0"/>
              <a:t> </a:t>
            </a:r>
            <a:r>
              <a:rPr lang="ru-RU" dirty="0" err="1"/>
              <a:t>Бе́ртхольд</a:t>
            </a:r>
            <a:r>
              <a:rPr lang="ru-RU" dirty="0"/>
              <a:t> </a:t>
            </a:r>
            <a:r>
              <a:rPr lang="ru-RU" dirty="0" err="1"/>
              <a:t>Фри́дрих</a:t>
            </a:r>
            <a:r>
              <a:rPr lang="ru-RU" dirty="0"/>
              <a:t> Брехт (1898-1956) — немецкий писатель, режиссер, драматург и теоретик театра. В 1933-1947 годах в эмиграции. В 1949 основал театр «</a:t>
            </a:r>
            <a:r>
              <a:rPr lang="ru-RU" dirty="0" err="1"/>
              <a:t>Берлинер</a:t>
            </a:r>
            <a:r>
              <a:rPr lang="ru-RU" dirty="0"/>
              <a:t> ансамбль».</a:t>
            </a:r>
          </a:p>
          <a:p>
            <a:r>
              <a:rPr lang="ru-RU" dirty="0"/>
              <a:t>Бертольд Брехт родился 10 февраля 1898 года, в Аугсбурге, в семье управляющего фабрики, домовладельца.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126" y="764704"/>
            <a:ext cx="4821964" cy="54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73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4346942" cy="48245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В начале 1930-х годов в творчестве драматурга активно начала звучать антифашистская </a:t>
            </a:r>
            <a:r>
              <a:rPr lang="ru-RU" dirty="0" smtClean="0"/>
              <a:t>тема.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начале 1933 года, </a:t>
            </a:r>
            <a:r>
              <a:rPr lang="ru-RU" dirty="0" smtClean="0"/>
              <a:t>Брехт </a:t>
            </a:r>
            <a:r>
              <a:rPr lang="ru-RU" dirty="0"/>
              <a:t>вместе с женой, актрисой Еленой </a:t>
            </a:r>
            <a:r>
              <a:rPr lang="ru-RU" dirty="0" err="1"/>
              <a:t>Вейгель</a:t>
            </a:r>
            <a:r>
              <a:rPr lang="ru-RU" dirty="0"/>
              <a:t> </a:t>
            </a:r>
            <a:r>
              <a:rPr lang="ru-RU" dirty="0" smtClean="0"/>
              <a:t>и </a:t>
            </a:r>
            <a:r>
              <a:rPr lang="ru-RU" dirty="0"/>
              <a:t>маленьким сыном покинул родину.. Через несколько месяцев книги писателя стали сжигать на его Родине, Брехт был лишен гражданства.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54" y="404664"/>
            <a:ext cx="4222010" cy="602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62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10952"/>
            <a:ext cx="8229600" cy="20162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/>
              <a:t>Дания, Швеция, Финляндия, проездом СССР и, наконец, в 1941 году Калифорния — менялись страны, длилась эмиграция. Годы эмиграции (1933-1948) — период зрелого творчества, время появления лучших пьес драматурга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250" y="2221915"/>
            <a:ext cx="4233513" cy="408534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329764"/>
            <a:ext cx="2769985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59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395" y="1747541"/>
            <a:ext cx="2787005" cy="418692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 В 1939 написаны «Жизнь Галилея» и «Мамаша Кураж и ее дети».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459" y="2383927"/>
            <a:ext cx="2664296" cy="411474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7"/>
          <a:stretch/>
        </p:blipFill>
        <p:spPr>
          <a:xfrm>
            <a:off x="130804" y="2132856"/>
            <a:ext cx="3239655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54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72000"/>
          </a:xfrm>
        </p:spPr>
        <p:txBody>
          <a:bodyPr/>
          <a:lstStyle/>
          <a:p>
            <a:r>
              <a:rPr lang="ru-RU" b="1" dirty="0" smtClean="0"/>
              <a:t>Главная </a:t>
            </a:r>
            <a:r>
              <a:rPr lang="ru-RU" b="1" dirty="0"/>
              <a:t>роль отводилась не действию, которое лежало в основе «классического» театра, а </a:t>
            </a:r>
            <a:r>
              <a:rPr lang="ru-RU" b="1" dirty="0" smtClean="0"/>
              <a:t>рассказу.</a:t>
            </a:r>
          </a:p>
          <a:p>
            <a:r>
              <a:rPr lang="ru-RU" b="1" dirty="0" smtClean="0"/>
              <a:t>Сцена </a:t>
            </a:r>
            <a:r>
              <a:rPr lang="ru-RU" b="1" dirty="0"/>
              <a:t>должна была оставаться именно сценой, а не «правдоподобной» имитацией </a:t>
            </a:r>
            <a:r>
              <a:rPr lang="ru-RU" b="1" dirty="0" smtClean="0"/>
              <a:t>жизни.</a:t>
            </a:r>
          </a:p>
          <a:p>
            <a:r>
              <a:rPr lang="ru-RU" b="1" dirty="0"/>
              <a:t>П</a:t>
            </a:r>
            <a:r>
              <a:rPr lang="ru-RU" b="1" dirty="0" smtClean="0"/>
              <a:t>ерсонаж </a:t>
            </a:r>
            <a:r>
              <a:rPr lang="ru-RU" b="1" dirty="0"/>
              <a:t>– ролью, которую исполняет актер 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Изображаемое </a:t>
            </a:r>
            <a:r>
              <a:rPr lang="ru-RU" b="1" dirty="0"/>
              <a:t>– исключительно сценической зарисовкой, специальной избавленной от иллюзии «подобия» жизни.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686800" cy="792088"/>
          </a:xfrm>
        </p:spPr>
        <p:txBody>
          <a:bodyPr>
            <a:normAutofit fontScale="90000"/>
          </a:bodyPr>
          <a:lstStyle/>
          <a:p>
            <a:r>
              <a:rPr lang="ru-RU" sz="3900" b="1" dirty="0" smtClean="0"/>
              <a:t>Создатель </a:t>
            </a:r>
            <a:r>
              <a:rPr lang="ru-RU" sz="3900" b="1" dirty="0"/>
              <a:t>теории «</a:t>
            </a:r>
            <a:r>
              <a:rPr lang="ru-RU" sz="3900" b="1" dirty="0" smtClean="0"/>
              <a:t>эпического театра</a:t>
            </a:r>
            <a:r>
              <a:rPr lang="ru-RU" sz="3900" b="1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6650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175607"/>
              </p:ext>
            </p:extLst>
          </p:nvPr>
        </p:nvGraphicFramePr>
        <p:xfrm>
          <a:off x="0" y="19472"/>
          <a:ext cx="9144000" cy="6838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1645643"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3200" dirty="0" smtClean="0"/>
                        <a:t>ДРАМАТИЧЕСКАЯ</a:t>
                      </a:r>
                      <a:r>
                        <a:rPr lang="ru-RU" sz="3200" baseline="0" dirty="0" smtClean="0"/>
                        <a:t>  ФОРМА  ТЕАТРА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3200" dirty="0" smtClean="0"/>
                        <a:t>ЭПИЧЕСКА</a:t>
                      </a:r>
                      <a:r>
                        <a:rPr lang="ru-RU" sz="3200" baseline="0" dirty="0" smtClean="0"/>
                        <a:t> ФОРМА ТЕАТРА</a:t>
                      </a:r>
                      <a:endParaRPr lang="ru-RU" sz="3200" dirty="0"/>
                    </a:p>
                  </a:txBody>
                  <a:tcPr/>
                </a:tc>
              </a:tr>
              <a:tr h="86548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Сцена  воплощает определенное событие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Рассказывает о нем</a:t>
                      </a:r>
                      <a:endParaRPr lang="ru-RU" dirty="0"/>
                    </a:p>
                  </a:txBody>
                  <a:tcPr/>
                </a:tc>
              </a:tr>
              <a:tr h="86548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Вовлекает зрителя в действие и истощает его активность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Ставит его в положение наблюдателя, но  не истощает его</a:t>
                      </a:r>
                      <a:endParaRPr lang="ru-RU" dirty="0"/>
                    </a:p>
                  </a:txBody>
                  <a:tcPr/>
                </a:tc>
              </a:tr>
              <a:tr h="86548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Возбуждает его эмоции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Заставляет принимать решение</a:t>
                      </a:r>
                      <a:endParaRPr lang="ru-RU" sz="2000" dirty="0"/>
                    </a:p>
                  </a:txBody>
                  <a:tcPr/>
                </a:tc>
              </a:tr>
              <a:tr h="86548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Сообщает ему «переживания»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Дает ему знания</a:t>
                      </a:r>
                      <a:endParaRPr lang="ru-RU" sz="2000" dirty="0"/>
                    </a:p>
                  </a:txBody>
                  <a:tcPr/>
                </a:tc>
              </a:tr>
              <a:tr h="86548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Зритель</a:t>
                      </a:r>
                      <a:r>
                        <a:rPr lang="ru-RU" sz="2000" baseline="0" dirty="0" smtClean="0"/>
                        <a:t> становиться соучастником  событий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Он противопоставляется им</a:t>
                      </a:r>
                      <a:endParaRPr lang="ru-RU" sz="2000" dirty="0"/>
                    </a:p>
                  </a:txBody>
                  <a:tcPr/>
                </a:tc>
              </a:tr>
              <a:tr h="86548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Воздействие основано на внушении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Воздействие</a:t>
                      </a:r>
                      <a:r>
                        <a:rPr lang="ru-RU" sz="2000" baseline="0" dirty="0" smtClean="0"/>
                        <a:t> основано на убеждении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39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88640"/>
            <a:ext cx="4906888" cy="532859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В 1949 году спектакль «Мамаша Кураж» в режиссуре автора и с </a:t>
            </a:r>
            <a:r>
              <a:rPr lang="ru-RU" dirty="0" err="1"/>
              <a:t>Вейгель</a:t>
            </a:r>
            <a:r>
              <a:rPr lang="ru-RU" dirty="0"/>
              <a:t> в главной роли возвестил о рождении нового театра — «</a:t>
            </a:r>
            <a:r>
              <a:rPr lang="ru-RU" dirty="0" err="1"/>
              <a:t>Берлинер</a:t>
            </a:r>
            <a:r>
              <a:rPr lang="ru-RU" dirty="0"/>
              <a:t> ансамбля». В 1949-1956 одна за другой появлялись на его сцене </a:t>
            </a:r>
            <a:r>
              <a:rPr lang="ru-RU" dirty="0" err="1"/>
              <a:t>брехтовские</a:t>
            </a:r>
            <a:r>
              <a:rPr lang="ru-RU" dirty="0"/>
              <a:t> постановки собственных пьес. Гастролируя во многих странах, «</a:t>
            </a:r>
            <a:r>
              <a:rPr lang="ru-RU" dirty="0" err="1"/>
              <a:t>Берлинер</a:t>
            </a:r>
            <a:r>
              <a:rPr lang="ru-RU" dirty="0"/>
              <a:t> ансамбль» продемонстрировал всему миру новаторство драматурга и режиссера, многообразные возможности его эпического театра.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260647"/>
            <a:ext cx="3142686" cy="317411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3212976"/>
            <a:ext cx="3312368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958081"/>
            <a:ext cx="4752528" cy="5639271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10 </a:t>
            </a:r>
            <a:r>
              <a:rPr lang="ru-RU" dirty="0"/>
              <a:t>августа Брехт приехал в Берлин на прогоны спектакля «Кавказский меловой круг</a:t>
            </a:r>
            <a:r>
              <a:rPr lang="ru-RU" dirty="0" smtClean="0"/>
              <a:t>»; </a:t>
            </a:r>
            <a:r>
              <a:rPr lang="ru-RU" dirty="0"/>
              <a:t>с вечера 13-го его состояние начало ухудшаться. 14 августа приглашённый близкими врач диагностировал обширный инфаркт, но «скорая помощь» из правительственной клиники прибыла слишком поздно: за пять минут до полуночи </a:t>
            </a:r>
            <a:r>
              <a:rPr lang="ru-RU" b="1" dirty="0">
                <a:solidFill>
                  <a:srgbClr val="FF0000"/>
                </a:solidFill>
              </a:rPr>
              <a:t>14 </a:t>
            </a:r>
            <a:r>
              <a:rPr lang="ru-RU" b="1" dirty="0" smtClean="0">
                <a:solidFill>
                  <a:srgbClr val="FF0000"/>
                </a:solidFill>
              </a:rPr>
              <a:t>августа</a:t>
            </a:r>
            <a:r>
              <a:rPr lang="en-US" b="1" dirty="0" smtClean="0">
                <a:solidFill>
                  <a:srgbClr val="FF0000"/>
                </a:solidFill>
              </a:rPr>
              <a:t> 1956 </a:t>
            </a:r>
            <a:r>
              <a:rPr lang="ru-RU" b="1" smtClean="0">
                <a:solidFill>
                  <a:srgbClr val="FF0000"/>
                </a:solidFill>
              </a:rPr>
              <a:t>года</a:t>
            </a:r>
            <a:r>
              <a:rPr lang="ru-RU" smtClean="0"/>
              <a:t> </a:t>
            </a:r>
            <a:r>
              <a:rPr lang="ru-RU" dirty="0"/>
              <a:t>Брехта не </a:t>
            </a:r>
            <a:r>
              <a:rPr lang="ru-RU" dirty="0" smtClean="0"/>
              <a:t>стало.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639" y="0"/>
            <a:ext cx="3024361" cy="427251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8757" y="2756028"/>
            <a:ext cx="3100327" cy="41019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56756" y="188640"/>
            <a:ext cx="52233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/>
              <a:t>Болезнь и смерть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0920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128</TotalTime>
  <Words>417</Words>
  <Application>Microsoft Office PowerPoint</Application>
  <PresentationFormat>Экран (4:3)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Бертольд Брехт </vt:lpstr>
      <vt:lpstr>Презентация PowerPoint</vt:lpstr>
      <vt:lpstr>Презентация PowerPoint</vt:lpstr>
      <vt:lpstr>Презентация PowerPoint</vt:lpstr>
      <vt:lpstr> В 1939 написаны «Жизнь Галилея» и «Мамаша Кураж и ее дети». </vt:lpstr>
      <vt:lpstr>Создатель теории «эпического театра»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Бертольд Брехт</dc:title>
  <dc:creator>Pavlik</dc:creator>
  <cp:lastModifiedBy>Pavlik</cp:lastModifiedBy>
  <cp:revision>11</cp:revision>
  <dcterms:created xsi:type="dcterms:W3CDTF">2014-01-20T15:37:18Z</dcterms:created>
  <dcterms:modified xsi:type="dcterms:W3CDTF">2014-01-21T19:46:30Z</dcterms:modified>
</cp:coreProperties>
</file>