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6" r:id="rId7"/>
    <p:sldId id="267" r:id="rId8"/>
    <p:sldId id="261" r:id="rId9"/>
    <p:sldId id="262" r:id="rId10"/>
    <p:sldId id="263" r:id="rId11"/>
    <p:sldId id="264" r:id="rId12"/>
    <p:sldId id="265"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a:srgbClr val="00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88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19.03.2014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transition spd="med">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19.03.2014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edg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uk.wikipedia.org/wiki/%D0%A4%D0%BB%D0%BE%D1%80%D0%B0" TargetMode="External"/><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2.gif"/></Relationships>
</file>

<file path=ppt/slides/_rels/slide21.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hyperlink" Target="http://uk.wikipedia.org/wiki/%D0%91%D1%96%D0%BE%D1%81%D1%84%D0%B5%D1%80%D0%BD%D0%B8%D0%B9_%D0%B7%D0%B0%D0%BF%D0%BE%D0%B2%D1%96%D0%B4%D0%BD%D0%B8%D0%B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0.gif"/><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23.gi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251520" y="1700808"/>
            <a:ext cx="8892480" cy="1800200"/>
          </a:xfrm>
          <a:prstGeom prst="rect">
            <a:avLst/>
          </a:prstGeom>
        </p:spPr>
        <p:txBody>
          <a:bodyPr wrap="square">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solidFill>
                    <a:srgbClr val="00CC00"/>
                  </a:solidFill>
                </a:ln>
                <a:solidFill>
                  <a:srgbClr val="00CC00"/>
                </a:solidFill>
                <a:effectLst>
                  <a:outerShdw blurRad="50800" dist="39000" dir="5460000" algn="tl">
                    <a:srgbClr val="000000">
                      <a:alpha val="38000"/>
                    </a:srgbClr>
                  </a:outerShdw>
                </a:effectLst>
              </a:rPr>
              <a:t>Природоохоронне законодавство України </a:t>
            </a:r>
            <a:endParaRPr lang="ru-RU" sz="4800" b="1" dirty="0">
              <a:ln w="11430">
                <a:solidFill>
                  <a:srgbClr val="00CC00"/>
                </a:solidFill>
              </a:ln>
              <a:solidFill>
                <a:srgbClr val="00CC00"/>
              </a:solidFill>
              <a:effectLst>
                <a:outerShdw blurRad="50800" dist="39000" dir="5460000" algn="tl">
                  <a:srgbClr val="000000">
                    <a:alpha val="38000"/>
                  </a:srgbClr>
                </a:outerShdw>
              </a:effectLst>
            </a:endParaRPr>
          </a:p>
        </p:txBody>
      </p:sp>
      <p:pic>
        <p:nvPicPr>
          <p:cNvPr id="1026" name="Picture 2" descr="http://img-fotki.yandex.ru/get/4401/talana1959.11b/0_572cc_68d0f24a_XL.jpg"/>
          <p:cNvPicPr>
            <a:picLocks noChangeAspect="1" noChangeArrowheads="1" noCrop="1"/>
          </p:cNvPicPr>
          <p:nvPr/>
        </p:nvPicPr>
        <p:blipFill>
          <a:blip r:embed="rId3" cstate="print"/>
          <a:srcRect/>
          <a:stretch>
            <a:fillRect/>
          </a:stretch>
        </p:blipFill>
        <p:spPr bwMode="auto">
          <a:xfrm>
            <a:off x="179512" y="2348880"/>
            <a:ext cx="7053288" cy="3967476"/>
          </a:xfrm>
          <a:prstGeom prst="rect">
            <a:avLst/>
          </a:prstGeom>
          <a:noFill/>
        </p:spPr>
      </p:pic>
      <p:sp>
        <p:nvSpPr>
          <p:cNvPr id="6" name="TextBox 5"/>
          <p:cNvSpPr txBox="1"/>
          <p:nvPr/>
        </p:nvSpPr>
        <p:spPr>
          <a:xfrm>
            <a:off x="6660232" y="4653136"/>
            <a:ext cx="2289601" cy="1015663"/>
          </a:xfrm>
          <a:prstGeom prst="rect">
            <a:avLst/>
          </a:prstGeom>
          <a:noFill/>
        </p:spPr>
        <p:txBody>
          <a:bodyPr wrap="none" rtlCol="0">
            <a:spAutoFit/>
          </a:bodyPr>
          <a:lstStyle/>
          <a:p>
            <a:r>
              <a:rPr lang="uk-UA" sz="2000" dirty="0" smtClean="0"/>
              <a:t>Виконала</a:t>
            </a:r>
          </a:p>
          <a:p>
            <a:r>
              <a:rPr lang="uk-UA" sz="2000" dirty="0" smtClean="0"/>
              <a:t>Учениця 11-Б класу</a:t>
            </a:r>
          </a:p>
          <a:p>
            <a:r>
              <a:rPr lang="uk-UA" sz="2000" dirty="0" smtClean="0"/>
              <a:t>Казанцева Анна</a:t>
            </a:r>
            <a:endParaRPr lang="ru-RU" sz="2000" dirty="0"/>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07704" y="2420888"/>
            <a:ext cx="5796202" cy="646331"/>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3600" b="1" dirty="0" smtClean="0">
                <a:ln w="11430">
                  <a:solidFill>
                    <a:srgbClr val="FF0000"/>
                  </a:solidFill>
                </a:ln>
                <a:solidFill>
                  <a:srgbClr val="FF0000"/>
                </a:solidFill>
                <a:effectLst>
                  <a:outerShdw blurRad="50800" dist="39000" dir="5460000" algn="tl">
                    <a:srgbClr val="000000">
                      <a:alpha val="38000"/>
                    </a:srgbClr>
                  </a:outerShdw>
                </a:effectLst>
              </a:rPr>
              <a:t>З</a:t>
            </a:r>
            <a:r>
              <a:rPr lang="uk-UA" sz="3600" b="1" dirty="0" smtClean="0">
                <a:ln w="11430">
                  <a:solidFill>
                    <a:srgbClr val="FF0000"/>
                  </a:solidFill>
                </a:ln>
                <a:solidFill>
                  <a:srgbClr val="FF0000"/>
                </a:solidFill>
                <a:effectLst>
                  <a:outerShdw blurRad="50800" dist="39000" dir="5460000" algn="tl">
                    <a:srgbClr val="000000">
                      <a:alpha val="38000"/>
                    </a:srgbClr>
                  </a:outerShdw>
                </a:effectLst>
              </a:rPr>
              <a:t>акон</a:t>
            </a:r>
            <a:r>
              <a:rPr lang="ru-RU" sz="3600" b="1" i="1" dirty="0" smtClean="0">
                <a:ln w="11430">
                  <a:solidFill>
                    <a:srgbClr val="FF0000"/>
                  </a:solidFill>
                </a:ln>
                <a:solidFill>
                  <a:srgbClr val="FF0000"/>
                </a:solidFill>
                <a:effectLst>
                  <a:outerShdw blurRad="50800" dist="39000" dir="5460000" algn="tl">
                    <a:srgbClr val="000000">
                      <a:alpha val="38000"/>
                    </a:srgbClr>
                  </a:outerShdw>
                </a:effectLst>
              </a:rPr>
              <a:t>"Про охорону рослин"</a:t>
            </a:r>
            <a:endParaRPr lang="ru-RU" sz="3600" b="1"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6" name="Рисунок 5" descr="0_455db_de2e17a9_L.gif"/>
          <p:cNvPicPr>
            <a:picLocks noChangeAspect="1"/>
          </p:cNvPicPr>
          <p:nvPr/>
        </p:nvPicPr>
        <p:blipFill>
          <a:blip r:embed="rId3" cstate="print"/>
          <a:stretch>
            <a:fillRect/>
          </a:stretch>
        </p:blipFill>
        <p:spPr>
          <a:xfrm>
            <a:off x="0" y="332656"/>
            <a:ext cx="9144000" cy="5976664"/>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80528" y="-675456"/>
            <a:ext cx="7416824" cy="7270909"/>
          </a:xfrm>
          <a:prstGeom prst="flowChartConnector">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00CC00"/>
                </a:solidFill>
                <a:effectLst/>
                <a:cs typeface="Courier New" pitchFamily="49" charset="0"/>
              </a:rPr>
              <a:t>Цей Закон регулює правовідносини, пов'язані із захистом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рослин сільськогосподарського та іншого призначення, багаторічних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і лісових насаджень, дерев, чагарників, рослинності закритого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грунту, продукції рослинного походження від шкідників, хвороб та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бур'янів, визначає права і обов'язки підприємств, установ,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організацій усіх форм власності та громадян, повноваження органів </a:t>
            </a:r>
            <a:br>
              <a:rPr kumimoji="0" lang="ru-RU" sz="2400" b="0" i="0" u="none" strike="noStrike" cap="none" normalizeH="0" baseline="0" dirty="0" smtClean="0">
                <a:ln>
                  <a:noFill/>
                </a:ln>
                <a:solidFill>
                  <a:srgbClr val="00CC00"/>
                </a:solidFill>
                <a:effectLst/>
                <a:cs typeface="Courier New" pitchFamily="49" charset="0"/>
              </a:rPr>
            </a:br>
            <a:r>
              <a:rPr kumimoji="0" lang="ru-RU" sz="2400" b="0" i="0" u="none" strike="noStrike" cap="none" normalizeH="0" baseline="0" dirty="0" smtClean="0">
                <a:ln>
                  <a:noFill/>
                </a:ln>
                <a:solidFill>
                  <a:srgbClr val="00CC00"/>
                </a:solidFill>
                <a:effectLst/>
                <a:cs typeface="Courier New" pitchFamily="49" charset="0"/>
              </a:rPr>
              <a:t>виконавчої влади і посадових осіб у цій сфері. </a:t>
            </a:r>
            <a:endParaRPr kumimoji="0" lang="ru-RU" sz="2400" b="0" i="0" u="none" strike="noStrike" cap="none" normalizeH="0" baseline="0" dirty="0" smtClean="0">
              <a:ln>
                <a:noFill/>
              </a:ln>
              <a:solidFill>
                <a:srgbClr val="00CC00"/>
              </a:solidFill>
              <a:effectLst/>
              <a:cs typeface="Arial" pitchFamily="34" charset="0"/>
            </a:endParaRPr>
          </a:p>
        </p:txBody>
      </p:sp>
      <p:pic>
        <p:nvPicPr>
          <p:cNvPr id="22531" name="Picture 3" descr="http://galereika.org/_ph/48/2/489626450.gif"/>
          <p:cNvPicPr>
            <a:picLocks noChangeAspect="1" noChangeArrowheads="1" noCrop="1"/>
          </p:cNvPicPr>
          <p:nvPr/>
        </p:nvPicPr>
        <p:blipFill>
          <a:blip r:embed="rId3" cstate="print"/>
          <a:srcRect/>
          <a:stretch>
            <a:fillRect/>
          </a:stretch>
        </p:blipFill>
        <p:spPr bwMode="auto">
          <a:xfrm>
            <a:off x="6156176" y="2915488"/>
            <a:ext cx="2987824" cy="3942513"/>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2529"/>
                                        </p:tgtEl>
                                        <p:attrNameLst>
                                          <p:attrName>style.visibility</p:attrName>
                                        </p:attrNameLst>
                                      </p:cBhvr>
                                      <p:to>
                                        <p:strVal val="visible"/>
                                      </p:to>
                                    </p:set>
                                    <p:animEffect transition="in" filter="fade">
                                      <p:cBhvr>
                                        <p:cTn id="7" dur="1000"/>
                                        <p:tgtEl>
                                          <p:spTgt spid="22529"/>
                                        </p:tgtEl>
                                      </p:cBhvr>
                                    </p:animEffect>
                                    <p:anim calcmode="lin" valueType="num">
                                      <p:cBhvr>
                                        <p:cTn id="8" dur="1000" fill="hold"/>
                                        <p:tgtEl>
                                          <p:spTgt spid="22529"/>
                                        </p:tgtEl>
                                        <p:attrNameLst>
                                          <p:attrName>ppt_x</p:attrName>
                                        </p:attrNameLst>
                                      </p:cBhvr>
                                      <p:tavLst>
                                        <p:tav tm="0">
                                          <p:val>
                                            <p:strVal val="#ppt_x"/>
                                          </p:val>
                                        </p:tav>
                                        <p:tav tm="100000">
                                          <p:val>
                                            <p:strVal val="#ppt_x"/>
                                          </p:val>
                                        </p:tav>
                                      </p:tavLst>
                                    </p:anim>
                                    <p:anim calcmode="lin" valueType="num">
                                      <p:cBhvr>
                                        <p:cTn id="9" dur="1000" fill="hold"/>
                                        <p:tgtEl>
                                          <p:spTgt spid="225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75656" y="2564904"/>
            <a:ext cx="6120680" cy="995918"/>
          </a:xfrm>
          <a:prstGeom prst="rect">
            <a:avLst/>
          </a:prstGeom>
        </p:spPr>
        <p:txBody>
          <a:bodyPr wrap="none">
            <a:prstTxWarp prst="textDeflateBottom">
              <a:avLst>
                <a:gd name="adj" fmla="val 6678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dirty="0" smtClean="0">
                <a:ln w="11430">
                  <a:solidFill>
                    <a:srgbClr val="FF0000"/>
                  </a:solidFill>
                </a:ln>
                <a:solidFill>
                  <a:srgbClr val="FF0000"/>
                </a:solidFill>
                <a:effectLst>
                  <a:outerShdw blurRad="50800" dist="39000" dir="5460000" algn="tl">
                    <a:srgbClr val="000000">
                      <a:alpha val="38000"/>
                    </a:srgbClr>
                  </a:outerShdw>
                </a:effectLst>
              </a:rPr>
              <a:t>Лісовий кодекс України</a:t>
            </a:r>
            <a:r>
              <a:rPr lang="ru-RU"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5000" b="-2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331640" y="1628800"/>
            <a:ext cx="7560840" cy="2554545"/>
          </a:xfrm>
          <a:prstGeom prst="rect">
            <a:avLst/>
          </a:prstGeom>
        </p:spPr>
        <p:txBody>
          <a:bodyPr wrap="square">
            <a:spAutoFit/>
          </a:bodyPr>
          <a:lstStyle/>
          <a:p>
            <a:r>
              <a:rPr lang="ru-RU" sz="2000" dirty="0" smtClean="0"/>
              <a:t>У природоохоронному законодавстві важливе місце займає Лісовий кодекс, України, бо ліси мають і природоохоронне, і промислове, і оздоровче значення. Кодекс регулює відносини в сфері лісокористування - заготівля деревини, живиці, сіна, деревинних соків і випасання худоби, збирання ягід, плодів, горіхів, лікарських рослин, розміщення пасік, використання лісів у культурно-оздоровчих, рекреаційних, спортивних, туристичних цілях.</a:t>
            </a:r>
            <a:endParaRPr lang="ru-RU" sz="20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pic>
        <p:nvPicPr>
          <p:cNvPr id="25606" name="Picture 6" descr="http://image.tsn.ua/media/images2/original/Oct2011/383497947.jpg"/>
          <p:cNvPicPr>
            <a:picLocks noChangeAspect="1" noChangeArrowheads="1"/>
          </p:cNvPicPr>
          <p:nvPr/>
        </p:nvPicPr>
        <p:blipFill>
          <a:blip r:embed="rId3" cstate="print"/>
          <a:srcRect/>
          <a:stretch>
            <a:fillRect/>
          </a:stretch>
        </p:blipFill>
        <p:spPr bwMode="auto">
          <a:xfrm>
            <a:off x="0" y="0"/>
            <a:ext cx="6336704" cy="3960440"/>
          </a:xfrm>
          <a:prstGeom prst="rect">
            <a:avLst/>
          </a:prstGeom>
          <a:noFill/>
        </p:spPr>
      </p:pic>
      <p:pic>
        <p:nvPicPr>
          <p:cNvPr id="25608" name="Picture 8" descr="http://pernatidruzi.org.ua/pictures/plyhalis1.jpg"/>
          <p:cNvPicPr>
            <a:picLocks noChangeAspect="1" noChangeArrowheads="1"/>
          </p:cNvPicPr>
          <p:nvPr/>
        </p:nvPicPr>
        <p:blipFill>
          <a:blip r:embed="rId4" cstate="print"/>
          <a:srcRect/>
          <a:stretch>
            <a:fillRect/>
          </a:stretch>
        </p:blipFill>
        <p:spPr bwMode="auto">
          <a:xfrm>
            <a:off x="2627784" y="2019711"/>
            <a:ext cx="6516216" cy="4838290"/>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606"/>
                                        </p:tgtEl>
                                        <p:attrNameLst>
                                          <p:attrName>style.visibility</p:attrName>
                                        </p:attrNameLst>
                                      </p:cBhvr>
                                      <p:to>
                                        <p:strVal val="visible"/>
                                      </p:to>
                                    </p:set>
                                    <p:anim calcmode="lin" valueType="num">
                                      <p:cBhvr additive="base">
                                        <p:cTn id="7" dur="2000" fill="hold"/>
                                        <p:tgtEl>
                                          <p:spTgt spid="25606"/>
                                        </p:tgtEl>
                                        <p:attrNameLst>
                                          <p:attrName>ppt_x</p:attrName>
                                        </p:attrNameLst>
                                      </p:cBhvr>
                                      <p:tavLst>
                                        <p:tav tm="0">
                                          <p:val>
                                            <p:strVal val="0-#ppt_w/2"/>
                                          </p:val>
                                        </p:tav>
                                        <p:tav tm="100000">
                                          <p:val>
                                            <p:strVal val="#ppt_x"/>
                                          </p:val>
                                        </p:tav>
                                      </p:tavLst>
                                    </p:anim>
                                    <p:anim calcmode="lin" valueType="num">
                                      <p:cBhvr additive="base">
                                        <p:cTn id="8" dur="2000" fill="hold"/>
                                        <p:tgtEl>
                                          <p:spTgt spid="2560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 presetClass="entr" presetSubtype="9" fill="hold" nodeType="afterEffect">
                                  <p:stCondLst>
                                    <p:cond delay="1000"/>
                                  </p:stCondLst>
                                  <p:childTnLst>
                                    <p:set>
                                      <p:cBhvr>
                                        <p:cTn id="11" dur="1" fill="hold">
                                          <p:stCondLst>
                                            <p:cond delay="0"/>
                                          </p:stCondLst>
                                        </p:cTn>
                                        <p:tgtEl>
                                          <p:spTgt spid="25608"/>
                                        </p:tgtEl>
                                        <p:attrNameLst>
                                          <p:attrName>style.visibility</p:attrName>
                                        </p:attrNameLst>
                                      </p:cBhvr>
                                      <p:to>
                                        <p:strVal val="visible"/>
                                      </p:to>
                                    </p:set>
                                    <p:anim calcmode="lin" valueType="num">
                                      <p:cBhvr additive="base">
                                        <p:cTn id="12" dur="2000" fill="hold"/>
                                        <p:tgtEl>
                                          <p:spTgt spid="25608"/>
                                        </p:tgtEl>
                                        <p:attrNameLst>
                                          <p:attrName>ppt_x</p:attrName>
                                        </p:attrNameLst>
                                      </p:cBhvr>
                                      <p:tavLst>
                                        <p:tav tm="0">
                                          <p:val>
                                            <p:strVal val="0-#ppt_w/2"/>
                                          </p:val>
                                        </p:tav>
                                        <p:tav tm="100000">
                                          <p:val>
                                            <p:strVal val="#ppt_x"/>
                                          </p:val>
                                        </p:tav>
                                      </p:tavLst>
                                    </p:anim>
                                    <p:anim calcmode="lin" valueType="num">
                                      <p:cBhvr additive="base">
                                        <p:cTn id="13" dur="2000" fill="hold"/>
                                        <p:tgtEl>
                                          <p:spTgt spid="2560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3000" r="-23000"/>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899592" y="1340768"/>
            <a:ext cx="6097631"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dirty="0" smtClean="0">
                <a:ln w="11430">
                  <a:solidFill>
                    <a:srgbClr val="FF0000"/>
                  </a:solidFill>
                </a:ln>
                <a:solidFill>
                  <a:srgbClr val="FF0000"/>
                </a:solidFill>
                <a:effectLst>
                  <a:outerShdw blurRad="50800" dist="39000" dir="5460000" algn="tl">
                    <a:srgbClr val="000000">
                      <a:alpha val="38000"/>
                    </a:srgbClr>
                  </a:outerShdw>
                </a:effectLst>
              </a:rPr>
              <a:t>Земельний кодекс України</a:t>
            </a:r>
            <a:endParaRPr lang="ru-RU" sz="4000" b="1"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4" name="Рисунок 3" descr="207-2512-68420.jpg"/>
          <p:cNvPicPr>
            <a:picLocks noChangeAspect="1"/>
          </p:cNvPicPr>
          <p:nvPr/>
        </p:nvPicPr>
        <p:blipFill>
          <a:blip r:embed="rId3" cstate="print"/>
          <a:stretch>
            <a:fillRect/>
          </a:stretch>
        </p:blipFill>
        <p:spPr>
          <a:xfrm>
            <a:off x="4636394" y="2350394"/>
            <a:ext cx="4507606" cy="4507606"/>
          </a:xfrm>
          <a:prstGeom prst="ellipse">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83568" y="836712"/>
            <a:ext cx="8100392" cy="5324535"/>
          </a:xfrm>
          <a:prstGeom prst="rect">
            <a:avLst/>
          </a:prstGeom>
        </p:spPr>
        <p:txBody>
          <a:bodyPr wrap="square">
            <a:spAutoFit/>
          </a:bodyPr>
          <a:lstStyle/>
          <a:p>
            <a:r>
              <a:rPr lang="ru-RU" sz="2000" dirty="0" smtClean="0"/>
              <a:t>Важливим є </a:t>
            </a:r>
            <a:r>
              <a:rPr lang="ru-RU" sz="2000" b="1" i="1" dirty="0" smtClean="0"/>
              <a:t>Земельний кодекс України</a:t>
            </a:r>
            <a:r>
              <a:rPr lang="ru-RU" sz="2000" i="1" dirty="0" smtClean="0"/>
              <a:t>,</a:t>
            </a:r>
            <a:r>
              <a:rPr lang="ru-RU" sz="2000" dirty="0" smtClean="0"/>
              <a:t> відповідно до якого всі землі за їх призначенням поділені на: сільськогосподарські, населених пунктів, промисловості, транспорту, зв'язку, оборони, природно-заповідного, оздоровчого, рекреаційного та історико-культурного призначення, лісового та водного фондів і землі запасу (ст.2). Виходячи з цієї класифікації, визначається відношення до цих територій. Так, не можуть передаватися в колективну або приватну власність землі загального користування населених пунктів - площі, вулиці, проїзди, набережні, парки, пляжі, міські ліси, сквери, цвинтарі, землі рекреаційного, природоохоронного, лісового і водного фондів, пасовища, сіножаті (ст. 4). Незалежно від форми власності всі повинні піклуватися про збереження якості та функцій земель, здійснювати раціональну організацію експлуатованої території, захищати землі від ерозії, забруднення, повторного засолення, висушування, ущільнення (ст. 84). Особливій охороні підлягають землі природоохоронного, рекреаційно-оздоровчого, історико-культурного призначення (ст.ст. 72-75</a:t>
            </a:r>
            <a:r>
              <a:rPr lang="ru-RU" sz="2000" dirty="0" smtClean="0"/>
              <a:t>).</a:t>
            </a:r>
            <a:endParaRPr lang="ru-RU" sz="2000" dirty="0"/>
          </a:p>
        </p:txBody>
      </p:sp>
      <p:pic>
        <p:nvPicPr>
          <p:cNvPr id="3" name="Рисунок 2" descr="image.gif"/>
          <p:cNvPicPr>
            <a:picLocks noChangeAspect="1"/>
          </p:cNvPicPr>
          <p:nvPr/>
        </p:nvPicPr>
        <p:blipFill>
          <a:blip r:embed="rId3" cstate="print"/>
          <a:stretch>
            <a:fillRect/>
          </a:stretch>
        </p:blipFill>
        <p:spPr>
          <a:xfrm rot="5400000">
            <a:off x="1049458" y="-1236542"/>
            <a:ext cx="7045084" cy="91440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564904"/>
            <a:ext cx="5299592" cy="707886"/>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i="1" dirty="0" smtClean="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Водний кодекс України</a:t>
            </a:r>
            <a:endParaRPr lang="ru-RU" sz="40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4" name="Рисунок 3" descr="kapli__-600x738-560x688.png"/>
          <p:cNvPicPr>
            <a:picLocks noChangeAspect="1"/>
          </p:cNvPicPr>
          <p:nvPr/>
        </p:nvPicPr>
        <p:blipFill>
          <a:blip r:embed="rId3" cstate="print"/>
          <a:stretch>
            <a:fillRect/>
          </a:stretch>
        </p:blipFill>
        <p:spPr>
          <a:xfrm>
            <a:off x="4499992" y="2204864"/>
            <a:ext cx="3600400" cy="4423348"/>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79712" y="188640"/>
            <a:ext cx="5328592" cy="4708981"/>
          </a:xfrm>
          <a:prstGeom prst="rect">
            <a:avLst/>
          </a:prstGeom>
        </p:spPr>
        <p:txBody>
          <a:bodyPr wrap="square">
            <a:spAutoFit/>
          </a:bodyPr>
          <a:lstStyle/>
          <a:p>
            <a:r>
              <a:rPr lang="ru-RU" sz="2000" dirty="0" smtClean="0"/>
              <a:t>Проблеми гідросфери, пов'язані із здоров'ям людини у цій сфері природи, відображає </a:t>
            </a:r>
            <a:r>
              <a:rPr lang="ru-RU" sz="2000" i="1" dirty="0" smtClean="0"/>
              <a:t>Водний кодекс України,</a:t>
            </a:r>
            <a:r>
              <a:rPr lang="ru-RU" sz="2000" dirty="0" smtClean="0"/>
              <a:t> в якому відбиті проблеми безпеки при користуванні водними об'єктами. Вони відображені у ст. 11 щодо здійснення заходів з використання вод та охорони водних ресурсів. Статті 89 та 90 встановлюють обмеження господарської діяльності в прибережних смугах уздовж річок, берегів морів, лиманів та островів, забороняють зберігання та використання пестицидів, добрив; влаштування таборів для худоби; будівництво гаражів, стоянок автомобілів; обслуговування транспортних засобів і техніки.</a:t>
            </a:r>
            <a:endParaRPr lang="ru-RU" sz="2000" dirty="0"/>
          </a:p>
        </p:txBody>
      </p:sp>
      <p:pic>
        <p:nvPicPr>
          <p:cNvPr id="3" name="Рисунок 2" descr="1328203985_9.gif"/>
          <p:cNvPicPr>
            <a:picLocks noChangeAspect="1"/>
          </p:cNvPicPr>
          <p:nvPr/>
        </p:nvPicPr>
        <p:blipFill>
          <a:blip r:embed="rId3" cstate="print"/>
          <a:stretch>
            <a:fillRect/>
          </a:stretch>
        </p:blipFill>
        <p:spPr>
          <a:xfrm>
            <a:off x="5292080" y="2475110"/>
            <a:ext cx="4348330" cy="5003199"/>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7" presetClass="entr" presetSubtype="2"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0" fill="hold"/>
                                        <p:tgtEl>
                                          <p:spTgt spid="3"/>
                                        </p:tgtEl>
                                        <p:attrNameLst>
                                          <p:attrName>ppt_x</p:attrName>
                                        </p:attrNameLst>
                                      </p:cBhvr>
                                      <p:tavLst>
                                        <p:tav tm="0">
                                          <p:val>
                                            <p:strVal val="1+#ppt_w/2"/>
                                          </p:val>
                                        </p:tav>
                                        <p:tav tm="100000">
                                          <p:val>
                                            <p:strVal val="#ppt_x"/>
                                          </p:val>
                                        </p:tav>
                                      </p:tavLst>
                                    </p:anim>
                                    <p:anim calcmode="lin" valueType="num">
                                      <p:cBhvr additive="base">
                                        <p:cTn id="13" dur="5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83768" y="1772816"/>
            <a:ext cx="6192688" cy="120032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uk-UA" sz="3600" b="1" dirty="0" smtClean="0">
                <a:ln w="11430">
                  <a:solidFill>
                    <a:srgbClr val="FF0000"/>
                  </a:solidFill>
                </a:ln>
                <a:solidFill>
                  <a:srgbClr val="FF0000"/>
                </a:solidFill>
                <a:effectLst>
                  <a:outerShdw blurRad="50800" dist="39000" dir="5460000" algn="tl">
                    <a:srgbClr val="000000">
                      <a:alpha val="38000"/>
                    </a:srgbClr>
                  </a:outerShdw>
                </a:effectLst>
              </a:rPr>
              <a:t>Природно-заповідний фонд України</a:t>
            </a:r>
            <a:endParaRPr lang="uk-UA" sz="3600" b="1"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835696" y="764704"/>
            <a:ext cx="7308304" cy="2246769"/>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000" b="1" dirty="0" smtClean="0">
                <a:ln w="11430">
                  <a:solidFill>
                    <a:srgbClr val="00CC00"/>
                  </a:solidFill>
                </a:ln>
                <a:solidFill>
                  <a:srgbClr val="00CC00"/>
                </a:solidFill>
                <a:effectLst>
                  <a:outerShdw blurRad="50800" dist="39000" dir="5460000" algn="tl">
                    <a:srgbClr val="000000">
                      <a:alpha val="38000"/>
                    </a:srgbClr>
                  </a:outerShdw>
                </a:effectLst>
              </a:rPr>
              <a:t>ЗАКОНИ ПРО ОХОРОНУ </a:t>
            </a:r>
            <a:r>
              <a:rPr lang="ru-RU" sz="2000" b="1" dirty="0" smtClean="0">
                <a:ln w="11430">
                  <a:solidFill>
                    <a:srgbClr val="00CC00"/>
                  </a:solidFill>
                </a:ln>
                <a:solidFill>
                  <a:srgbClr val="00CC00"/>
                </a:solidFill>
                <a:effectLst>
                  <a:outerShdw blurRad="50800" dist="39000" dir="5460000" algn="tl">
                    <a:srgbClr val="000000">
                      <a:alpha val="38000"/>
                    </a:srgbClr>
                  </a:outerShdw>
                </a:effectLst>
              </a:rPr>
              <a:t>ПРИРОДИ </a:t>
            </a:r>
            <a:r>
              <a:rPr lang="ru-RU" sz="2000" dirty="0" smtClean="0">
                <a:ln>
                  <a:solidFill>
                    <a:schemeClr val="tx1"/>
                  </a:solidFill>
                </a:ln>
                <a:solidFill>
                  <a:srgbClr val="00CC00"/>
                </a:solidFill>
              </a:rPr>
              <a:t>– </a:t>
            </a:r>
            <a:r>
              <a:rPr lang="ru-RU" sz="2000" dirty="0" smtClean="0">
                <a:ln>
                  <a:solidFill>
                    <a:schemeClr val="tx1"/>
                  </a:solidFill>
                </a:ln>
                <a:solidFill>
                  <a:srgbClr val="00CC00"/>
                </a:solidFill>
              </a:rPr>
              <a:t>найвищі законодавчі акти (держ. і міжнар.), що становлять правову основу охорони природи й відображають комплексний підхід до правового регулювання відносин у сфері взаємодії суспільства з довкіллям. Містять обов'язкові для всіх громадян вимоги, спрямовані на забезпечення норм, умов функціонування екосистем та експлуатацію природних </a:t>
            </a:r>
            <a:r>
              <a:rPr lang="ru-RU" sz="2000" dirty="0" smtClean="0">
                <a:ln>
                  <a:solidFill>
                    <a:schemeClr val="tx1"/>
                  </a:solidFill>
                </a:ln>
                <a:solidFill>
                  <a:srgbClr val="00CC00"/>
                </a:solidFill>
              </a:rPr>
              <a:t>ресурсів.</a:t>
            </a:r>
            <a:endParaRPr lang="ru-RU" sz="2000" dirty="0">
              <a:ln>
                <a:solidFill>
                  <a:schemeClr val="tx1"/>
                </a:solidFill>
              </a:ln>
              <a:solidFill>
                <a:srgbClr val="00CC00"/>
              </a:solidFill>
              <a:effectLst>
                <a:outerShdw blurRad="50800" dist="39000" dir="5460000" algn="tl">
                  <a:srgbClr val="000000">
                    <a:alpha val="38000"/>
                  </a:srgbClr>
                </a:outerShdw>
              </a:effectLst>
            </a:endParaRPr>
          </a:p>
        </p:txBody>
      </p:sp>
      <p:pic>
        <p:nvPicPr>
          <p:cNvPr id="4" name="Рисунок 3" descr="teacher.png"/>
          <p:cNvPicPr>
            <a:picLocks noChangeAspect="1"/>
          </p:cNvPicPr>
          <p:nvPr/>
        </p:nvPicPr>
        <p:blipFill>
          <a:blip r:embed="rId3" cstate="print"/>
          <a:stretch>
            <a:fillRect/>
          </a:stretch>
        </p:blipFill>
        <p:spPr>
          <a:xfrm>
            <a:off x="251520" y="2708921"/>
            <a:ext cx="3321212" cy="414908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7" presetClass="entr" presetSubtype="8"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000" fill="hold"/>
                                        <p:tgtEl>
                                          <p:spTgt spid="4"/>
                                        </p:tgtEl>
                                        <p:attrNameLst>
                                          <p:attrName>ppt_x</p:attrName>
                                        </p:attrNameLst>
                                      </p:cBhvr>
                                      <p:tavLst>
                                        <p:tav tm="0">
                                          <p:val>
                                            <p:strVal val="0-#ppt_w/2"/>
                                          </p:val>
                                        </p:tav>
                                        <p:tav tm="100000">
                                          <p:val>
                                            <p:strVal val="#ppt_x"/>
                                          </p:val>
                                        </p:tav>
                                      </p:tavLst>
                                    </p:anim>
                                    <p:anim calcmode="lin" valueType="num">
                                      <p:cBhvr additive="base">
                                        <p:cTn id="13"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907704" y="404664"/>
            <a:ext cx="4608512" cy="4093428"/>
          </a:xfrm>
          <a:prstGeom prst="rect">
            <a:avLst/>
          </a:prstGeom>
        </p:spPr>
        <p:txBody>
          <a:bodyPr wrap="square">
            <a:spAutoFit/>
          </a:bodyPr>
          <a:lstStyle/>
          <a:p>
            <a:r>
              <a:rPr lang="uk-UA" sz="2000" b="1" dirty="0" smtClean="0"/>
              <a:t>Природно-заповідний фонд </a:t>
            </a:r>
            <a:r>
              <a:rPr lang="uk-UA" sz="2000" b="1" dirty="0" smtClean="0"/>
              <a:t>України</a:t>
            </a:r>
            <a:r>
              <a:rPr lang="ru-RU" sz="2000" dirty="0" smtClean="0"/>
              <a:t>— ділянки суші і водного простору, природні комплекси та об'єкти, які мають особливу природоохоронну, наукову, естетичну, рекреаційну та іншу цінність і виділені з метою збереження природної різноманітності ландшафтів, генофонду тваринного і рослинного</a:t>
            </a:r>
            <a:r>
              <a:rPr lang="ru-RU" sz="2000" dirty="0" smtClean="0">
                <a:hlinkClick r:id="rId3" tooltip="Флора"/>
              </a:rPr>
              <a:t> </a:t>
            </a:r>
            <a:r>
              <a:rPr lang="ru-RU" sz="2000" dirty="0" smtClean="0"/>
              <a:t>світу, підтримання загального екологічного балансу та забезпечення фонового моніторингу навколишнього природного середовища.</a:t>
            </a:r>
            <a:endParaRPr lang="uk-UA" sz="2000" dirty="0"/>
          </a:p>
        </p:txBody>
      </p:sp>
      <p:pic>
        <p:nvPicPr>
          <p:cNvPr id="27654" name="Picture 6" descr="http://img-fotki.yandex.ru/get/5404/klochnata.8/0_47cf1_43175ceb_L"/>
          <p:cNvPicPr>
            <a:picLocks noChangeAspect="1" noChangeArrowheads="1"/>
          </p:cNvPicPr>
          <p:nvPr/>
        </p:nvPicPr>
        <p:blipFill>
          <a:blip r:embed="rId4" cstate="print"/>
          <a:srcRect/>
          <a:stretch>
            <a:fillRect/>
          </a:stretch>
        </p:blipFill>
        <p:spPr bwMode="auto">
          <a:xfrm>
            <a:off x="6084168" y="1607324"/>
            <a:ext cx="3059832" cy="5250675"/>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95536" y="1484784"/>
            <a:ext cx="8316416" cy="317009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000" dirty="0" smtClean="0"/>
              <a:t>До природно-заповідного фонду України належать:</a:t>
            </a:r>
          </a:p>
          <a:p>
            <a:pPr>
              <a:buBlip>
                <a:blip r:embed="rId3"/>
              </a:buBlip>
            </a:pPr>
            <a:r>
              <a:rPr lang="ru-RU" sz="2000" i="1" u="sng" dirty="0" smtClean="0"/>
              <a:t>природні території та об'єкти</a:t>
            </a:r>
            <a:r>
              <a:rPr lang="ru-RU" sz="2000" dirty="0" smtClean="0"/>
              <a:t> — природні заповідники, біосферні</a:t>
            </a:r>
            <a:r>
              <a:rPr lang="ru-RU" sz="2000" dirty="0" smtClean="0">
                <a:hlinkClick r:id="rId4" tooltip="Біосферний заповідник"/>
              </a:rPr>
              <a:t> </a:t>
            </a:r>
            <a:r>
              <a:rPr lang="ru-RU" sz="2000" dirty="0" smtClean="0"/>
              <a:t>заповідники, національні природні парки, регіональні ландшафтні парки,заказники, пам'ятки природи, заповідні урочища;</a:t>
            </a:r>
          </a:p>
          <a:p>
            <a:pPr>
              <a:buBlip>
                <a:blip r:embed="rId3"/>
              </a:buBlip>
            </a:pPr>
            <a:r>
              <a:rPr lang="ru-RU" sz="2000" i="1" u="sng" dirty="0" smtClean="0"/>
              <a:t>штучно створені об'єкти</a:t>
            </a:r>
            <a:r>
              <a:rPr lang="ru-RU" sz="2000" dirty="0" smtClean="0"/>
              <a:t> — ботанічні сади, дендрологічні парки, зоологічні парки, парки-пам'ятки садово-паркового мистецтва.</a:t>
            </a:r>
          </a:p>
          <a:p>
            <a:r>
              <a:rPr lang="ru-RU" sz="2000" dirty="0" smtClean="0"/>
              <a:t>Заказники, пам'ятки природи, ботанічні сади, дендрологічні парки, зоологічні парки та парки-пам'ятки садово-паркового мистецтва залежно від їх екологічної і наукової, історико-культурної цінності можуть бути загальнодержавного або місцевого значення.</a:t>
            </a:r>
            <a:endParaRPr lang="ru-RU" sz="2000" dirty="0"/>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pic>
        <p:nvPicPr>
          <p:cNvPr id="34818" name="Picture 2" descr="http://ukrainaincognita.com/sites/default/files/syn2.jpg"/>
          <p:cNvPicPr>
            <a:picLocks noChangeAspect="1" noChangeArrowheads="1"/>
          </p:cNvPicPr>
          <p:nvPr/>
        </p:nvPicPr>
        <p:blipFill>
          <a:blip r:embed="rId3" cstate="print"/>
          <a:srcRect/>
          <a:stretch>
            <a:fillRect/>
          </a:stretch>
        </p:blipFill>
        <p:spPr bwMode="auto">
          <a:xfrm>
            <a:off x="151331" y="404664"/>
            <a:ext cx="8654233" cy="5760640"/>
          </a:xfrm>
          <a:prstGeom prst="rect">
            <a:avLst/>
          </a:prstGeom>
          <a:noFill/>
        </p:spPr>
      </p:pic>
    </p:spTree>
  </p:cSld>
  <p:clrMapOvr>
    <a:masterClrMapping/>
  </p:clrMapOvr>
  <p:transition spd="med">
    <p:wedg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pic>
        <p:nvPicPr>
          <p:cNvPr id="33794" name="Picture 2" descr="http://kidsonly.com.ua/wp-content/uploads/2013/07/%D0%91%D0%BE%D1%82%D1%81%D0%B0%D0%B42.jpg"/>
          <p:cNvPicPr>
            <a:picLocks noChangeAspect="1" noChangeArrowheads="1"/>
          </p:cNvPicPr>
          <p:nvPr/>
        </p:nvPicPr>
        <p:blipFill>
          <a:blip r:embed="rId3" cstate="print"/>
          <a:srcRect/>
          <a:stretch>
            <a:fillRect/>
          </a:stretch>
        </p:blipFill>
        <p:spPr bwMode="auto">
          <a:xfrm>
            <a:off x="349994" y="105192"/>
            <a:ext cx="8347967" cy="6264696"/>
          </a:xfrm>
          <a:prstGeom prst="rect">
            <a:avLst/>
          </a:prstGeom>
          <a:noFill/>
        </p:spPr>
      </p:pic>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8914" name="Picture 2" descr="http://klymenko.data-tec.net/other_world/Photo/Ukraine.Uman/IMG_0626.jpg"/>
          <p:cNvPicPr>
            <a:picLocks noChangeAspect="1" noChangeArrowheads="1"/>
          </p:cNvPicPr>
          <p:nvPr/>
        </p:nvPicPr>
        <p:blipFill>
          <a:blip r:embed="rId3" cstate="print"/>
          <a:srcRect t="8408" b="9932"/>
          <a:stretch>
            <a:fillRect/>
          </a:stretch>
        </p:blipFill>
        <p:spPr bwMode="auto">
          <a:xfrm>
            <a:off x="0" y="790609"/>
            <a:ext cx="9144001" cy="5662728"/>
          </a:xfrm>
          <a:prstGeom prst="rect">
            <a:avLst/>
          </a:prstGeom>
          <a:noFill/>
        </p:spPr>
      </p:pic>
    </p:spTree>
  </p:cSld>
  <p:clrMapOvr>
    <a:masterClrMapping/>
  </p:clrMapOvr>
  <p:transition spd="med">
    <p:wedg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pic>
        <p:nvPicPr>
          <p:cNvPr id="37890" name="Picture 2" descr="http://www.narodsevera.ru/dat/pic/image/106-1.jpg"/>
          <p:cNvPicPr>
            <a:picLocks noChangeAspect="1" noChangeArrowheads="1"/>
          </p:cNvPicPr>
          <p:nvPr/>
        </p:nvPicPr>
        <p:blipFill>
          <a:blip r:embed="rId3" cstate="print"/>
          <a:srcRect/>
          <a:stretch>
            <a:fillRect/>
          </a:stretch>
        </p:blipFill>
        <p:spPr bwMode="auto">
          <a:xfrm>
            <a:off x="395536" y="260648"/>
            <a:ext cx="8352928" cy="6264696"/>
          </a:xfrm>
          <a:prstGeom prst="rect">
            <a:avLst/>
          </a:prstGeom>
          <a:noFill/>
        </p:spPr>
      </p:pic>
    </p:spTree>
  </p:cSld>
  <p:clrMapOvr>
    <a:masterClrMapping/>
  </p:clrMapOvr>
  <p:transition spd="med">
    <p:wedg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2" name="TextBox 1"/>
          <p:cNvSpPr txBox="1"/>
          <p:nvPr/>
        </p:nvSpPr>
        <p:spPr>
          <a:xfrm>
            <a:off x="2843808" y="2564904"/>
            <a:ext cx="3712876" cy="707886"/>
          </a:xfrm>
          <a:prstGeom prst="rect">
            <a:avLst/>
          </a:prstGeom>
          <a:noFill/>
        </p:spPr>
        <p:txBody>
          <a:bodyPr wrap="non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uk-UA" sz="4000" b="1" dirty="0" smtClean="0">
                <a:ln w="11430"/>
                <a:solidFill>
                  <a:srgbClr val="FF3399"/>
                </a:solidFill>
                <a:effectLst>
                  <a:outerShdw blurRad="50800" dist="39000" dir="5460000" algn="tl">
                    <a:srgbClr val="000000">
                      <a:alpha val="38000"/>
                    </a:srgbClr>
                  </a:outerShdw>
                </a:effectLst>
              </a:rPr>
              <a:t>Дякую за увагу!</a:t>
            </a:r>
            <a:endParaRPr lang="ru-RU" sz="4000" b="1" dirty="0">
              <a:ln w="11430"/>
              <a:solidFill>
                <a:srgbClr val="FF3399"/>
              </a:solidFill>
              <a:effectLst>
                <a:outerShdw blurRad="50800" dist="39000" dir="5460000" algn="tl">
                  <a:srgbClr val="000000">
                    <a:alpha val="38000"/>
                  </a:srgbClr>
                </a:outerShdw>
              </a:effectLst>
            </a:endParaRPr>
          </a:p>
        </p:txBody>
      </p:sp>
      <p:pic>
        <p:nvPicPr>
          <p:cNvPr id="3" name="Рисунок 2" descr="nwo45384.gif"/>
          <p:cNvPicPr>
            <a:picLocks noChangeAspect="1"/>
          </p:cNvPicPr>
          <p:nvPr/>
        </p:nvPicPr>
        <p:blipFill>
          <a:blip r:embed="rId3" cstate="print"/>
          <a:stretch>
            <a:fillRect/>
          </a:stretch>
        </p:blipFill>
        <p:spPr>
          <a:xfrm>
            <a:off x="5940152" y="4005064"/>
            <a:ext cx="2592288" cy="2592288"/>
          </a:xfrm>
          <a:prstGeom prst="rect">
            <a:avLst/>
          </a:prstGeom>
        </p:spPr>
      </p:pic>
      <p:pic>
        <p:nvPicPr>
          <p:cNvPr id="4" name="Рисунок 3" descr="nwo45384.gif"/>
          <p:cNvPicPr>
            <a:picLocks noChangeAspect="1"/>
          </p:cNvPicPr>
          <p:nvPr/>
        </p:nvPicPr>
        <p:blipFill>
          <a:blip r:embed="rId3" cstate="print"/>
          <a:stretch>
            <a:fillRect/>
          </a:stretch>
        </p:blipFill>
        <p:spPr>
          <a:xfrm>
            <a:off x="5508104" y="980728"/>
            <a:ext cx="2592288" cy="2592288"/>
          </a:xfrm>
          <a:prstGeom prst="rect">
            <a:avLst/>
          </a:prstGeom>
        </p:spPr>
      </p:pic>
      <p:pic>
        <p:nvPicPr>
          <p:cNvPr id="5" name="Рисунок 4" descr="nwo45384.gif"/>
          <p:cNvPicPr>
            <a:picLocks noChangeAspect="1"/>
          </p:cNvPicPr>
          <p:nvPr/>
        </p:nvPicPr>
        <p:blipFill>
          <a:blip r:embed="rId3" cstate="print"/>
          <a:stretch>
            <a:fillRect/>
          </a:stretch>
        </p:blipFill>
        <p:spPr>
          <a:xfrm>
            <a:off x="323528" y="188640"/>
            <a:ext cx="2592288" cy="2592288"/>
          </a:xfrm>
          <a:prstGeom prst="rect">
            <a:avLst/>
          </a:prstGeom>
        </p:spPr>
      </p:pic>
      <p:pic>
        <p:nvPicPr>
          <p:cNvPr id="6" name="Рисунок 5" descr="nwo45384.gif"/>
          <p:cNvPicPr>
            <a:picLocks noChangeAspect="1"/>
          </p:cNvPicPr>
          <p:nvPr/>
        </p:nvPicPr>
        <p:blipFill>
          <a:blip r:embed="rId3" cstate="print"/>
          <a:stretch>
            <a:fillRect/>
          </a:stretch>
        </p:blipFill>
        <p:spPr>
          <a:xfrm>
            <a:off x="2987824" y="3212976"/>
            <a:ext cx="2592288" cy="2592288"/>
          </a:xfrm>
          <a:prstGeom prst="rect">
            <a:avLst/>
          </a:prstGeom>
        </p:spPr>
      </p:pic>
      <p:pic>
        <p:nvPicPr>
          <p:cNvPr id="7" name="Рисунок 6" descr="nwo45384.gif"/>
          <p:cNvPicPr>
            <a:picLocks noChangeAspect="1"/>
          </p:cNvPicPr>
          <p:nvPr/>
        </p:nvPicPr>
        <p:blipFill>
          <a:blip r:embed="rId3" cstate="print"/>
          <a:stretch>
            <a:fillRect/>
          </a:stretch>
        </p:blipFill>
        <p:spPr>
          <a:xfrm>
            <a:off x="2555776" y="620688"/>
            <a:ext cx="2592288" cy="2592288"/>
          </a:xfrm>
          <a:prstGeom prst="rect">
            <a:avLst/>
          </a:prstGeom>
        </p:spPr>
      </p:pic>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9000" b="-2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260648"/>
            <a:ext cx="8568952" cy="1077218"/>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Основу природоохоронного законодавства складають закони:</a:t>
            </a:r>
            <a:endParaRPr lang="ru-RU"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рямоугольник 2"/>
          <p:cNvSpPr/>
          <p:nvPr/>
        </p:nvSpPr>
        <p:spPr>
          <a:xfrm>
            <a:off x="395536" y="1556792"/>
            <a:ext cx="6552728" cy="3600986"/>
          </a:xfrm>
          <a:prstGeom prst="rect">
            <a:avLst/>
          </a:prstGeom>
        </p:spPr>
        <p:txBody>
          <a:bodyPr wrap="square">
            <a:spAutoFit/>
          </a:bodyPr>
          <a:lstStyle/>
          <a:p>
            <a:pPr>
              <a:buBlip>
                <a:blip r:embed="rId3"/>
              </a:buBlip>
            </a:pPr>
            <a:r>
              <a:rPr lang="ru-RU" sz="2400" i="1" dirty="0" smtClean="0"/>
              <a:t>"Про природно-заповідний фонд України</a:t>
            </a:r>
            <a:r>
              <a:rPr lang="ru-RU" sz="2400" i="1" dirty="0" smtClean="0"/>
              <a:t>"</a:t>
            </a:r>
          </a:p>
          <a:p>
            <a:pPr>
              <a:buBlip>
                <a:blip r:embed="rId3"/>
              </a:buBlip>
            </a:pPr>
            <a:r>
              <a:rPr lang="ru-RU" sz="2400" i="1" dirty="0" smtClean="0"/>
              <a:t>"</a:t>
            </a:r>
            <a:r>
              <a:rPr lang="ru-RU" sz="2400" i="1" dirty="0" smtClean="0"/>
              <a:t>Про тваринний світ</a:t>
            </a:r>
            <a:r>
              <a:rPr lang="ru-RU" sz="2400" i="1" dirty="0" smtClean="0"/>
              <a:t>"</a:t>
            </a:r>
          </a:p>
          <a:p>
            <a:pPr>
              <a:buBlip>
                <a:blip r:embed="rId3"/>
              </a:buBlip>
            </a:pPr>
            <a:r>
              <a:rPr lang="ru-RU" sz="2400" i="1" dirty="0" smtClean="0"/>
              <a:t> </a:t>
            </a:r>
            <a:r>
              <a:rPr lang="ru-RU" sz="2400" i="1" dirty="0" smtClean="0"/>
              <a:t>"</a:t>
            </a:r>
            <a:r>
              <a:rPr lang="ru-RU" sz="2400" i="1" dirty="0" smtClean="0"/>
              <a:t>Про охорону </a:t>
            </a:r>
            <a:r>
              <a:rPr lang="ru-RU" sz="2400" i="1" dirty="0" smtClean="0"/>
              <a:t>рослин</a:t>
            </a:r>
            <a:r>
              <a:rPr lang="en-US" sz="2400" i="1" dirty="0" smtClean="0"/>
              <a:t>”</a:t>
            </a:r>
            <a:endParaRPr lang="ru-RU" sz="2400" i="1" dirty="0" smtClean="0"/>
          </a:p>
          <a:p>
            <a:pPr>
              <a:buBlip>
                <a:blip r:embed="rId3"/>
              </a:buBlip>
            </a:pPr>
            <a:r>
              <a:rPr lang="ru-RU" sz="2400" i="1" dirty="0" smtClean="0"/>
              <a:t>"</a:t>
            </a:r>
            <a:r>
              <a:rPr lang="ru-RU" sz="2400" i="1" dirty="0" smtClean="0"/>
              <a:t>Про Червону книгу України</a:t>
            </a:r>
            <a:r>
              <a:rPr lang="ru-RU" sz="2400" i="1" dirty="0" smtClean="0"/>
              <a:t>"</a:t>
            </a:r>
            <a:endParaRPr lang="en-US" sz="2400" i="1" dirty="0" smtClean="0"/>
          </a:p>
          <a:p>
            <a:pPr>
              <a:buBlip>
                <a:blip r:embed="rId3"/>
              </a:buBlip>
            </a:pPr>
            <a:r>
              <a:rPr lang="ru-RU" sz="2400" i="1" dirty="0" smtClean="0"/>
              <a:t> </a:t>
            </a:r>
            <a:r>
              <a:rPr lang="ru-RU" sz="2400" i="1" dirty="0" smtClean="0"/>
              <a:t>"Про карантинні рослини</a:t>
            </a:r>
            <a:r>
              <a:rPr lang="ru-RU" sz="2400" i="1" dirty="0" smtClean="0"/>
              <a:t>"</a:t>
            </a:r>
          </a:p>
          <a:p>
            <a:pPr>
              <a:buBlip>
                <a:blip r:embed="rId3"/>
              </a:buBlip>
            </a:pPr>
            <a:r>
              <a:rPr lang="ru-RU" sz="2400" i="1" dirty="0" smtClean="0"/>
              <a:t> </a:t>
            </a:r>
            <a:r>
              <a:rPr lang="ru-RU" sz="2400" i="1" dirty="0" smtClean="0"/>
              <a:t> </a:t>
            </a:r>
            <a:r>
              <a:rPr lang="ru-RU" sz="2400" i="1" dirty="0" smtClean="0"/>
              <a:t>Лісовий кодекс </a:t>
            </a:r>
            <a:r>
              <a:rPr lang="ru-RU" sz="2400" i="1" dirty="0" smtClean="0"/>
              <a:t>України</a:t>
            </a:r>
          </a:p>
          <a:p>
            <a:pPr>
              <a:buBlip>
                <a:blip r:embed="rId3"/>
              </a:buBlip>
            </a:pPr>
            <a:r>
              <a:rPr lang="ru-RU" sz="2400" i="1" dirty="0" smtClean="0"/>
              <a:t> </a:t>
            </a:r>
            <a:r>
              <a:rPr lang="ru-RU" sz="2400" dirty="0" smtClean="0"/>
              <a:t>Водний кодекс </a:t>
            </a:r>
            <a:r>
              <a:rPr lang="ru-RU" sz="2400" dirty="0" smtClean="0"/>
              <a:t>України</a:t>
            </a:r>
          </a:p>
          <a:p>
            <a:pPr>
              <a:buBlip>
                <a:blip r:embed="rId3"/>
              </a:buBlip>
            </a:pPr>
            <a:r>
              <a:rPr lang="ru-RU" sz="2400" dirty="0" smtClean="0"/>
              <a:t> </a:t>
            </a:r>
            <a:r>
              <a:rPr lang="ru-RU" sz="2400" dirty="0" smtClean="0"/>
              <a:t>Земельний </a:t>
            </a:r>
            <a:r>
              <a:rPr lang="ru-RU" sz="2400" dirty="0" smtClean="0"/>
              <a:t>кодекс України</a:t>
            </a:r>
            <a:endParaRPr lang="en-US" sz="2400" i="1" dirty="0" smtClean="0"/>
          </a:p>
          <a:p>
            <a:endParaRPr lang="ru-RU" i="1" dirty="0" smtClean="0"/>
          </a:p>
          <a:p>
            <a:endParaRPr lang="ru-RU" dirty="0"/>
          </a:p>
        </p:txBody>
      </p:sp>
      <p:pic>
        <p:nvPicPr>
          <p:cNvPr id="5" name="Рисунок 4" descr="0_2f36b_eea00400_L.jpg"/>
          <p:cNvPicPr>
            <a:picLocks noChangeAspect="1"/>
          </p:cNvPicPr>
          <p:nvPr/>
        </p:nvPicPr>
        <p:blipFill>
          <a:blip r:embed="rId4" cstate="print"/>
          <a:stretch>
            <a:fillRect/>
          </a:stretch>
        </p:blipFill>
        <p:spPr>
          <a:xfrm>
            <a:off x="5004047" y="3140968"/>
            <a:ext cx="3752789" cy="3404592"/>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3">
                                            <p:txEl>
                                              <p:pRg st="0" end="0"/>
                                            </p:txEl>
                                          </p:spTgt>
                                        </p:tgtEl>
                                        <p:attrNameLst>
                                          <p:attrName>ppt_x</p:attrName>
                                        </p:attrNameLst>
                                      </p:cBhvr>
                                    </p:anim>
                                    <p:anim from="0" to="-1.0" calcmode="lin" valueType="num">
                                      <p:cBhvr>
                                        <p:cTn id="15" dur="200" decel="50000" autoRev="1" fill="hold">
                                          <p:stCondLst>
                                            <p:cond delay="600"/>
                                          </p:stCondLst>
                                        </p:cTn>
                                        <p:tgtEl>
                                          <p:spTgt spid="3">
                                            <p:txEl>
                                              <p:pRg st="0" end="0"/>
                                            </p:txEl>
                                          </p:spTgt>
                                        </p:tgtEl>
                                        <p:attrNameLst>
                                          <p:attrName>xshear</p:attrName>
                                        </p:attrNameLst>
                                      </p:cBhvr>
                                    </p:anim>
                                    <p:animScale>
                                      <p:cBhvr>
                                        <p:cTn id="16" dur="200" decel="100000" autoRev="1" fill="hold">
                                          <p:stCondLst>
                                            <p:cond delay="600"/>
                                          </p:stCondLst>
                                        </p:cTn>
                                        <p:tgtEl>
                                          <p:spTgt spid="3">
                                            <p:txEl>
                                              <p:pRg st="0" end="0"/>
                                            </p:txEl>
                                          </p:spTgt>
                                        </p:tgtEl>
                                      </p:cBhvr>
                                      <p:from x="100000" y="100000"/>
                                      <p:to x="80000" y="100000"/>
                                    </p:animScale>
                                    <p:anim by="(#ppt_h/3+#ppt_w*0.1)" calcmode="lin" valueType="num">
                                      <p:cBhvr additive="sum">
                                        <p:cTn id="17" dur="200" decel="100000" autoRev="1" fill="hold">
                                          <p:stCondLst>
                                            <p:cond delay="600"/>
                                          </p:stCondLst>
                                        </p:cTn>
                                        <p:tgtEl>
                                          <p:spTgt spid="3">
                                            <p:txEl>
                                              <p:pRg st="0" end="0"/>
                                            </p:txEl>
                                          </p:spTgt>
                                        </p:tgtEl>
                                        <p:attrNameLst>
                                          <p:attrName>ppt_x</p:attrName>
                                        </p:attrNameLst>
                                      </p:cBhvr>
                                    </p:anim>
                                  </p:childTnLst>
                                </p:cTn>
                              </p:par>
                            </p:childTnLst>
                          </p:cTn>
                        </p:par>
                      </p:childTnLst>
                    </p:cTn>
                  </p:par>
                  <p:par>
                    <p:cTn id="18" fill="hold">
                      <p:stCondLst>
                        <p:cond delay="indefinite"/>
                      </p:stCondLst>
                      <p:childTnLst>
                        <p:par>
                          <p:cTn id="19" fill="hold">
                            <p:stCondLst>
                              <p:cond delay="0"/>
                            </p:stCondLst>
                            <p:childTnLst>
                              <p:par>
                                <p:cTn id="20" presetID="34" presetClass="entr" presetSubtype="0"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from="(-#ppt_w/2)" to="(#ppt_x)" calcmode="lin" valueType="num">
                                      <p:cBhvr>
                                        <p:cTn id="22" dur="600" fill="hold">
                                          <p:stCondLst>
                                            <p:cond delay="0"/>
                                          </p:stCondLst>
                                        </p:cTn>
                                        <p:tgtEl>
                                          <p:spTgt spid="3">
                                            <p:txEl>
                                              <p:pRg st="1" end="1"/>
                                            </p:txEl>
                                          </p:spTgt>
                                        </p:tgtEl>
                                        <p:attrNameLst>
                                          <p:attrName>ppt_x</p:attrName>
                                        </p:attrNameLst>
                                      </p:cBhvr>
                                    </p:anim>
                                    <p:anim from="0" to="-1.0" calcmode="lin" valueType="num">
                                      <p:cBhvr>
                                        <p:cTn id="23" dur="200" decel="50000" autoRev="1" fill="hold">
                                          <p:stCondLst>
                                            <p:cond delay="600"/>
                                          </p:stCondLst>
                                        </p:cTn>
                                        <p:tgtEl>
                                          <p:spTgt spid="3">
                                            <p:txEl>
                                              <p:pRg st="1" end="1"/>
                                            </p:txEl>
                                          </p:spTgt>
                                        </p:tgtEl>
                                        <p:attrNameLst>
                                          <p:attrName>xshear</p:attrName>
                                        </p:attrNameLst>
                                      </p:cBhvr>
                                    </p:anim>
                                    <p:animScale>
                                      <p:cBhvr>
                                        <p:cTn id="24" dur="200" decel="100000" autoRev="1" fill="hold">
                                          <p:stCondLst>
                                            <p:cond delay="600"/>
                                          </p:stCondLst>
                                        </p:cTn>
                                        <p:tgtEl>
                                          <p:spTgt spid="3">
                                            <p:txEl>
                                              <p:pRg st="1" end="1"/>
                                            </p:txEl>
                                          </p:spTgt>
                                        </p:tgtEl>
                                      </p:cBhvr>
                                      <p:from x="100000" y="100000"/>
                                      <p:to x="80000" y="100000"/>
                                    </p:animScale>
                                    <p:anim by="(#ppt_h/3+#ppt_w*0.1)" calcmode="lin" valueType="num">
                                      <p:cBhvr additive="sum">
                                        <p:cTn id="25" dur="200" decel="100000" autoRev="1" fill="hold">
                                          <p:stCondLst>
                                            <p:cond delay="600"/>
                                          </p:stCondLst>
                                        </p:cTn>
                                        <p:tgtEl>
                                          <p:spTgt spid="3">
                                            <p:txEl>
                                              <p:pRg st="1" end="1"/>
                                            </p:txEl>
                                          </p:spTgt>
                                        </p:tgtEl>
                                        <p:attrNameLst>
                                          <p:attrName>ppt_x</p:attrName>
                                        </p:attrNameLst>
                                      </p:cBhvr>
                                    </p:anim>
                                  </p:childTnLst>
                                </p:cTn>
                              </p:par>
                            </p:childTnLst>
                          </p:cTn>
                        </p:par>
                      </p:childTnLst>
                    </p:cTn>
                  </p:par>
                  <p:par>
                    <p:cTn id="26" fill="hold">
                      <p:stCondLst>
                        <p:cond delay="indefinite"/>
                      </p:stCondLst>
                      <p:childTnLst>
                        <p:par>
                          <p:cTn id="27" fill="hold">
                            <p:stCondLst>
                              <p:cond delay="0"/>
                            </p:stCondLst>
                            <p:childTnLst>
                              <p:par>
                                <p:cTn id="28" presetID="34"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from="(-#ppt_w/2)" to="(#ppt_x)" calcmode="lin" valueType="num">
                                      <p:cBhvr>
                                        <p:cTn id="30" dur="600" fill="hold">
                                          <p:stCondLst>
                                            <p:cond delay="0"/>
                                          </p:stCondLst>
                                        </p:cTn>
                                        <p:tgtEl>
                                          <p:spTgt spid="3">
                                            <p:txEl>
                                              <p:pRg st="2" end="2"/>
                                            </p:txEl>
                                          </p:spTgt>
                                        </p:tgtEl>
                                        <p:attrNameLst>
                                          <p:attrName>ppt_x</p:attrName>
                                        </p:attrNameLst>
                                      </p:cBhvr>
                                    </p:anim>
                                    <p:anim from="0" to="-1.0" calcmode="lin" valueType="num">
                                      <p:cBhvr>
                                        <p:cTn id="31" dur="200" decel="50000" autoRev="1" fill="hold">
                                          <p:stCondLst>
                                            <p:cond delay="600"/>
                                          </p:stCondLst>
                                        </p:cTn>
                                        <p:tgtEl>
                                          <p:spTgt spid="3">
                                            <p:txEl>
                                              <p:pRg st="2" end="2"/>
                                            </p:txEl>
                                          </p:spTgt>
                                        </p:tgtEl>
                                        <p:attrNameLst>
                                          <p:attrName>xshear</p:attrName>
                                        </p:attrNameLst>
                                      </p:cBhvr>
                                    </p:anim>
                                    <p:animScale>
                                      <p:cBhvr>
                                        <p:cTn id="32" dur="200" decel="100000" autoRev="1" fill="hold">
                                          <p:stCondLst>
                                            <p:cond delay="600"/>
                                          </p:stCondLst>
                                        </p:cTn>
                                        <p:tgtEl>
                                          <p:spTgt spid="3">
                                            <p:txEl>
                                              <p:pRg st="2" end="2"/>
                                            </p:txEl>
                                          </p:spTgt>
                                        </p:tgtEl>
                                      </p:cBhvr>
                                      <p:from x="100000" y="100000"/>
                                      <p:to x="80000" y="100000"/>
                                    </p:animScale>
                                    <p:anim by="(#ppt_h/3+#ppt_w*0.1)" calcmode="lin" valueType="num">
                                      <p:cBhvr additive="sum">
                                        <p:cTn id="33" dur="200" decel="100000" autoRev="1" fill="hold">
                                          <p:stCondLst>
                                            <p:cond delay="600"/>
                                          </p:stCondLst>
                                        </p:cTn>
                                        <p:tgtEl>
                                          <p:spTgt spid="3">
                                            <p:txEl>
                                              <p:pRg st="2" end="2"/>
                                            </p:txEl>
                                          </p:spTgt>
                                        </p:tgtEl>
                                        <p:attrNameLst>
                                          <p:attrName>ppt_x</p:attrName>
                                        </p:attrNameLst>
                                      </p:cBhvr>
                                    </p:anim>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from="(-#ppt_w/2)" to="(#ppt_x)" calcmode="lin" valueType="num">
                                      <p:cBhvr>
                                        <p:cTn id="38" dur="600" fill="hold">
                                          <p:stCondLst>
                                            <p:cond delay="0"/>
                                          </p:stCondLst>
                                        </p:cTn>
                                        <p:tgtEl>
                                          <p:spTgt spid="3">
                                            <p:txEl>
                                              <p:pRg st="3" end="3"/>
                                            </p:txEl>
                                          </p:spTgt>
                                        </p:tgtEl>
                                        <p:attrNameLst>
                                          <p:attrName>ppt_x</p:attrName>
                                        </p:attrNameLst>
                                      </p:cBhvr>
                                    </p:anim>
                                    <p:anim from="0" to="-1.0" calcmode="lin" valueType="num">
                                      <p:cBhvr>
                                        <p:cTn id="39" dur="200" decel="50000" autoRev="1" fill="hold">
                                          <p:stCondLst>
                                            <p:cond delay="600"/>
                                          </p:stCondLst>
                                        </p:cTn>
                                        <p:tgtEl>
                                          <p:spTgt spid="3">
                                            <p:txEl>
                                              <p:pRg st="3" end="3"/>
                                            </p:txEl>
                                          </p:spTgt>
                                        </p:tgtEl>
                                        <p:attrNameLst>
                                          <p:attrName>xshear</p:attrName>
                                        </p:attrNameLst>
                                      </p:cBhvr>
                                    </p:anim>
                                    <p:animScale>
                                      <p:cBhvr>
                                        <p:cTn id="40" dur="200" decel="100000" autoRev="1" fill="hold">
                                          <p:stCondLst>
                                            <p:cond delay="600"/>
                                          </p:stCondLst>
                                        </p:cTn>
                                        <p:tgtEl>
                                          <p:spTgt spid="3">
                                            <p:txEl>
                                              <p:pRg st="3" end="3"/>
                                            </p:txEl>
                                          </p:spTgt>
                                        </p:tgtEl>
                                      </p:cBhvr>
                                      <p:from x="100000" y="100000"/>
                                      <p:to x="80000" y="100000"/>
                                    </p:animScale>
                                    <p:anim by="(#ppt_h/3+#ppt_w*0.1)" calcmode="lin" valueType="num">
                                      <p:cBhvr additive="sum">
                                        <p:cTn id="41" dur="200" decel="100000" autoRev="1" fill="hold">
                                          <p:stCondLst>
                                            <p:cond delay="600"/>
                                          </p:stCondLst>
                                        </p:cTn>
                                        <p:tgtEl>
                                          <p:spTgt spid="3">
                                            <p:txEl>
                                              <p:pRg st="3" end="3"/>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from="(-#ppt_w/2)" to="(#ppt_x)" calcmode="lin" valueType="num">
                                      <p:cBhvr>
                                        <p:cTn id="46" dur="600" fill="hold">
                                          <p:stCondLst>
                                            <p:cond delay="0"/>
                                          </p:stCondLst>
                                        </p:cTn>
                                        <p:tgtEl>
                                          <p:spTgt spid="3">
                                            <p:txEl>
                                              <p:pRg st="4" end="4"/>
                                            </p:txEl>
                                          </p:spTgt>
                                        </p:tgtEl>
                                        <p:attrNameLst>
                                          <p:attrName>ppt_x</p:attrName>
                                        </p:attrNameLst>
                                      </p:cBhvr>
                                    </p:anim>
                                    <p:anim from="0" to="-1.0" calcmode="lin" valueType="num">
                                      <p:cBhvr>
                                        <p:cTn id="47" dur="200" decel="50000" autoRev="1" fill="hold">
                                          <p:stCondLst>
                                            <p:cond delay="600"/>
                                          </p:stCondLst>
                                        </p:cTn>
                                        <p:tgtEl>
                                          <p:spTgt spid="3">
                                            <p:txEl>
                                              <p:pRg st="4" end="4"/>
                                            </p:txEl>
                                          </p:spTgt>
                                        </p:tgtEl>
                                        <p:attrNameLst>
                                          <p:attrName>xshear</p:attrName>
                                        </p:attrNameLst>
                                      </p:cBhvr>
                                    </p:anim>
                                    <p:animScale>
                                      <p:cBhvr>
                                        <p:cTn id="48" dur="200" decel="100000" autoRev="1" fill="hold">
                                          <p:stCondLst>
                                            <p:cond delay="600"/>
                                          </p:stCondLst>
                                        </p:cTn>
                                        <p:tgtEl>
                                          <p:spTgt spid="3">
                                            <p:txEl>
                                              <p:pRg st="4" end="4"/>
                                            </p:txEl>
                                          </p:spTgt>
                                        </p:tgtEl>
                                      </p:cBhvr>
                                      <p:from x="100000" y="100000"/>
                                      <p:to x="80000" y="100000"/>
                                    </p:animScale>
                                    <p:anim by="(#ppt_h/3+#ppt_w*0.1)" calcmode="lin" valueType="num">
                                      <p:cBhvr additive="sum">
                                        <p:cTn id="49" dur="200" decel="100000" autoRev="1" fill="hold">
                                          <p:stCondLst>
                                            <p:cond delay="600"/>
                                          </p:stCondLst>
                                        </p:cTn>
                                        <p:tgtEl>
                                          <p:spTgt spid="3">
                                            <p:txEl>
                                              <p:pRg st="4" end="4"/>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nodeType="clickEffect">
                                  <p:stCondLst>
                                    <p:cond delay="0"/>
                                  </p:stCondLst>
                                  <p:childTnLst>
                                    <p:set>
                                      <p:cBhvr>
                                        <p:cTn id="53" dur="1" fill="hold">
                                          <p:stCondLst>
                                            <p:cond delay="0"/>
                                          </p:stCondLst>
                                        </p:cTn>
                                        <p:tgtEl>
                                          <p:spTgt spid="3">
                                            <p:txEl>
                                              <p:pRg st="5" end="5"/>
                                            </p:txEl>
                                          </p:spTgt>
                                        </p:tgtEl>
                                        <p:attrNameLst>
                                          <p:attrName>style.visibility</p:attrName>
                                        </p:attrNameLst>
                                      </p:cBhvr>
                                      <p:to>
                                        <p:strVal val="visible"/>
                                      </p:to>
                                    </p:set>
                                    <p:anim from="(-#ppt_w/2)" to="(#ppt_x)" calcmode="lin" valueType="num">
                                      <p:cBhvr>
                                        <p:cTn id="54" dur="600" fill="hold">
                                          <p:stCondLst>
                                            <p:cond delay="0"/>
                                          </p:stCondLst>
                                        </p:cTn>
                                        <p:tgtEl>
                                          <p:spTgt spid="3">
                                            <p:txEl>
                                              <p:pRg st="5" end="5"/>
                                            </p:txEl>
                                          </p:spTgt>
                                        </p:tgtEl>
                                        <p:attrNameLst>
                                          <p:attrName>ppt_x</p:attrName>
                                        </p:attrNameLst>
                                      </p:cBhvr>
                                    </p:anim>
                                    <p:anim from="0" to="-1.0" calcmode="lin" valueType="num">
                                      <p:cBhvr>
                                        <p:cTn id="55" dur="200" decel="50000" autoRev="1" fill="hold">
                                          <p:stCondLst>
                                            <p:cond delay="600"/>
                                          </p:stCondLst>
                                        </p:cTn>
                                        <p:tgtEl>
                                          <p:spTgt spid="3">
                                            <p:txEl>
                                              <p:pRg st="5" end="5"/>
                                            </p:txEl>
                                          </p:spTgt>
                                        </p:tgtEl>
                                        <p:attrNameLst>
                                          <p:attrName>xshear</p:attrName>
                                        </p:attrNameLst>
                                      </p:cBhvr>
                                    </p:anim>
                                    <p:animScale>
                                      <p:cBhvr>
                                        <p:cTn id="56" dur="200" decel="100000" autoRev="1" fill="hold">
                                          <p:stCondLst>
                                            <p:cond delay="600"/>
                                          </p:stCondLst>
                                        </p:cTn>
                                        <p:tgtEl>
                                          <p:spTgt spid="3">
                                            <p:txEl>
                                              <p:pRg st="5" end="5"/>
                                            </p:txEl>
                                          </p:spTgt>
                                        </p:tgtEl>
                                      </p:cBhvr>
                                      <p:from x="100000" y="100000"/>
                                      <p:to x="80000" y="100000"/>
                                    </p:animScale>
                                    <p:anim by="(#ppt_h/3+#ppt_w*0.1)" calcmode="lin" valueType="num">
                                      <p:cBhvr additive="sum">
                                        <p:cTn id="57" dur="200" decel="100000" autoRev="1" fill="hold">
                                          <p:stCondLst>
                                            <p:cond delay="600"/>
                                          </p:stCondLst>
                                        </p:cTn>
                                        <p:tgtEl>
                                          <p:spTgt spid="3">
                                            <p:txEl>
                                              <p:pRg st="5" end="5"/>
                                            </p:txEl>
                                          </p:spTgt>
                                        </p:tgtEl>
                                        <p:attrNameLst>
                                          <p:attrName>ppt_x</p:attrName>
                                        </p:attrNameLst>
                                      </p:cBhvr>
                                    </p:anim>
                                  </p:childTnLst>
                                </p:cTn>
                              </p:par>
                            </p:childTnLst>
                          </p:cTn>
                        </p:par>
                      </p:childTnLst>
                    </p:cTn>
                  </p:par>
                  <p:par>
                    <p:cTn id="58" fill="hold">
                      <p:stCondLst>
                        <p:cond delay="indefinite"/>
                      </p:stCondLst>
                      <p:childTnLst>
                        <p:par>
                          <p:cTn id="59" fill="hold">
                            <p:stCondLst>
                              <p:cond delay="0"/>
                            </p:stCondLst>
                            <p:childTnLst>
                              <p:par>
                                <p:cTn id="60" presetID="34" presetClass="entr" presetSubtype="0" fill="hold" nodeType="clickEffect">
                                  <p:stCondLst>
                                    <p:cond delay="0"/>
                                  </p:stCondLst>
                                  <p:childTnLst>
                                    <p:set>
                                      <p:cBhvr>
                                        <p:cTn id="61" dur="1" fill="hold">
                                          <p:stCondLst>
                                            <p:cond delay="0"/>
                                          </p:stCondLst>
                                        </p:cTn>
                                        <p:tgtEl>
                                          <p:spTgt spid="3">
                                            <p:txEl>
                                              <p:pRg st="6" end="6"/>
                                            </p:txEl>
                                          </p:spTgt>
                                        </p:tgtEl>
                                        <p:attrNameLst>
                                          <p:attrName>style.visibility</p:attrName>
                                        </p:attrNameLst>
                                      </p:cBhvr>
                                      <p:to>
                                        <p:strVal val="visible"/>
                                      </p:to>
                                    </p:set>
                                    <p:anim from="(-#ppt_w/2)" to="(#ppt_x)" calcmode="lin" valueType="num">
                                      <p:cBhvr>
                                        <p:cTn id="62" dur="600" fill="hold">
                                          <p:stCondLst>
                                            <p:cond delay="0"/>
                                          </p:stCondLst>
                                        </p:cTn>
                                        <p:tgtEl>
                                          <p:spTgt spid="3">
                                            <p:txEl>
                                              <p:pRg st="6" end="6"/>
                                            </p:txEl>
                                          </p:spTgt>
                                        </p:tgtEl>
                                        <p:attrNameLst>
                                          <p:attrName>ppt_x</p:attrName>
                                        </p:attrNameLst>
                                      </p:cBhvr>
                                    </p:anim>
                                    <p:anim from="0" to="-1.0" calcmode="lin" valueType="num">
                                      <p:cBhvr>
                                        <p:cTn id="63" dur="200" decel="50000" autoRev="1" fill="hold">
                                          <p:stCondLst>
                                            <p:cond delay="600"/>
                                          </p:stCondLst>
                                        </p:cTn>
                                        <p:tgtEl>
                                          <p:spTgt spid="3">
                                            <p:txEl>
                                              <p:pRg st="6" end="6"/>
                                            </p:txEl>
                                          </p:spTgt>
                                        </p:tgtEl>
                                        <p:attrNameLst>
                                          <p:attrName>xshear</p:attrName>
                                        </p:attrNameLst>
                                      </p:cBhvr>
                                    </p:anim>
                                    <p:animScale>
                                      <p:cBhvr>
                                        <p:cTn id="64" dur="200" decel="100000" autoRev="1" fill="hold">
                                          <p:stCondLst>
                                            <p:cond delay="600"/>
                                          </p:stCondLst>
                                        </p:cTn>
                                        <p:tgtEl>
                                          <p:spTgt spid="3">
                                            <p:txEl>
                                              <p:pRg st="6" end="6"/>
                                            </p:txEl>
                                          </p:spTgt>
                                        </p:tgtEl>
                                      </p:cBhvr>
                                      <p:from x="100000" y="100000"/>
                                      <p:to x="80000" y="100000"/>
                                    </p:animScale>
                                    <p:anim by="(#ppt_h/3+#ppt_w*0.1)" calcmode="lin" valueType="num">
                                      <p:cBhvr additive="sum">
                                        <p:cTn id="65" dur="200" decel="100000" autoRev="1" fill="hold">
                                          <p:stCondLst>
                                            <p:cond delay="600"/>
                                          </p:stCondLst>
                                        </p:cTn>
                                        <p:tgtEl>
                                          <p:spTgt spid="3">
                                            <p:txEl>
                                              <p:pRg st="6" end="6"/>
                                            </p:txEl>
                                          </p:spTgt>
                                        </p:tgtEl>
                                        <p:attrNameLst>
                                          <p:attrName>ppt_x</p:attrName>
                                        </p:attrNameLst>
                                      </p:cBhvr>
                                    </p:anim>
                                  </p:childTnLst>
                                </p:cTn>
                              </p:par>
                            </p:childTnLst>
                          </p:cTn>
                        </p:par>
                      </p:childTnLst>
                    </p:cTn>
                  </p:par>
                  <p:par>
                    <p:cTn id="66" fill="hold">
                      <p:stCondLst>
                        <p:cond delay="indefinite"/>
                      </p:stCondLst>
                      <p:childTnLst>
                        <p:par>
                          <p:cTn id="67" fill="hold">
                            <p:stCondLst>
                              <p:cond delay="0"/>
                            </p:stCondLst>
                            <p:childTnLst>
                              <p:par>
                                <p:cTn id="68" presetID="34" presetClass="entr" presetSubtype="0" fill="hold" nodeType="clickEffect">
                                  <p:stCondLst>
                                    <p:cond delay="0"/>
                                  </p:stCondLst>
                                  <p:childTnLst>
                                    <p:set>
                                      <p:cBhvr>
                                        <p:cTn id="69" dur="1" fill="hold">
                                          <p:stCondLst>
                                            <p:cond delay="0"/>
                                          </p:stCondLst>
                                        </p:cTn>
                                        <p:tgtEl>
                                          <p:spTgt spid="3">
                                            <p:txEl>
                                              <p:pRg st="7" end="7"/>
                                            </p:txEl>
                                          </p:spTgt>
                                        </p:tgtEl>
                                        <p:attrNameLst>
                                          <p:attrName>style.visibility</p:attrName>
                                        </p:attrNameLst>
                                      </p:cBhvr>
                                      <p:to>
                                        <p:strVal val="visible"/>
                                      </p:to>
                                    </p:set>
                                    <p:anim from="(-#ppt_w/2)" to="(#ppt_x)" calcmode="lin" valueType="num">
                                      <p:cBhvr>
                                        <p:cTn id="70" dur="600" fill="hold">
                                          <p:stCondLst>
                                            <p:cond delay="0"/>
                                          </p:stCondLst>
                                        </p:cTn>
                                        <p:tgtEl>
                                          <p:spTgt spid="3">
                                            <p:txEl>
                                              <p:pRg st="7" end="7"/>
                                            </p:txEl>
                                          </p:spTgt>
                                        </p:tgtEl>
                                        <p:attrNameLst>
                                          <p:attrName>ppt_x</p:attrName>
                                        </p:attrNameLst>
                                      </p:cBhvr>
                                    </p:anim>
                                    <p:anim from="0" to="-1.0" calcmode="lin" valueType="num">
                                      <p:cBhvr>
                                        <p:cTn id="71" dur="200" decel="50000" autoRev="1" fill="hold">
                                          <p:stCondLst>
                                            <p:cond delay="600"/>
                                          </p:stCondLst>
                                        </p:cTn>
                                        <p:tgtEl>
                                          <p:spTgt spid="3">
                                            <p:txEl>
                                              <p:pRg st="7" end="7"/>
                                            </p:txEl>
                                          </p:spTgt>
                                        </p:tgtEl>
                                        <p:attrNameLst>
                                          <p:attrName>xshear</p:attrName>
                                        </p:attrNameLst>
                                      </p:cBhvr>
                                    </p:anim>
                                    <p:animScale>
                                      <p:cBhvr>
                                        <p:cTn id="72" dur="200" decel="100000" autoRev="1" fill="hold">
                                          <p:stCondLst>
                                            <p:cond delay="600"/>
                                          </p:stCondLst>
                                        </p:cTn>
                                        <p:tgtEl>
                                          <p:spTgt spid="3">
                                            <p:txEl>
                                              <p:pRg st="7" end="7"/>
                                            </p:txEl>
                                          </p:spTgt>
                                        </p:tgtEl>
                                      </p:cBhvr>
                                      <p:from x="100000" y="100000"/>
                                      <p:to x="80000" y="100000"/>
                                    </p:animScale>
                                    <p:anim by="(#ppt_h/3+#ppt_w*0.1)" calcmode="lin" valueType="num">
                                      <p:cBhvr additive="sum">
                                        <p:cTn id="73" dur="200" decel="100000" autoRev="1" fill="hold">
                                          <p:stCondLst>
                                            <p:cond delay="600"/>
                                          </p:stCondLst>
                                        </p:cTn>
                                        <p:tgtEl>
                                          <p:spTgt spid="3">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23528" y="1340768"/>
            <a:ext cx="8640960" cy="1080120"/>
          </a:xfrm>
          <a:prstGeom prst="rect">
            <a:avLst/>
          </a:prstGeom>
        </p:spPr>
        <p:txBody>
          <a:bodyPr wrap="none">
            <a:prstTxWarp prst="textDeflateBottom">
              <a:avLst>
                <a:gd name="adj" fmla="val 57815"/>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4000" b="1" dirty="0" smtClean="0">
                <a:ln w="11430">
                  <a:solidFill>
                    <a:srgbClr val="FF0000"/>
                  </a:solidFill>
                </a:ln>
                <a:solidFill>
                  <a:srgbClr val="FF0000"/>
                </a:solidFill>
                <a:effectLst>
                  <a:outerShdw blurRad="50800" dist="39000" dir="5460000" algn="tl">
                    <a:srgbClr val="000000">
                      <a:alpha val="38000"/>
                    </a:srgbClr>
                  </a:outerShdw>
                </a:effectLst>
              </a:rPr>
              <a:t>Закон "Про Червону книгу України"</a:t>
            </a:r>
            <a:endParaRPr lang="ru-RU" sz="4000" b="1" dirty="0">
              <a:ln w="11430">
                <a:solidFill>
                  <a:srgbClr val="FF0000"/>
                </a:solidFill>
              </a:ln>
              <a:solidFill>
                <a:srgbClr val="FF0000"/>
              </a:solidFill>
              <a:effectLst>
                <a:outerShdw blurRad="50800" dist="39000" dir="5460000" algn="tl">
                  <a:srgbClr val="000000">
                    <a:alpha val="38000"/>
                  </a:srgbClr>
                </a:outerShdw>
              </a:effectLst>
            </a:endParaRPr>
          </a:p>
        </p:txBody>
      </p:sp>
      <p:pic>
        <p:nvPicPr>
          <p:cNvPr id="3" name="Рисунок 2" descr="3789577.jpg"/>
          <p:cNvPicPr>
            <a:picLocks noChangeAspect="1"/>
          </p:cNvPicPr>
          <p:nvPr/>
        </p:nvPicPr>
        <p:blipFill>
          <a:blip r:embed="rId3" cstate="print"/>
          <a:stretch>
            <a:fillRect/>
          </a:stretch>
        </p:blipFill>
        <p:spPr>
          <a:xfrm>
            <a:off x="3275856" y="2420888"/>
            <a:ext cx="2880320" cy="3922615"/>
          </a:xfrm>
          <a:prstGeom prst="rect">
            <a:avLst/>
          </a:prstGeom>
          <a:scene3d>
            <a:camera prst="obliqueTopRight"/>
            <a:lightRig rig="threePt" dir="t"/>
          </a:scene3d>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7600"/>
                            </p:stCondLst>
                            <p:childTnLst>
                              <p:par>
                                <p:cTn id="11" presetID="47" presetClass="entr" presetSubtype="0" fill="hold" nodeType="after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2000"/>
            <a:lum/>
          </a:blip>
          <a:srcRect/>
          <a:stretch>
            <a:fillRect t="-40000" b="-40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611560" y="1772816"/>
            <a:ext cx="8064896" cy="304698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ru-RU" sz="2400" b="1" dirty="0" smtClean="0">
                <a:solidFill>
                  <a:srgbClr val="FF0000"/>
                </a:solidFill>
              </a:rPr>
              <a:t>Закон "Про Червону книгу України" </a:t>
            </a:r>
            <a:r>
              <a:rPr lang="ru-RU" sz="2400" dirty="0" smtClean="0">
                <a:solidFill>
                  <a:srgbClr val="FF0000"/>
                </a:solidFill>
              </a:rPr>
              <a:t>- основний державний документ, де містяться відомості про стан видів тварин та рослин України, що перебувають під загрозою зникнення та заходи щодо їх збереження. Цей закон встановлює критерії за якими тварини та рослини можуть бути занесені до цього документа - зниклі, зникаючі, вразливі, рідкісні, невизначені, недостатньо вивчені, релікти, ендеміки та відновлені види.</a:t>
            </a:r>
            <a:endParaRPr lang="ru-RU" sz="2400" dirty="0">
              <a:solidFill>
                <a:srgbClr val="FF0000"/>
              </a:solidFill>
            </a:endParaRPr>
          </a:p>
        </p:txBody>
      </p:sp>
      <p:pic>
        <p:nvPicPr>
          <p:cNvPr id="4" name="Рисунок 3" descr="image.gif"/>
          <p:cNvPicPr>
            <a:picLocks noChangeAspect="1"/>
          </p:cNvPicPr>
          <p:nvPr/>
        </p:nvPicPr>
        <p:blipFill>
          <a:blip r:embed="rId3" cstate="print"/>
          <a:stretch>
            <a:fillRect/>
          </a:stretch>
        </p:blipFill>
        <p:spPr>
          <a:xfrm rot="5400000">
            <a:off x="1127961" y="-1243571"/>
            <a:ext cx="6707545" cy="932452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pic>
        <p:nvPicPr>
          <p:cNvPr id="23554" name="Picture 2" descr="http://dik-library.narod.ru/park.images/18.jpg"/>
          <p:cNvPicPr>
            <a:picLocks noChangeAspect="1" noChangeArrowheads="1"/>
          </p:cNvPicPr>
          <p:nvPr/>
        </p:nvPicPr>
        <p:blipFill>
          <a:blip r:embed="rId3" cstate="print"/>
          <a:srcRect t="13268" r="4550" b="7119"/>
          <a:stretch>
            <a:fillRect/>
          </a:stretch>
        </p:blipFill>
        <p:spPr bwMode="auto">
          <a:xfrm>
            <a:off x="5198796" y="3068960"/>
            <a:ext cx="3765692" cy="3573016"/>
          </a:xfrm>
          <a:prstGeom prst="rect">
            <a:avLst/>
          </a:prstGeom>
          <a:noFill/>
        </p:spPr>
      </p:pic>
      <p:pic>
        <p:nvPicPr>
          <p:cNvPr id="23558" name="Picture 6" descr="http://news.city.zt.ua/uploads/posts/2011-03/1300305996_prolisok.jpg"/>
          <p:cNvPicPr>
            <a:picLocks noChangeAspect="1" noChangeArrowheads="1"/>
          </p:cNvPicPr>
          <p:nvPr/>
        </p:nvPicPr>
        <p:blipFill>
          <a:blip r:embed="rId4" cstate="print"/>
          <a:srcRect t="14680" r="8336" b="8500"/>
          <a:stretch>
            <a:fillRect/>
          </a:stretch>
        </p:blipFill>
        <p:spPr bwMode="auto">
          <a:xfrm>
            <a:off x="4355976" y="188640"/>
            <a:ext cx="4538967" cy="2852936"/>
          </a:xfrm>
          <a:prstGeom prst="rect">
            <a:avLst/>
          </a:prstGeom>
          <a:noFill/>
        </p:spPr>
      </p:pic>
      <p:pic>
        <p:nvPicPr>
          <p:cNvPr id="23562" name="Picture 10" descr="http://khmschool8.files.wordpress.com/2011/03/zozulini1.jpg?w=280&amp;h=162"/>
          <p:cNvPicPr>
            <a:picLocks noChangeAspect="1" noChangeArrowheads="1"/>
          </p:cNvPicPr>
          <p:nvPr/>
        </p:nvPicPr>
        <p:blipFill>
          <a:blip r:embed="rId5" cstate="print"/>
          <a:srcRect/>
          <a:stretch>
            <a:fillRect/>
          </a:stretch>
        </p:blipFill>
        <p:spPr bwMode="auto">
          <a:xfrm>
            <a:off x="179512" y="3140967"/>
            <a:ext cx="4932554" cy="3717033"/>
          </a:xfrm>
          <a:prstGeom prst="rect">
            <a:avLst/>
          </a:prstGeom>
          <a:noFill/>
        </p:spPr>
      </p:pic>
      <p:pic>
        <p:nvPicPr>
          <p:cNvPr id="23564" name="Picture 12" descr="http://www.infoportal.pp.ua/_nw/5/96202651.jpg"/>
          <p:cNvPicPr>
            <a:picLocks noChangeAspect="1" noChangeArrowheads="1"/>
          </p:cNvPicPr>
          <p:nvPr/>
        </p:nvPicPr>
        <p:blipFill>
          <a:blip r:embed="rId6" cstate="print"/>
          <a:srcRect l="15587" t="14555" r="11152" b="5501"/>
          <a:stretch>
            <a:fillRect/>
          </a:stretch>
        </p:blipFill>
        <p:spPr bwMode="auto">
          <a:xfrm>
            <a:off x="251520" y="188640"/>
            <a:ext cx="3976642" cy="2863080"/>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wheel(4)">
                                      <p:cBhvr>
                                        <p:cTn id="7" dur="2000"/>
                                        <p:tgtEl>
                                          <p:spTgt spid="23564"/>
                                        </p:tgtEl>
                                      </p:cBhvr>
                                    </p:animEffect>
                                  </p:childTnLst>
                                </p:cTn>
                              </p:par>
                            </p:childTnLst>
                          </p:cTn>
                        </p:par>
                        <p:par>
                          <p:cTn id="8" fill="hold">
                            <p:stCondLst>
                              <p:cond delay="2000"/>
                            </p:stCondLst>
                            <p:childTnLst>
                              <p:par>
                                <p:cTn id="9" presetID="21" presetClass="entr" presetSubtype="4" fill="hold" nodeType="afterEffect">
                                  <p:stCondLst>
                                    <p:cond delay="500"/>
                                  </p:stCondLst>
                                  <p:childTnLst>
                                    <p:set>
                                      <p:cBhvr>
                                        <p:cTn id="10" dur="1" fill="hold">
                                          <p:stCondLst>
                                            <p:cond delay="0"/>
                                          </p:stCondLst>
                                        </p:cTn>
                                        <p:tgtEl>
                                          <p:spTgt spid="23558"/>
                                        </p:tgtEl>
                                        <p:attrNameLst>
                                          <p:attrName>style.visibility</p:attrName>
                                        </p:attrNameLst>
                                      </p:cBhvr>
                                      <p:to>
                                        <p:strVal val="visible"/>
                                      </p:to>
                                    </p:set>
                                    <p:animEffect transition="in" filter="wheel(4)">
                                      <p:cBhvr>
                                        <p:cTn id="11" dur="2000"/>
                                        <p:tgtEl>
                                          <p:spTgt spid="23558"/>
                                        </p:tgtEl>
                                      </p:cBhvr>
                                    </p:animEffect>
                                  </p:childTnLst>
                                </p:cTn>
                              </p:par>
                            </p:childTnLst>
                          </p:cTn>
                        </p:par>
                        <p:par>
                          <p:cTn id="12" fill="hold">
                            <p:stCondLst>
                              <p:cond delay="4500"/>
                            </p:stCondLst>
                            <p:childTnLst>
                              <p:par>
                                <p:cTn id="13" presetID="21" presetClass="entr" presetSubtype="4" fill="hold" nodeType="afterEffect">
                                  <p:stCondLst>
                                    <p:cond delay="500"/>
                                  </p:stCondLst>
                                  <p:childTnLst>
                                    <p:set>
                                      <p:cBhvr>
                                        <p:cTn id="14" dur="1" fill="hold">
                                          <p:stCondLst>
                                            <p:cond delay="0"/>
                                          </p:stCondLst>
                                        </p:cTn>
                                        <p:tgtEl>
                                          <p:spTgt spid="23562"/>
                                        </p:tgtEl>
                                        <p:attrNameLst>
                                          <p:attrName>style.visibility</p:attrName>
                                        </p:attrNameLst>
                                      </p:cBhvr>
                                      <p:to>
                                        <p:strVal val="visible"/>
                                      </p:to>
                                    </p:set>
                                    <p:animEffect transition="in" filter="wheel(4)">
                                      <p:cBhvr>
                                        <p:cTn id="15" dur="2000"/>
                                        <p:tgtEl>
                                          <p:spTgt spid="23562"/>
                                        </p:tgtEl>
                                      </p:cBhvr>
                                    </p:animEffect>
                                  </p:childTnLst>
                                </p:cTn>
                              </p:par>
                            </p:childTnLst>
                          </p:cTn>
                        </p:par>
                        <p:par>
                          <p:cTn id="16" fill="hold">
                            <p:stCondLst>
                              <p:cond delay="7000"/>
                            </p:stCondLst>
                            <p:childTnLst>
                              <p:par>
                                <p:cTn id="17" presetID="21" presetClass="entr" presetSubtype="4" fill="hold" nodeType="afterEffect">
                                  <p:stCondLst>
                                    <p:cond delay="0"/>
                                  </p:stCondLst>
                                  <p:childTnLst>
                                    <p:set>
                                      <p:cBhvr>
                                        <p:cTn id="18" dur="1" fill="hold">
                                          <p:stCondLst>
                                            <p:cond delay="0"/>
                                          </p:stCondLst>
                                        </p:cTn>
                                        <p:tgtEl>
                                          <p:spTgt spid="23554"/>
                                        </p:tgtEl>
                                        <p:attrNameLst>
                                          <p:attrName>style.visibility</p:attrName>
                                        </p:attrNameLst>
                                      </p:cBhvr>
                                      <p:to>
                                        <p:strVal val="visible"/>
                                      </p:to>
                                    </p:set>
                                    <p:animEffect transition="in" filter="wheel(4)">
                                      <p:cBhvr>
                                        <p:cTn id="19"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0000" b="-40000"/>
          </a:stretch>
        </a:blipFill>
        <a:effectLst/>
      </p:bgPr>
    </p:bg>
    <p:spTree>
      <p:nvGrpSpPr>
        <p:cNvPr id="1" name=""/>
        <p:cNvGrpSpPr/>
        <p:nvPr/>
      </p:nvGrpSpPr>
      <p:grpSpPr>
        <a:xfrm>
          <a:off x="0" y="0"/>
          <a:ext cx="0" cy="0"/>
          <a:chOff x="0" y="0"/>
          <a:chExt cx="0" cy="0"/>
        </a:xfrm>
      </p:grpSpPr>
      <p:pic>
        <p:nvPicPr>
          <p:cNvPr id="24578" name="Picture 2" descr="http://vkurse.ua/i/2008-02/popolnenie-zhivotnykh.jpg"/>
          <p:cNvPicPr>
            <a:picLocks noChangeAspect="1" noChangeArrowheads="1"/>
          </p:cNvPicPr>
          <p:nvPr/>
        </p:nvPicPr>
        <p:blipFill>
          <a:blip r:embed="rId3" cstate="print"/>
          <a:srcRect l="12638" t="8618" r="9981" b="11562"/>
          <a:stretch>
            <a:fillRect/>
          </a:stretch>
        </p:blipFill>
        <p:spPr bwMode="auto">
          <a:xfrm>
            <a:off x="-1" y="0"/>
            <a:ext cx="4648647" cy="2996952"/>
          </a:xfrm>
          <a:prstGeom prst="rect">
            <a:avLst/>
          </a:prstGeom>
          <a:noFill/>
        </p:spPr>
      </p:pic>
      <p:pic>
        <p:nvPicPr>
          <p:cNvPr id="24580" name="Picture 4" descr="https://encrypted-tbn0.gstatic.com/images?q=tbn:ANd9GcTdQ4rVvcGCZ4GvGWNQmVJ56T8FmHzZQo0D9jf1IS-ivuqFCc6R"/>
          <p:cNvPicPr>
            <a:picLocks noChangeAspect="1" noChangeArrowheads="1"/>
          </p:cNvPicPr>
          <p:nvPr/>
        </p:nvPicPr>
        <p:blipFill>
          <a:blip r:embed="rId4" cstate="print"/>
          <a:srcRect/>
          <a:stretch>
            <a:fillRect/>
          </a:stretch>
        </p:blipFill>
        <p:spPr bwMode="auto">
          <a:xfrm>
            <a:off x="4572000" y="3627022"/>
            <a:ext cx="4307968" cy="3230978"/>
          </a:xfrm>
          <a:prstGeom prst="rect">
            <a:avLst/>
          </a:prstGeom>
          <a:noFill/>
        </p:spPr>
      </p:pic>
      <p:pic>
        <p:nvPicPr>
          <p:cNvPr id="24582" name="Picture 6" descr="http://os1.i.ua/3/1/1036561_f6ce3eb4.jpg"/>
          <p:cNvPicPr>
            <a:picLocks noChangeAspect="1" noChangeArrowheads="1"/>
          </p:cNvPicPr>
          <p:nvPr/>
        </p:nvPicPr>
        <p:blipFill>
          <a:blip r:embed="rId5" cstate="print"/>
          <a:srcRect l="14204" t="18052" r="6883" b="18852"/>
          <a:stretch>
            <a:fillRect/>
          </a:stretch>
        </p:blipFill>
        <p:spPr bwMode="auto">
          <a:xfrm>
            <a:off x="539552" y="3093401"/>
            <a:ext cx="3240360" cy="3764599"/>
          </a:xfrm>
          <a:prstGeom prst="rect">
            <a:avLst/>
          </a:prstGeom>
          <a:noFill/>
        </p:spPr>
      </p:pic>
      <p:pic>
        <p:nvPicPr>
          <p:cNvPr id="24584" name="Picture 8" descr="http://svit-tvarin.net.ua/uploads/1342684881_sipuha.jpg"/>
          <p:cNvPicPr>
            <a:picLocks noChangeAspect="1" noChangeArrowheads="1"/>
          </p:cNvPicPr>
          <p:nvPr/>
        </p:nvPicPr>
        <p:blipFill>
          <a:blip r:embed="rId6" cstate="print"/>
          <a:srcRect l="16667" t="8079" r="7407" b="2841"/>
          <a:stretch>
            <a:fillRect/>
          </a:stretch>
        </p:blipFill>
        <p:spPr bwMode="auto">
          <a:xfrm>
            <a:off x="5652120" y="0"/>
            <a:ext cx="2664296" cy="3501008"/>
          </a:xfrm>
          <a:prstGeom prst="rect">
            <a:avLst/>
          </a:prstGeom>
          <a:noFill/>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4)">
                                      <p:cBhvr>
                                        <p:cTn id="7" dur="2000"/>
                                        <p:tgtEl>
                                          <p:spTgt spid="24578"/>
                                        </p:tgtEl>
                                      </p:cBhvr>
                                    </p:animEffect>
                                  </p:childTnLst>
                                </p:cTn>
                              </p:par>
                            </p:childTnLst>
                          </p:cTn>
                        </p:par>
                        <p:par>
                          <p:cTn id="8" fill="hold">
                            <p:stCondLst>
                              <p:cond delay="2000"/>
                            </p:stCondLst>
                            <p:childTnLst>
                              <p:par>
                                <p:cTn id="9" presetID="21" presetClass="entr" presetSubtype="4" fill="hold" nodeType="afterEffect">
                                  <p:stCondLst>
                                    <p:cond delay="500"/>
                                  </p:stCondLst>
                                  <p:childTnLst>
                                    <p:set>
                                      <p:cBhvr>
                                        <p:cTn id="10" dur="1" fill="hold">
                                          <p:stCondLst>
                                            <p:cond delay="0"/>
                                          </p:stCondLst>
                                        </p:cTn>
                                        <p:tgtEl>
                                          <p:spTgt spid="24584"/>
                                        </p:tgtEl>
                                        <p:attrNameLst>
                                          <p:attrName>style.visibility</p:attrName>
                                        </p:attrNameLst>
                                      </p:cBhvr>
                                      <p:to>
                                        <p:strVal val="visible"/>
                                      </p:to>
                                    </p:set>
                                    <p:animEffect transition="in" filter="wheel(4)">
                                      <p:cBhvr>
                                        <p:cTn id="11" dur="2000"/>
                                        <p:tgtEl>
                                          <p:spTgt spid="24584"/>
                                        </p:tgtEl>
                                      </p:cBhvr>
                                    </p:animEffect>
                                  </p:childTnLst>
                                </p:cTn>
                              </p:par>
                            </p:childTnLst>
                          </p:cTn>
                        </p:par>
                        <p:par>
                          <p:cTn id="12" fill="hold">
                            <p:stCondLst>
                              <p:cond delay="4500"/>
                            </p:stCondLst>
                            <p:childTnLst>
                              <p:par>
                                <p:cTn id="13" presetID="21" presetClass="entr" presetSubtype="4" fill="hold" nodeType="afterEffect">
                                  <p:stCondLst>
                                    <p:cond delay="500"/>
                                  </p:stCondLst>
                                  <p:childTnLst>
                                    <p:set>
                                      <p:cBhvr>
                                        <p:cTn id="14" dur="1" fill="hold">
                                          <p:stCondLst>
                                            <p:cond delay="0"/>
                                          </p:stCondLst>
                                        </p:cTn>
                                        <p:tgtEl>
                                          <p:spTgt spid="24582"/>
                                        </p:tgtEl>
                                        <p:attrNameLst>
                                          <p:attrName>style.visibility</p:attrName>
                                        </p:attrNameLst>
                                      </p:cBhvr>
                                      <p:to>
                                        <p:strVal val="visible"/>
                                      </p:to>
                                    </p:set>
                                    <p:animEffect transition="in" filter="wheel(4)">
                                      <p:cBhvr>
                                        <p:cTn id="15" dur="2000"/>
                                        <p:tgtEl>
                                          <p:spTgt spid="24582"/>
                                        </p:tgtEl>
                                      </p:cBhvr>
                                    </p:animEffect>
                                  </p:childTnLst>
                                </p:cTn>
                              </p:par>
                            </p:childTnLst>
                          </p:cTn>
                        </p:par>
                        <p:par>
                          <p:cTn id="16" fill="hold">
                            <p:stCondLst>
                              <p:cond delay="7000"/>
                            </p:stCondLst>
                            <p:childTnLst>
                              <p:par>
                                <p:cTn id="17" presetID="21" presetClass="entr" presetSubtype="4" fill="hold" nodeType="afterEffect">
                                  <p:stCondLst>
                                    <p:cond delay="500"/>
                                  </p:stCondLst>
                                  <p:childTnLst>
                                    <p:set>
                                      <p:cBhvr>
                                        <p:cTn id="18" dur="1" fill="hold">
                                          <p:stCondLst>
                                            <p:cond delay="0"/>
                                          </p:stCondLst>
                                        </p:cTn>
                                        <p:tgtEl>
                                          <p:spTgt spid="24580"/>
                                        </p:tgtEl>
                                        <p:attrNameLst>
                                          <p:attrName>style.visibility</p:attrName>
                                        </p:attrNameLst>
                                      </p:cBhvr>
                                      <p:to>
                                        <p:strVal val="visible"/>
                                      </p:to>
                                    </p:set>
                                    <p:animEffect transition="in" filter="wheel(4)">
                                      <p:cBhvr>
                                        <p:cTn id="19" dur="2000"/>
                                        <p:tgtEl>
                                          <p:spTgt spid="245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7000" r="-17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51520" y="260648"/>
            <a:ext cx="7848872" cy="646331"/>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3600" b="1" dirty="0" smtClean="0">
                <a:ln w="11430">
                  <a:solidFill>
                    <a:srgbClr val="FF0000"/>
                  </a:solidFill>
                </a:ln>
                <a:solidFill>
                  <a:srgbClr val="FF0000"/>
                </a:solidFill>
                <a:effectLst>
                  <a:outerShdw blurRad="50800" dist="39000" dir="5460000" algn="tl">
                    <a:srgbClr val="000000">
                      <a:alpha val="38000"/>
                    </a:srgbClr>
                  </a:outerShdw>
                </a:effectLst>
              </a:rPr>
              <a:t>Закон України </a:t>
            </a:r>
            <a:r>
              <a:rPr lang="ru-RU" sz="3600" b="1" i="1" dirty="0" smtClean="0">
                <a:ln w="11430">
                  <a:solidFill>
                    <a:srgbClr val="FF0000"/>
                  </a:solidFill>
                </a:ln>
                <a:solidFill>
                  <a:srgbClr val="FF0000"/>
                </a:solidFill>
                <a:effectLst>
                  <a:outerShdw blurRad="50800" dist="39000" dir="5460000" algn="tl">
                    <a:srgbClr val="000000">
                      <a:alpha val="38000"/>
                    </a:srgbClr>
                  </a:outerShdw>
                </a:effectLst>
              </a:rPr>
              <a:t>"Про тваринний світ"</a:t>
            </a:r>
            <a:endParaRPr lang="ru-RU" sz="3600" b="1" dirty="0">
              <a:ln w="11430">
                <a:solidFill>
                  <a:srgbClr val="FF0000"/>
                </a:solidFill>
              </a:ln>
              <a:solidFill>
                <a:srgbClr val="FF0000"/>
              </a:solidFill>
              <a:effectLst>
                <a:outerShdw blurRad="50800" dist="39000" dir="5460000" algn="tl">
                  <a:srgbClr val="000000">
                    <a:alpha val="38000"/>
                  </a:srgbClr>
                </a:outerShdw>
              </a:effectLst>
            </a:endParaRPr>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512" y="476672"/>
            <a:ext cx="8712968" cy="3539430"/>
          </a:xfrm>
          <a:prstGeom prst="rect">
            <a:avLst/>
          </a:prstGeom>
        </p:spPr>
        <p:txBody>
          <a:bodyPr wrap="square">
            <a:spAutoFit/>
          </a:bodyPr>
          <a:lstStyle/>
          <a:p>
            <a:r>
              <a:rPr lang="ru-RU" sz="2400" b="1" u="sng" dirty="0" smtClean="0">
                <a:solidFill>
                  <a:srgbClr val="00B050"/>
                </a:solidFill>
              </a:rPr>
              <a:t>Закон України "Про тваринний світ"</a:t>
            </a:r>
            <a:r>
              <a:rPr lang="ru-RU" sz="2000" dirty="0" smtClean="0"/>
              <a:t> вимагає здійснення заходів щодо охорони, відтворення і науково обґрунтованого, невиснажливого використання тваринного світу. Він регулює використання тварин у мисливстві, рибальстві (ст.ст. 13-19) і висуває вимоги до користувачів тваринним світом (ст. 26). Згідно з ст. 34 закон вимагає забезпечення недоторканності ділянок, що становлять особливу зооекологічну цінність, здійснювати заходи щодо збереження шляхів міграції тварин, а ст. 42 забороняє добування та використання тварин, які зазнають лиха. Закон забороняє самовільне або з порушенням встановленого порядку переселення, акліматизацію та схрещування, виведення і використання генетично змінених організмів, жорстоке поводження з тваринами (ст. 58).</a:t>
            </a:r>
            <a:endParaRPr lang="ru-RU" sz="2000" dirty="0"/>
          </a:p>
        </p:txBody>
      </p:sp>
      <p:pic>
        <p:nvPicPr>
          <p:cNvPr id="15364" name="Picture 4" descr="http://img1.liveinternet.ru/images/attach/c/1/62/884/62884578_1282158999_Tiger_srcwebru_1.png"/>
          <p:cNvPicPr>
            <a:picLocks noChangeAspect="1" noChangeArrowheads="1"/>
          </p:cNvPicPr>
          <p:nvPr/>
        </p:nvPicPr>
        <p:blipFill>
          <a:blip r:embed="rId3" cstate="print"/>
          <a:srcRect/>
          <a:stretch>
            <a:fillRect/>
          </a:stretch>
        </p:blipFill>
        <p:spPr bwMode="auto">
          <a:xfrm>
            <a:off x="2476500" y="2708920"/>
            <a:ext cx="6667500" cy="4514851"/>
          </a:xfrm>
          <a:prstGeom prst="rect">
            <a:avLst/>
          </a:prstGeom>
          <a:noFill/>
        </p:spPr>
      </p:pic>
      <p:pic>
        <p:nvPicPr>
          <p:cNvPr id="5" name="Рисунок 4" descr="butterfly.gif"/>
          <p:cNvPicPr>
            <a:picLocks noChangeAspect="1"/>
          </p:cNvPicPr>
          <p:nvPr/>
        </p:nvPicPr>
        <p:blipFill>
          <a:blip r:embed="rId4" cstate="print"/>
          <a:stretch>
            <a:fillRect/>
          </a:stretch>
        </p:blipFill>
        <p:spPr>
          <a:xfrm>
            <a:off x="323528" y="4437112"/>
            <a:ext cx="2857500" cy="11430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230</TotalTime>
  <Words>320</Words>
  <Application>Microsoft Office PowerPoint</Application>
  <PresentationFormat>Экран (4:3)</PresentationFormat>
  <Paragraphs>33</Paragraphs>
  <Slides>26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ук</dc:creator>
  <cp:lastModifiedBy>ук</cp:lastModifiedBy>
  <cp:revision>22</cp:revision>
  <dcterms:created xsi:type="dcterms:W3CDTF">2014-03-19T17:56:33Z</dcterms:created>
  <dcterms:modified xsi:type="dcterms:W3CDTF">2014-03-19T21:58:15Z</dcterms:modified>
</cp:coreProperties>
</file>