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2C4F1BA-C231-429F-8BC3-3471A5833EF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EEF3471-0623-4360-8C8D-5177D91ECB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F1BA-C231-429F-8BC3-3471A5833EF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3471-0623-4360-8C8D-5177D91ECB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F1BA-C231-429F-8BC3-3471A5833EF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3471-0623-4360-8C8D-5177D91ECB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2C4F1BA-C231-429F-8BC3-3471A5833EF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3471-0623-4360-8C8D-5177D91ECB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2C4F1BA-C231-429F-8BC3-3471A5833EF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EEF3471-0623-4360-8C8D-5177D91ECBFE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2C4F1BA-C231-429F-8BC3-3471A5833EF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EEF3471-0623-4360-8C8D-5177D91ECB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2C4F1BA-C231-429F-8BC3-3471A5833EF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EEF3471-0623-4360-8C8D-5177D91ECBF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4F1BA-C231-429F-8BC3-3471A5833EF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F3471-0623-4360-8C8D-5177D91ECB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2C4F1BA-C231-429F-8BC3-3471A5833EF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EEF3471-0623-4360-8C8D-5177D91ECB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2C4F1BA-C231-429F-8BC3-3471A5833EF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EEF3471-0623-4360-8C8D-5177D91ECBF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2C4F1BA-C231-429F-8BC3-3471A5833EF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EEF3471-0623-4360-8C8D-5177D91ECBF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2C4F1BA-C231-429F-8BC3-3471A5833EF0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EEF3471-0623-4360-8C8D-5177D91ECBF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0%B5%D0%BB%D0%B8%D0%BA%D0%BE%D0%B1%D1%80%D0%B8%D1%82%D0%B0%D0%BD%D1%96%D1%8F" TargetMode="External"/><Relationship Id="rId2" Type="http://schemas.openxmlformats.org/officeDocument/2006/relationships/hyperlink" Target="http://uk.wikipedia.org/wiki/%D0%A1%D1%83%D0%B1%D0%BA%D1%83%D0%BB%D1%8C%D1%82%D1%83%D1%80%D0%B0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uk.wikipedia.org/wiki/%D0%9F%D0%B0%D0%BD%D0%BA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6%D0%B8%D1%82%D1%82%D1%8F" TargetMode="External"/><Relationship Id="rId13" Type="http://schemas.openxmlformats.org/officeDocument/2006/relationships/hyperlink" Target="http://uk.wikipedia.org/wiki/%D0%A5%D1%80%D0%B5%D1%81%D1%82" TargetMode="External"/><Relationship Id="rId18" Type="http://schemas.openxmlformats.org/officeDocument/2006/relationships/hyperlink" Target="http://uk.wikipedia.org/wiki/%D0%9A%D1%96%D1%81%D1%82%D1%8F%D0%BA" TargetMode="External"/><Relationship Id="rId3" Type="http://schemas.openxmlformats.org/officeDocument/2006/relationships/hyperlink" Target="http://uk.wikipedia.org/wiki/%D0%A1%D0%B8%D0%BC%D0%B2%D0%BE%D0%BB" TargetMode="External"/><Relationship Id="rId21" Type="http://schemas.openxmlformats.org/officeDocument/2006/relationships/hyperlink" Target="http://uk.wikipedia.org/wiki/%D0%86%D0%BD%D1%82%D0%B5%D1%80%D0%BD%D0%B5%D1%82" TargetMode="External"/><Relationship Id="rId7" Type="http://schemas.openxmlformats.org/officeDocument/2006/relationships/hyperlink" Target="http://uk.wikipedia.org/wiki/%D0%90%D0%BD%D0%BA%D1%85" TargetMode="External"/><Relationship Id="rId12" Type="http://schemas.openxmlformats.org/officeDocument/2006/relationships/hyperlink" Target="http://uk.wikipedia.org/wiki/%D0%94%D0%B8%D0%B7%D0%B0%D0%B9%D0%BD" TargetMode="External"/><Relationship Id="rId17" Type="http://schemas.openxmlformats.org/officeDocument/2006/relationships/hyperlink" Target="http://uk.wikipedia.org/wiki/%D0%A1%D0%BC%D0%B5%D1%80%D1%82%D1%8C" TargetMode="External"/><Relationship Id="rId25" Type="http://schemas.openxmlformats.org/officeDocument/2006/relationships/hyperlink" Target="http://uk.wikipedia.org/wiki/%D0%A1%D0%BE%D0%B2%D0%B0" TargetMode="External"/><Relationship Id="rId2" Type="http://schemas.openxmlformats.org/officeDocument/2006/relationships/hyperlink" Target="http://uk.wikipedia.org/wiki/%D0%95%D1%81%D1%82%D0%B5%D1%82%D0%B8%D0%BA%D0%B0" TargetMode="External"/><Relationship Id="rId16" Type="http://schemas.openxmlformats.org/officeDocument/2006/relationships/hyperlink" Target="http://uk.wikipedia.org/wiki/%D0%A5%D0%B0%D0%BE%D1%81" TargetMode="External"/><Relationship Id="rId20" Type="http://schemas.openxmlformats.org/officeDocument/2006/relationships/hyperlink" Target="http://uk.wikipedia.org/wiki/%D0%9A%D0%B0%D0%B6%D0%B0%D0%BD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9A%D0%B5%D0%BB%D1%8C%D1%82%D0%B8" TargetMode="External"/><Relationship Id="rId11" Type="http://schemas.openxmlformats.org/officeDocument/2006/relationships/hyperlink" Target="http://uk.wikipedia.org/wiki/%D0%9E%D0%BA%D0%BE_%D0%A0%D0%B0" TargetMode="External"/><Relationship Id="rId24" Type="http://schemas.openxmlformats.org/officeDocument/2006/relationships/hyperlink" Target="http://uk.wikipedia.org/wiki/%D0%92%D0%BE%D0%B2%D0%BA" TargetMode="External"/><Relationship Id="rId5" Type="http://schemas.openxmlformats.org/officeDocument/2006/relationships/hyperlink" Target="http://uk.wikipedia.org/wiki/%D0%A5%D1%80%D0%B8%D1%81%D1%82%D0%B8%D1%8F%D0%BD%D1%81%D1%82%D0%B2%D0%BE" TargetMode="External"/><Relationship Id="rId15" Type="http://schemas.openxmlformats.org/officeDocument/2006/relationships/hyperlink" Target="http://uk.wikipedia.org/wiki/%D0%9F%D0%B5%D0%BD%D1%82%D0%B0%D0%B3%D1%80%D0%B0%D0%BC%D0%B0" TargetMode="External"/><Relationship Id="rId23" Type="http://schemas.openxmlformats.org/officeDocument/2006/relationships/hyperlink" Target="http://uk.wikipedia.org/wiki/%D0%A1%D1%83%D0%B1%D0%BA%D1%83%D0%BB%D1%8C%D1%82%D1%83%D1%80%D0%B0" TargetMode="External"/><Relationship Id="rId10" Type="http://schemas.openxmlformats.org/officeDocument/2006/relationships/hyperlink" Target="http://uk.wikipedia.org/wiki/%D0%91%D0%B5%D0%B7%D1%81%D0%BC%D0%B5%D1%80%D1%82%D1%8F" TargetMode="External"/><Relationship Id="rId19" Type="http://schemas.openxmlformats.org/officeDocument/2006/relationships/hyperlink" Target="http://uk.wikipedia.org/wiki/%D0%A7%D0%B5%D1%80%D0%B5%D0%BF" TargetMode="External"/><Relationship Id="rId4" Type="http://schemas.openxmlformats.org/officeDocument/2006/relationships/hyperlink" Target="http://uk.wikipedia.org/wiki/%D0%94%D1%80%D0%B5%D0%B2%D0%BD%D1%96%D0%B9_%D0%84%D0%B3%D0%B8%D0%BF%D0%B5%D1%82" TargetMode="External"/><Relationship Id="rId9" Type="http://schemas.openxmlformats.org/officeDocument/2006/relationships/hyperlink" Target="http://uk.wikipedia.org/wiki/%D0%92%D0%B0%D0%BC%D0%BF%D1%96%D1%80" TargetMode="External"/><Relationship Id="rId14" Type="http://schemas.openxmlformats.org/officeDocument/2006/relationships/hyperlink" Target="http://uk.wikipedia.org/wiki/%D0%9E%D0%BA%D1%83%D0%BB%D1%8C%D1%82%D0%B8%D0%B7%D0%BC" TargetMode="External"/><Relationship Id="rId22" Type="http://schemas.openxmlformats.org/officeDocument/2006/relationships/hyperlink" Target="http://uk.wikipedia.org/wiki/%D0%9F%D1%80%D0%B8%D0%BA%D1%80%D0%B0%D1%81%D0%B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3%D0%BE%D1%82%D0%B8%D1%87%D0%BD%D0%B8%D0%B9_%D1%80%D0%BE%D0%BA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0%BD%D0%B3%D0%BB%D1%96%D0%B9%D1%81%D1%8C%D0%BA%D0%B0_%D0%BC%D0%BE%D0%B2%D0%B0" TargetMode="External"/><Relationship Id="rId2" Type="http://schemas.openxmlformats.org/officeDocument/2006/relationships/hyperlink" Target="http://uk.wikipedia.org/wiki/%D0%93%D0%BE%D1%82%D0%B8_(%D1%81%D1%83%D0%B1%D0%BA%D1%83%D0%BB%D1%8C%D1%82%D1%83%D1%80%D0%B0)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0%B3%D0%BD%D0%BE%D1%81%D1%82%D0%B8%D1%86%D0%B8%D0%B7%D0%BC" TargetMode="External"/><Relationship Id="rId2" Type="http://schemas.openxmlformats.org/officeDocument/2006/relationships/hyperlink" Target="http://uk.wikipedia.org/wiki/%D0%90%D1%82%D0%B5%D1%97%D0%B7%D0%BC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uk.wikipedia.org/wiki/%D0%A1%D0%B0%D1%82%D0%B0%D0%BD%D1%96%D0%B7%D0%BC" TargetMode="External"/><Relationship Id="rId5" Type="http://schemas.openxmlformats.org/officeDocument/2006/relationships/hyperlink" Target="http://uk.wikipedia.org/wiki/%D0%9E%D0%BA%D1%83%D0%BB%D1%8C%D1%82%D0%B8%D0%B7%D0%BC" TargetMode="External"/><Relationship Id="rId4" Type="http://schemas.openxmlformats.org/officeDocument/2006/relationships/hyperlink" Target="http://uk.wikipedia.org/wiki/%D0%93%D0%BE%D1%82%D0%B8_(%D1%81%D1%83%D0%B1%D0%BA%D1%83%D0%BB%D1%8C%D1%82%D1%83%D1%80%D0%B0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Молод</a:t>
            </a:r>
            <a:r>
              <a:rPr lang="uk-UA" dirty="0" smtClean="0"/>
              <a:t>і</a:t>
            </a:r>
            <a:r>
              <a:rPr lang="ru-RU" dirty="0" err="1" smtClean="0"/>
              <a:t>жна</a:t>
            </a:r>
            <a:r>
              <a:rPr lang="ru-RU" dirty="0" smtClean="0"/>
              <a:t> субкультура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Поняття субкультури.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04664"/>
            <a:ext cx="8229600" cy="5825802"/>
          </a:xfrm>
        </p:spPr>
        <p:txBody>
          <a:bodyPr>
            <a:normAutofit/>
          </a:bodyPr>
          <a:lstStyle/>
          <a:p>
            <a:r>
              <a:rPr lang="uk-UA" dirty="0" smtClean="0"/>
              <a:t>Субкультура – </a:t>
            </a:r>
            <a:r>
              <a:rPr lang="uk-UA" sz="2700" dirty="0" smtClean="0"/>
              <a:t>результат постійної взаємодії людей, яка відбувається в особливих умовах . При цьому цілісна культура, як правило, не зводиться до простої суми субкультур. Свій внесок у культуру роблять різні спільноти та окремі особистості, які є носіями різних субкультур </a:t>
            </a:r>
            <a:endParaRPr lang="ru-RU" sz="27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  Готи</a:t>
            </a:r>
            <a:endParaRPr lang="ru-RU" dirty="0"/>
          </a:p>
        </p:txBody>
      </p:sp>
      <p:pic>
        <p:nvPicPr>
          <p:cNvPr id="4" name="Содержимое 3" descr="401px-Gothgir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5" y="1882775"/>
            <a:ext cx="5544616" cy="4572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7494"/>
            <a:ext cx="8435280" cy="5969818"/>
          </a:xfrm>
        </p:spPr>
        <p:txBody>
          <a:bodyPr>
            <a:normAutofit/>
          </a:bodyPr>
          <a:lstStyle/>
          <a:p>
            <a:r>
              <a:rPr lang="ru-RU" sz="4400" dirty="0" smtClean="0"/>
              <a:t>               ГОТИ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 </a:t>
            </a:r>
            <a:r>
              <a:rPr lang="ru-RU" sz="1800" dirty="0" smtClean="0">
                <a:hlinkClick r:id="rId2" tooltip="Субкультура"/>
              </a:rPr>
              <a:t>субкультура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зародилася</a:t>
            </a:r>
            <a:r>
              <a:rPr lang="ru-RU" sz="1800" dirty="0" smtClean="0"/>
              <a:t> </a:t>
            </a:r>
            <a:r>
              <a:rPr lang="ru-RU" sz="1800" dirty="0" err="1" smtClean="0"/>
              <a:t>наприкінці</a:t>
            </a:r>
            <a:r>
              <a:rPr lang="ru-RU" sz="1800" dirty="0" smtClean="0"/>
              <a:t> 70-х 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 XX </a:t>
            </a:r>
            <a:r>
              <a:rPr lang="ru-RU" sz="1800" dirty="0" err="1" smtClean="0"/>
              <a:t>століття</a:t>
            </a:r>
            <a:r>
              <a:rPr lang="ru-RU" sz="1800" dirty="0" smtClean="0"/>
              <a:t> </a:t>
            </a:r>
            <a:r>
              <a:rPr lang="ru-RU" sz="1800" dirty="0" err="1" smtClean="0"/>
              <a:t>у</a:t>
            </a:r>
            <a:r>
              <a:rPr lang="ru-RU" sz="1800" dirty="0" err="1" smtClean="0">
                <a:hlinkClick r:id="rId3" tooltip="Великобританія"/>
              </a:rPr>
              <a:t>Великобританії</a:t>
            </a:r>
            <a:r>
              <a:rPr lang="ru-RU" sz="1800" dirty="0" smtClean="0"/>
              <a:t> на </a:t>
            </a:r>
            <a:r>
              <a:rPr lang="ru-RU" sz="1800" dirty="0" err="1" smtClean="0"/>
              <a:t>основі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4" tooltip="Панк"/>
              </a:rPr>
              <a:t>панк-руху</a:t>
            </a:r>
            <a:r>
              <a:rPr lang="ru-RU" sz="1800" dirty="0" smtClean="0"/>
              <a:t>. </a:t>
            </a:r>
            <a:r>
              <a:rPr lang="ru-RU" sz="1800" dirty="0" err="1" smtClean="0"/>
              <a:t>Готична</a:t>
            </a:r>
            <a:r>
              <a:rPr lang="ru-RU" sz="1800" dirty="0" smtClean="0"/>
              <a:t> субкультура </a:t>
            </a:r>
            <a:r>
              <a:rPr lang="ru-RU" sz="1800" dirty="0" err="1" smtClean="0"/>
              <a:t>досить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різноманітна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неоднорідна</a:t>
            </a:r>
            <a:r>
              <a:rPr lang="ru-RU" sz="1800" dirty="0" smtClean="0"/>
              <a:t>, </a:t>
            </a:r>
            <a:r>
              <a:rPr lang="ru-RU" sz="1800" dirty="0" err="1" smtClean="0"/>
              <a:t>о</a:t>
            </a:r>
            <a:r>
              <a:rPr lang="ru-RU" sz="1800" dirty="0" err="1" smtClean="0"/>
              <a:t>днак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всіх</a:t>
            </a:r>
            <a:r>
              <a:rPr lang="ru-RU" sz="1800" dirty="0" smtClean="0"/>
              <a:t>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представників</a:t>
            </a:r>
            <a:r>
              <a:rPr lang="ru-RU" sz="1800" dirty="0" smtClean="0"/>
              <a:t> в тому </a:t>
            </a:r>
            <a:r>
              <a:rPr lang="ru-RU" sz="1800" dirty="0" err="1" smtClean="0"/>
              <a:t>чи</a:t>
            </a:r>
            <a:r>
              <a:rPr lang="ru-RU" sz="1800" dirty="0" smtClean="0"/>
              <a:t> </a:t>
            </a:r>
            <a:r>
              <a:rPr lang="ru-RU" sz="1800" dirty="0" err="1" smtClean="0"/>
              <a:t>іншому</a:t>
            </a:r>
            <a:r>
              <a:rPr lang="ru-RU" sz="1800" dirty="0" smtClean="0"/>
              <a:t> </a:t>
            </a:r>
            <a:r>
              <a:rPr lang="ru-RU" sz="1800" dirty="0" err="1" smtClean="0"/>
              <a:t>ступені</a:t>
            </a:r>
            <a:r>
              <a:rPr lang="ru-RU" sz="1800" dirty="0" smtClean="0"/>
              <a:t> </a:t>
            </a:r>
            <a:r>
              <a:rPr lang="ru-RU" sz="1800" dirty="0" err="1" smtClean="0"/>
              <a:t>характерні</a:t>
            </a:r>
            <a:r>
              <a:rPr lang="ru-RU" sz="1800" dirty="0" smtClean="0"/>
              <a:t> </a:t>
            </a:r>
            <a:r>
              <a:rPr lang="ru-RU" sz="1800" dirty="0" err="1" smtClean="0"/>
              <a:t>специфічний</a:t>
            </a:r>
            <a:r>
              <a:rPr lang="ru-RU" sz="1800" dirty="0" smtClean="0"/>
              <a:t> </a:t>
            </a:r>
            <a:r>
              <a:rPr lang="ru-RU" sz="1800" dirty="0" err="1" smtClean="0"/>
              <a:t>імідж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інтерес</a:t>
            </a:r>
            <a:r>
              <a:rPr lang="ru-RU" sz="1800" dirty="0" smtClean="0"/>
              <a:t> до </a:t>
            </a:r>
            <a:r>
              <a:rPr lang="ru-RU" sz="1800" dirty="0" err="1" smtClean="0"/>
              <a:t>готичної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музики</a:t>
            </a:r>
            <a:r>
              <a:rPr lang="ru-RU" sz="1800" dirty="0" smtClean="0"/>
              <a:t>.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початку будучи </a:t>
            </a:r>
            <a:r>
              <a:rPr lang="ru-RU" sz="1800" dirty="0" err="1" smtClean="0"/>
              <a:t>молодіжною</a:t>
            </a:r>
            <a:r>
              <a:rPr lang="ru-RU" sz="1800" dirty="0" smtClean="0"/>
              <a:t>, </a:t>
            </a:r>
            <a:r>
              <a:rPr lang="ru-RU" sz="1800" dirty="0" err="1" smtClean="0"/>
              <a:t>нині</a:t>
            </a:r>
            <a:r>
              <a:rPr lang="ru-RU" sz="1800" dirty="0" smtClean="0"/>
              <a:t> у </a:t>
            </a:r>
            <a:r>
              <a:rPr lang="ru-RU" sz="1800" dirty="0" err="1" smtClean="0"/>
              <a:t>світі</a:t>
            </a:r>
            <a:r>
              <a:rPr lang="ru-RU" sz="1800" dirty="0" smtClean="0"/>
              <a:t> субкультура представлена людьми </a:t>
            </a:r>
            <a:r>
              <a:rPr lang="ru-RU" sz="1800" dirty="0" err="1" smtClean="0"/>
              <a:t>віком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14 до 45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старшими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40186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                                  СИМВОЛІКА ГОТІВ</a:t>
            </a:r>
            <a:br>
              <a:rPr lang="ru-RU" sz="1800" dirty="0" smtClean="0"/>
            </a:br>
            <a:r>
              <a:rPr lang="ru-RU" sz="1800" dirty="0" err="1" smtClean="0"/>
              <a:t>Готична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2" tooltip="Естетика"/>
              </a:rPr>
              <a:t>естетика</a:t>
            </a:r>
            <a:r>
              <a:rPr lang="ru-RU" sz="1800" dirty="0" smtClean="0"/>
              <a:t> </a:t>
            </a:r>
            <a:r>
              <a:rPr lang="ru-RU" sz="1800" dirty="0" err="1" smtClean="0"/>
              <a:t>вкрай</a:t>
            </a:r>
            <a:r>
              <a:rPr lang="ru-RU" sz="1800" dirty="0" smtClean="0"/>
              <a:t> </a:t>
            </a:r>
            <a:r>
              <a:rPr lang="ru-RU" sz="1800" dirty="0" err="1" smtClean="0"/>
              <a:t>еклектична</a:t>
            </a:r>
            <a:r>
              <a:rPr lang="ru-RU" sz="1800" dirty="0" smtClean="0"/>
              <a:t> за набором </a:t>
            </a:r>
            <a:r>
              <a:rPr lang="ru-RU" sz="1800" dirty="0" err="1" smtClean="0"/>
              <a:t>вживаних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популярних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3" tooltip="Символ"/>
              </a:rPr>
              <a:t>символів</a:t>
            </a:r>
            <a:r>
              <a:rPr lang="ru-RU" sz="1800" dirty="0" smtClean="0"/>
              <a:t>, </a:t>
            </a:r>
            <a:r>
              <a:rPr lang="ru-RU" sz="1800" dirty="0" err="1" smtClean="0"/>
              <a:t>можна</a:t>
            </a:r>
            <a:r>
              <a:rPr lang="ru-RU" sz="1800" dirty="0" smtClean="0"/>
              <a:t> </a:t>
            </a:r>
            <a:r>
              <a:rPr lang="ru-RU" sz="1800" dirty="0" err="1" smtClean="0"/>
              <a:t>зустріти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4" tooltip="Древній Єгипет"/>
              </a:rPr>
              <a:t>єгипетську</a:t>
            </a:r>
            <a:r>
              <a:rPr lang="ru-RU" sz="1800" dirty="0" smtClean="0"/>
              <a:t> </a:t>
            </a:r>
            <a:r>
              <a:rPr lang="ru-RU" sz="1800" dirty="0" err="1" smtClean="0"/>
              <a:t>і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5" tooltip="Християнство"/>
              </a:rPr>
              <a:t>християнську</a:t>
            </a:r>
            <a:r>
              <a:rPr lang="ru-RU" sz="1800" dirty="0" smtClean="0"/>
              <a:t> </a:t>
            </a:r>
            <a:r>
              <a:rPr lang="ru-RU" sz="1800" dirty="0" err="1" smtClean="0"/>
              <a:t>і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6" tooltip="Кельти"/>
              </a:rPr>
              <a:t>кельтську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3" tooltip="Символ"/>
              </a:rPr>
              <a:t>символіку</a:t>
            </a:r>
            <a:r>
              <a:rPr lang="ru-RU" sz="1800" dirty="0" smtClean="0"/>
              <a:t>. </a:t>
            </a:r>
            <a:r>
              <a:rPr lang="ru-RU" sz="1800" dirty="0" err="1" smtClean="0"/>
              <a:t>Основним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готичним</a:t>
            </a:r>
            <a:r>
              <a:rPr lang="ru-RU" sz="1800" dirty="0" smtClean="0"/>
              <a:t> символом </a:t>
            </a:r>
            <a:r>
              <a:rPr lang="ru-RU" sz="1800" dirty="0" err="1" smtClean="0"/>
              <a:t>є</a:t>
            </a:r>
            <a:r>
              <a:rPr lang="ru-RU" sz="1800" dirty="0" err="1" smtClean="0">
                <a:hlinkClick r:id="rId4" tooltip="Древній Єгипет"/>
              </a:rPr>
              <a:t>єгипетський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7" tooltip="Анкх"/>
              </a:rPr>
              <a:t>анкх</a:t>
            </a:r>
            <a:r>
              <a:rPr lang="ru-RU" sz="1800" dirty="0" smtClean="0"/>
              <a:t>, символ </a:t>
            </a:r>
            <a:r>
              <a:rPr lang="ru-RU" sz="1800" dirty="0" err="1" smtClean="0"/>
              <a:t>вічного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8" tooltip="Життя"/>
              </a:rPr>
              <a:t>життя</a:t>
            </a:r>
            <a:r>
              <a:rPr lang="ru-RU" sz="1800" dirty="0" smtClean="0"/>
              <a:t> — </a:t>
            </a:r>
            <a:r>
              <a:rPr lang="ru-RU" sz="1800" dirty="0" err="1" smtClean="0"/>
              <a:t>ймовірно</a:t>
            </a:r>
            <a:r>
              <a:rPr lang="ru-RU" sz="1800" dirty="0" smtClean="0"/>
              <a:t>, у </a:t>
            </a:r>
            <a:r>
              <a:rPr lang="ru-RU" sz="1800" dirty="0" err="1" smtClean="0"/>
              <a:t>зв'язку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темою </a:t>
            </a:r>
            <a:r>
              <a:rPr lang="ru-RU" sz="1800" dirty="0" err="1" smtClean="0">
                <a:hlinkClick r:id="rId9" tooltip="Вампір"/>
              </a:rPr>
              <a:t>вампірів</a:t>
            </a:r>
            <a:r>
              <a:rPr lang="ru-RU" sz="1800" dirty="0" smtClean="0"/>
              <a:t>, </a:t>
            </a:r>
            <a:r>
              <a:rPr lang="ru-RU" sz="1800" dirty="0" err="1" smtClean="0">
                <a:hlinkClick r:id="rId10" tooltip="Безсмертя"/>
              </a:rPr>
              <a:t>безсмертя</a:t>
            </a:r>
            <a:r>
              <a:rPr lang="ru-RU" sz="1800" dirty="0" smtClean="0"/>
              <a:t>.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часто </a:t>
            </a:r>
            <a:r>
              <a:rPr lang="ru-RU" sz="1800" dirty="0" err="1" smtClean="0"/>
              <a:t>вживаються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інші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4" tooltip="Древній Єгипет"/>
              </a:rPr>
              <a:t>єгипетські</a:t>
            </a:r>
            <a:r>
              <a:rPr lang="ru-RU" sz="1800" dirty="0" smtClean="0">
                <a:hlinkClick r:id="rId4" tooltip="Древній Єгипет"/>
              </a:rPr>
              <a:t> </a:t>
            </a:r>
            <a:r>
              <a:rPr lang="ru-RU" sz="1800" dirty="0" err="1" smtClean="0">
                <a:hlinkClick r:id="rId4" tooltip="Древній Єгипет"/>
              </a:rPr>
              <a:t>символи</a:t>
            </a:r>
            <a:r>
              <a:rPr lang="ru-RU" sz="1800" dirty="0" smtClean="0"/>
              <a:t> — </a:t>
            </a:r>
            <a:r>
              <a:rPr lang="ru-RU" sz="1800" dirty="0" err="1" smtClean="0"/>
              <a:t>такі</a:t>
            </a:r>
            <a:r>
              <a:rPr lang="ru-RU" sz="1800" dirty="0" smtClean="0"/>
              <a:t> як </a:t>
            </a:r>
            <a:r>
              <a:rPr lang="ru-RU" sz="1800" dirty="0" smtClean="0">
                <a:hlinkClick r:id="rId11" tooltip="Око Ра"/>
              </a:rPr>
              <a:t>«Око Ра»</a:t>
            </a:r>
            <a:r>
              <a:rPr lang="ru-RU" sz="1800" dirty="0" smtClean="0"/>
              <a:t>. </a:t>
            </a:r>
            <a:r>
              <a:rPr lang="ru-RU" sz="1800" dirty="0" err="1" smtClean="0">
                <a:hlinkClick r:id="rId5" tooltip="Християнство"/>
              </a:rPr>
              <a:t>Християнська</a:t>
            </a:r>
            <a:r>
              <a:rPr lang="ru-RU" sz="1800" dirty="0" err="1" smtClean="0"/>
              <a:t>символіка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використовується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менше</a:t>
            </a:r>
            <a:r>
              <a:rPr lang="ru-RU" sz="1800" dirty="0" smtClean="0"/>
              <a:t>, </a:t>
            </a:r>
            <a:r>
              <a:rPr lang="ru-RU" sz="1800" dirty="0" err="1" smtClean="0"/>
              <a:t>переважно</a:t>
            </a:r>
            <a:r>
              <a:rPr lang="ru-RU" sz="1800" dirty="0" smtClean="0"/>
              <a:t> в </a:t>
            </a:r>
            <a:r>
              <a:rPr lang="ru-RU" sz="1800" dirty="0" err="1" smtClean="0"/>
              <a:t>вигляді</a:t>
            </a:r>
            <a:r>
              <a:rPr lang="ru-RU" sz="1800" dirty="0" smtClean="0"/>
              <a:t> </a:t>
            </a:r>
            <a:r>
              <a:rPr lang="ru-RU" sz="1800" dirty="0" err="1" smtClean="0"/>
              <a:t>звичайних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розп'ять</a:t>
            </a:r>
            <a:r>
              <a:rPr lang="ru-RU" sz="1800" dirty="0" smtClean="0"/>
              <a:t> (</a:t>
            </a:r>
            <a:r>
              <a:rPr lang="ru-RU" sz="1800" dirty="0" err="1" smtClean="0"/>
              <a:t>тільки</a:t>
            </a:r>
            <a:r>
              <a:rPr lang="ru-RU" sz="1800" dirty="0" smtClean="0"/>
              <a:t> </a:t>
            </a:r>
            <a:r>
              <a:rPr lang="ru-RU" sz="1800" dirty="0" err="1" smtClean="0"/>
              <a:t>зі</a:t>
            </a:r>
            <a:r>
              <a:rPr lang="ru-RU" sz="1800" dirty="0" smtClean="0"/>
              <a:t> </a:t>
            </a:r>
            <a:r>
              <a:rPr lang="ru-RU" sz="1800" dirty="0" err="1" smtClean="0"/>
              <a:t>стильним</a:t>
            </a:r>
            <a:r>
              <a:rPr lang="ru-RU" sz="1800" dirty="0" smtClean="0"/>
              <a:t> </a:t>
            </a:r>
            <a:r>
              <a:rPr lang="ru-RU" sz="1800" dirty="0" smtClean="0">
                <a:hlinkClick r:id="rId12" tooltip="Дизайн"/>
              </a:rPr>
              <a:t>дизайном</a:t>
            </a:r>
            <a:r>
              <a:rPr lang="ru-RU" sz="1800" dirty="0" smtClean="0"/>
              <a:t>). </a:t>
            </a:r>
            <a:r>
              <a:rPr lang="ru-RU" sz="1800" dirty="0" err="1" smtClean="0">
                <a:hlinkClick r:id="rId6" tooltip="Кельти"/>
              </a:rPr>
              <a:t>Кельтська</a:t>
            </a:r>
            <a:r>
              <a:rPr lang="ru-RU" sz="1800" dirty="0" smtClean="0">
                <a:hlinkClick r:id="rId6" tooltip="Кельти"/>
              </a:rPr>
              <a:t> </a:t>
            </a:r>
            <a:r>
              <a:rPr lang="ru-RU" sz="1800" dirty="0" err="1" smtClean="0">
                <a:hlinkClick r:id="rId6" tooltip="Кельти"/>
              </a:rPr>
              <a:t>символіка</a:t>
            </a:r>
            <a:r>
              <a:rPr lang="ru-RU" sz="1800" dirty="0" smtClean="0"/>
              <a:t> </a:t>
            </a:r>
            <a:r>
              <a:rPr lang="ru-RU" sz="1800" dirty="0" err="1" smtClean="0"/>
              <a:t>зустрічається</a:t>
            </a:r>
            <a:r>
              <a:rPr lang="ru-RU" sz="1800" dirty="0" smtClean="0"/>
              <a:t> у </a:t>
            </a:r>
            <a:r>
              <a:rPr lang="ru-RU" sz="1800" dirty="0" err="1" smtClean="0"/>
              <a:t>виді</a:t>
            </a:r>
            <a:r>
              <a:rPr lang="ru-RU" sz="1800" dirty="0" smtClean="0"/>
              <a:t> </a:t>
            </a:r>
            <a:r>
              <a:rPr lang="ru-RU" sz="1800" dirty="0" err="1" smtClean="0"/>
              <a:t>кельтських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13" tooltip="Хрест"/>
              </a:rPr>
              <a:t>хрестів</a:t>
            </a:r>
            <a:r>
              <a:rPr lang="ru-RU" sz="1800" dirty="0" smtClean="0"/>
              <a:t> 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різних</a:t>
            </a:r>
            <a:r>
              <a:rPr lang="ru-RU" sz="1800" dirty="0" err="1" smtClean="0">
                <a:hlinkClick r:id="rId6" tooltip="Кельти"/>
              </a:rPr>
              <a:t>кельтських</a:t>
            </a:r>
            <a:r>
              <a:rPr lang="ru-RU" sz="1800" dirty="0" smtClean="0">
                <a:hlinkClick r:id="rId6" tooltip="Кельти"/>
              </a:rPr>
              <a:t> </a:t>
            </a:r>
            <a:r>
              <a:rPr lang="ru-RU" sz="1800" dirty="0" err="1" smtClean="0">
                <a:hlinkClick r:id="rId6" tooltip="Кельти"/>
              </a:rPr>
              <a:t>орнаментів</a:t>
            </a:r>
            <a:r>
              <a:rPr lang="ru-RU" sz="1800" dirty="0" smtClean="0"/>
              <a:t>. </a:t>
            </a:r>
            <a:r>
              <a:rPr lang="ru-RU" sz="1800" dirty="0" err="1" smtClean="0"/>
              <a:t>Досить</a:t>
            </a:r>
            <a:r>
              <a:rPr lang="ru-RU" sz="1800" dirty="0" smtClean="0"/>
              <a:t> широко представлена </a:t>
            </a:r>
            <a:r>
              <a:rPr lang="ru-RU" sz="1800" dirty="0" err="1" smtClean="0">
                <a:hlinkClick r:id="rId14" tooltip="Окультизм"/>
              </a:rPr>
              <a:t>окультна</a:t>
            </a:r>
            <a:r>
              <a:rPr lang="ru-RU" sz="1800" dirty="0" smtClean="0">
                <a:hlinkClick r:id="rId14" tooltip="Окультизм"/>
              </a:rPr>
              <a:t> </a:t>
            </a:r>
            <a:r>
              <a:rPr lang="ru-RU" sz="1800" dirty="0" err="1" smtClean="0">
                <a:hlinkClick r:id="rId14" tooltip="Окультизм"/>
              </a:rPr>
              <a:t>символіка</a:t>
            </a:r>
            <a:r>
              <a:rPr lang="ru-RU" sz="1800" dirty="0" smtClean="0"/>
              <a:t> — </a:t>
            </a:r>
            <a:r>
              <a:rPr lang="ru-RU" sz="1800" dirty="0" err="1" smtClean="0"/>
              <a:t>використовуються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15" tooltip="Пентаграма"/>
              </a:rPr>
              <a:t>пентаграми</a:t>
            </a:r>
            <a:r>
              <a:rPr lang="ru-RU" sz="1800" dirty="0" smtClean="0"/>
              <a:t> (як </a:t>
            </a:r>
            <a:r>
              <a:rPr lang="ru-RU" sz="1800" dirty="0" err="1" smtClean="0"/>
              <a:t>звичайні</a:t>
            </a:r>
            <a:r>
              <a:rPr lang="ru-RU" sz="1800" dirty="0" smtClean="0"/>
              <a:t>, так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перевернуті</a:t>
            </a:r>
            <a:r>
              <a:rPr lang="ru-RU" sz="1800" dirty="0" smtClean="0"/>
              <a:t>), </a:t>
            </a:r>
            <a:r>
              <a:rPr lang="ru-RU" sz="1800" dirty="0" err="1" smtClean="0"/>
              <a:t>перевернуті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13" tooltip="Хрест"/>
              </a:rPr>
              <a:t>хрести</a:t>
            </a:r>
            <a:r>
              <a:rPr lang="ru-RU" sz="1800" dirty="0" smtClean="0"/>
              <a:t>, </a:t>
            </a:r>
            <a:r>
              <a:rPr lang="ru-RU" sz="1800" dirty="0" err="1" smtClean="0"/>
              <a:t>восьмипроменеві</a:t>
            </a:r>
            <a:r>
              <a:rPr lang="ru-RU" sz="1800" dirty="0" smtClean="0"/>
              <a:t> </a:t>
            </a:r>
            <a:r>
              <a:rPr lang="ru-RU" sz="1800" dirty="0" err="1" smtClean="0"/>
              <a:t>зірки</a:t>
            </a:r>
            <a:r>
              <a:rPr lang="ru-RU" sz="1800" dirty="0" smtClean="0"/>
              <a:t> (</a:t>
            </a:r>
            <a:r>
              <a:rPr lang="ru-RU" sz="1800" dirty="0" err="1" smtClean="0"/>
              <a:t>символи</a:t>
            </a:r>
            <a:r>
              <a:rPr lang="ru-RU" sz="1800" dirty="0" smtClean="0"/>
              <a:t> </a:t>
            </a:r>
            <a:r>
              <a:rPr lang="ru-RU" sz="1800" dirty="0" smtClean="0">
                <a:hlinkClick r:id="rId16" tooltip="Хаос"/>
              </a:rPr>
              <a:t>хаосу</a:t>
            </a:r>
            <a:r>
              <a:rPr lang="ru-RU" sz="1800" dirty="0" smtClean="0"/>
              <a:t>).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використовується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безліч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символів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17" tooltip="Смерть"/>
              </a:rPr>
              <a:t>смерті</a:t>
            </a:r>
            <a:r>
              <a:rPr lang="ru-RU" sz="1800" dirty="0" smtClean="0"/>
              <a:t> — </a:t>
            </a:r>
            <a:r>
              <a:rPr lang="ru-RU" sz="1800" dirty="0" err="1" smtClean="0"/>
              <a:t>прикраси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18" tooltip="Кістяк"/>
              </a:rPr>
              <a:t>кістяками</a:t>
            </a:r>
            <a:r>
              <a:rPr lang="ru-RU" sz="1800" dirty="0" smtClean="0"/>
              <a:t>, </a:t>
            </a:r>
            <a:r>
              <a:rPr lang="ru-RU" sz="1800" dirty="0" smtClean="0">
                <a:hlinkClick r:id="rId19" tooltip="Череп"/>
              </a:rPr>
              <a:t>черепами</a:t>
            </a:r>
            <a:r>
              <a:rPr lang="ru-RU" sz="1800" dirty="0" smtClean="0"/>
              <a:t>, </a:t>
            </a:r>
            <a:r>
              <a:rPr lang="ru-RU" sz="1800" dirty="0" err="1" smtClean="0"/>
              <a:t>і</a:t>
            </a:r>
            <a:r>
              <a:rPr lang="ru-RU" sz="1800" dirty="0" smtClean="0"/>
              <a:t> т. д.. До чисто </a:t>
            </a:r>
            <a:r>
              <a:rPr lang="ru-RU" sz="1800" dirty="0" err="1" smtClean="0"/>
              <a:t>готичних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символів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можна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віднести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20" tooltip="Кажан"/>
              </a:rPr>
              <a:t>кажанів</a:t>
            </a:r>
            <a:r>
              <a:rPr lang="ru-RU" sz="1800" dirty="0" smtClean="0"/>
              <a:t> — </a:t>
            </a:r>
            <a:r>
              <a:rPr lang="ru-RU" sz="1800" dirty="0" err="1" smtClean="0"/>
              <a:t>різні</a:t>
            </a:r>
            <a:r>
              <a:rPr lang="ru-RU" sz="1800" dirty="0" smtClean="0"/>
              <a:t> </a:t>
            </a:r>
            <a:r>
              <a:rPr lang="ru-RU" sz="1800" dirty="0" err="1" smtClean="0"/>
              <a:t>зображення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20" tooltip="Кажан"/>
              </a:rPr>
              <a:t>кажанів</a:t>
            </a:r>
            <a:r>
              <a:rPr lang="ru-RU" sz="1800" dirty="0" smtClean="0"/>
              <a:t> (</a:t>
            </a:r>
            <a:r>
              <a:rPr lang="ru-RU" sz="1800" dirty="0" err="1" smtClean="0"/>
              <a:t>зв'язок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9" tooltip="Вампір"/>
              </a:rPr>
              <a:t>вампірами</a:t>
            </a:r>
            <a:r>
              <a:rPr lang="ru-RU" sz="1800" dirty="0" smtClean="0"/>
              <a:t> </a:t>
            </a:r>
            <a:r>
              <a:rPr lang="ru-RU" sz="1800" dirty="0" err="1" smtClean="0"/>
              <a:t>очевидний</a:t>
            </a:r>
            <a:r>
              <a:rPr lang="ru-RU" sz="1800" dirty="0" smtClean="0"/>
              <a:t>) </a:t>
            </a:r>
            <a:r>
              <a:rPr lang="ru-RU" sz="1800" dirty="0" err="1" smtClean="0"/>
              <a:t>ви</a:t>
            </a:r>
            <a:r>
              <a:rPr lang="ru-RU" sz="1800" dirty="0" smtClean="0"/>
              <a:t> можете </a:t>
            </a:r>
            <a:r>
              <a:rPr lang="ru-RU" sz="1800" dirty="0" err="1" smtClean="0"/>
              <a:t>зустріти</a:t>
            </a:r>
            <a:r>
              <a:rPr lang="ru-RU" sz="1800" dirty="0" smtClean="0"/>
              <a:t> на сотнях </a:t>
            </a:r>
            <a:r>
              <a:rPr lang="ru-RU" sz="1800" dirty="0" err="1" smtClean="0"/>
              <a:t>готичних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сторінок</a:t>
            </a:r>
            <a:r>
              <a:rPr lang="ru-RU" sz="1800" dirty="0" smtClean="0"/>
              <a:t> в </a:t>
            </a:r>
            <a:r>
              <a:rPr lang="ru-RU" sz="1800" dirty="0" err="1" smtClean="0">
                <a:hlinkClick r:id="rId21" tooltip="Інтернет"/>
              </a:rPr>
              <a:t>Інтернеті</a:t>
            </a:r>
            <a:r>
              <a:rPr lang="ru-RU" sz="1800" dirty="0" smtClean="0"/>
              <a:t> </a:t>
            </a:r>
            <a:r>
              <a:rPr lang="ru-RU" sz="1800" dirty="0" err="1" smtClean="0"/>
              <a:t>і</a:t>
            </a:r>
            <a:r>
              <a:rPr lang="ru-RU" sz="1800" dirty="0" smtClean="0"/>
              <a:t> на </a:t>
            </a:r>
            <a:r>
              <a:rPr lang="ru-RU" sz="1800" dirty="0" err="1" smtClean="0"/>
              <a:t>багатьох</a:t>
            </a:r>
            <a:r>
              <a:rPr lang="ru-RU" sz="1800" dirty="0" smtClean="0"/>
              <a:t> </a:t>
            </a:r>
            <a:r>
              <a:rPr lang="ru-RU" sz="1800" dirty="0" smtClean="0">
                <a:hlinkClick r:id="rId22" tooltip="Прикраса"/>
              </a:rPr>
              <a:t>прикрасах</a:t>
            </a:r>
            <a:r>
              <a:rPr lang="ru-RU" sz="1800" dirty="0" smtClean="0"/>
              <a:t>.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 </a:t>
            </a:r>
            <a:r>
              <a:rPr lang="ru-RU" sz="1800" dirty="0" smtClean="0">
                <a:hlinkClick r:id="rId3" tooltip="Символ"/>
              </a:rPr>
              <a:t>символами</a:t>
            </a:r>
            <a:r>
              <a:rPr lang="ru-RU" sz="1800" dirty="0" smtClean="0"/>
              <a:t> </a:t>
            </a:r>
            <a:r>
              <a:rPr lang="ru-RU" sz="1800" dirty="0" err="1" smtClean="0"/>
              <a:t>готичної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23" tooltip="Субкультура"/>
              </a:rPr>
              <a:t>субкультури</a:t>
            </a:r>
            <a:r>
              <a:rPr lang="ru-RU" sz="1800" dirty="0" smtClean="0"/>
              <a:t> </a:t>
            </a:r>
            <a:r>
              <a:rPr lang="ru-RU" sz="1800" dirty="0" err="1" smtClean="0"/>
              <a:t>можна</a:t>
            </a:r>
            <a:r>
              <a:rPr lang="ru-RU" sz="1800" dirty="0" smtClean="0"/>
              <a:t> </a:t>
            </a:r>
            <a:r>
              <a:rPr lang="ru-RU" sz="1800" dirty="0" err="1" smtClean="0"/>
              <a:t>рахувати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24" tooltip="Вовк"/>
              </a:rPr>
              <a:t>вовка</a:t>
            </a:r>
            <a:r>
              <a:rPr lang="ru-RU" sz="1800" dirty="0" smtClean="0"/>
              <a:t>, </a:t>
            </a:r>
            <a:r>
              <a:rPr lang="ru-RU" sz="1800" dirty="0" smtClean="0">
                <a:hlinkClick r:id="rId25" tooltip="Сова"/>
              </a:rPr>
              <a:t>сову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5825802"/>
          </a:xfrm>
        </p:spPr>
        <p:txBody>
          <a:bodyPr>
            <a:normAutofit/>
          </a:bodyPr>
          <a:lstStyle/>
          <a:p>
            <a:r>
              <a:rPr lang="ru-RU" sz="1800" dirty="0" smtClean="0"/>
              <a:t>                             ГОТИЧНА МУЗИКА</a:t>
            </a:r>
            <a:br>
              <a:rPr lang="ru-RU" sz="1800" dirty="0" smtClean="0"/>
            </a:br>
            <a:r>
              <a:rPr lang="ru-RU" sz="1800" dirty="0" smtClean="0"/>
              <a:t>Субкультура </a:t>
            </a:r>
            <a:r>
              <a:rPr lang="ru-RU" sz="1800" dirty="0" err="1" smtClean="0"/>
              <a:t>готів</a:t>
            </a:r>
            <a:r>
              <a:rPr lang="ru-RU" sz="1800" dirty="0" smtClean="0"/>
              <a:t> </a:t>
            </a:r>
            <a:r>
              <a:rPr lang="ru-RU" sz="1800" dirty="0" err="1" smtClean="0"/>
              <a:t>сформувалася</a:t>
            </a:r>
            <a:r>
              <a:rPr lang="ru-RU" sz="1800" dirty="0" smtClean="0"/>
              <a:t> </a:t>
            </a:r>
            <a:r>
              <a:rPr lang="ru-RU" sz="1800" dirty="0" err="1" smtClean="0"/>
              <a:t>навколо</a:t>
            </a:r>
            <a:r>
              <a:rPr lang="ru-RU" sz="1800" dirty="0" smtClean="0"/>
              <a:t> жанру </a:t>
            </a:r>
            <a:r>
              <a:rPr lang="ru-RU" sz="1800" dirty="0" err="1" smtClean="0">
                <a:hlinkClick r:id="rId2" tooltip="Готичний рок"/>
              </a:rPr>
              <a:t>готичний</a:t>
            </a:r>
            <a:r>
              <a:rPr lang="ru-RU" sz="1800" dirty="0" smtClean="0">
                <a:hlinkClick r:id="rId2" tooltip="Готичний рок"/>
              </a:rPr>
              <a:t> рок</a:t>
            </a:r>
            <a:r>
              <a:rPr lang="ru-RU" sz="1800" dirty="0" smtClean="0"/>
              <a:t>. </a:t>
            </a:r>
            <a:r>
              <a:rPr lang="ru-RU" sz="1800" dirty="0" err="1" smtClean="0"/>
              <a:t>Найбільш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відомі</a:t>
            </a:r>
            <a:r>
              <a:rPr lang="ru-RU" sz="1800" dirty="0" smtClean="0"/>
              <a:t> </a:t>
            </a:r>
            <a:r>
              <a:rPr lang="ru-RU" sz="1800" dirty="0" err="1" smtClean="0"/>
              <a:t>готичні</a:t>
            </a:r>
            <a:r>
              <a:rPr lang="ru-RU" sz="1800" dirty="0" smtClean="0"/>
              <a:t> гурти </a:t>
            </a:r>
            <a:r>
              <a:rPr lang="ru-RU" sz="1800" dirty="0" err="1" smtClean="0"/>
              <a:t>утворилися</a:t>
            </a:r>
            <a:r>
              <a:rPr lang="ru-RU" sz="1800" dirty="0" smtClean="0"/>
              <a:t> в </a:t>
            </a:r>
            <a:r>
              <a:rPr lang="ru-RU" sz="1800" dirty="0" err="1" smtClean="0"/>
              <a:t>кінці</a:t>
            </a:r>
            <a:r>
              <a:rPr lang="ru-RU" sz="1800" dirty="0" smtClean="0"/>
              <a:t> 1970-х — на початку 1980-х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. З часом </a:t>
            </a:r>
            <a:r>
              <a:rPr lang="ru-RU" sz="1800" dirty="0" err="1" smtClean="0"/>
              <a:t>готичні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елементи</a:t>
            </a:r>
            <a:r>
              <a:rPr lang="ru-RU" sz="1800" dirty="0" smtClean="0"/>
              <a:t> проникли в </a:t>
            </a:r>
            <a:r>
              <a:rPr lang="ru-RU" sz="1800" dirty="0" err="1" smtClean="0"/>
              <a:t>інші</a:t>
            </a:r>
            <a:r>
              <a:rPr lang="ru-RU" sz="1800" dirty="0" smtClean="0"/>
              <a:t> </a:t>
            </a:r>
            <a:r>
              <a:rPr lang="ru-RU" sz="1800" dirty="0" err="1" smtClean="0"/>
              <a:t>музичні</a:t>
            </a:r>
            <a:r>
              <a:rPr lang="ru-RU" sz="1800" dirty="0" smtClean="0"/>
              <a:t> напрямки,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тепер</a:t>
            </a:r>
            <a:r>
              <a:rPr lang="ru-RU" sz="1800" dirty="0" smtClean="0"/>
              <a:t> до </a:t>
            </a:r>
            <a:r>
              <a:rPr lang="ru-RU" sz="1800" dirty="0" err="1" smtClean="0"/>
              <a:t>музики</a:t>
            </a:r>
            <a:r>
              <a:rPr lang="ru-RU" sz="1800" dirty="0" smtClean="0"/>
              <a:t>, яку критики </a:t>
            </a:r>
            <a:r>
              <a:rPr lang="ru-RU" sz="1800" dirty="0" err="1" smtClean="0"/>
              <a:t>називають</a:t>
            </a:r>
            <a:r>
              <a:rPr lang="ru-RU" sz="1800" dirty="0" smtClean="0"/>
              <a:t> «</a:t>
            </a:r>
            <a:r>
              <a:rPr lang="ru-RU" sz="1800" dirty="0" err="1" smtClean="0"/>
              <a:t>готичною</a:t>
            </a:r>
            <a:r>
              <a:rPr lang="ru-RU" sz="1800" dirty="0" smtClean="0"/>
              <a:t>», </a:t>
            </a:r>
            <a:r>
              <a:rPr lang="ru-RU" sz="1800" dirty="0" err="1" smtClean="0"/>
              <a:t>відносять</a:t>
            </a:r>
            <a:r>
              <a:rPr lang="ru-RU" sz="1800" dirty="0" smtClean="0"/>
              <a:t> </a:t>
            </a:r>
            <a:r>
              <a:rPr lang="ru-RU" sz="1800" dirty="0" err="1" smtClean="0"/>
              <a:t>декілька</a:t>
            </a:r>
            <a:r>
              <a:rPr lang="ru-RU" sz="1800" dirty="0" smtClean="0"/>
              <a:t> </a:t>
            </a:r>
            <a:r>
              <a:rPr lang="ru-RU" sz="1800" dirty="0" err="1" smtClean="0"/>
              <a:t>досить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стилів</a:t>
            </a:r>
            <a:r>
              <a:rPr lang="ru-RU" sz="1800" dirty="0" smtClean="0"/>
              <a:t>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користуються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популярністю</a:t>
            </a:r>
            <a:r>
              <a:rPr lang="ru-RU" sz="1800" dirty="0" smtClean="0"/>
              <a:t> </a:t>
            </a:r>
            <a:r>
              <a:rPr lang="ru-RU" sz="1800" dirty="0" err="1" smtClean="0"/>
              <a:t>серед</a:t>
            </a:r>
            <a:r>
              <a:rPr lang="ru-RU" sz="1800" dirty="0" smtClean="0"/>
              <a:t> </a:t>
            </a:r>
            <a:r>
              <a:rPr lang="ru-RU" sz="1800" dirty="0" err="1" smtClean="0"/>
              <a:t>представників</a:t>
            </a:r>
            <a:r>
              <a:rPr lang="ru-RU" sz="1800" dirty="0" smtClean="0"/>
              <a:t> </a:t>
            </a:r>
            <a:r>
              <a:rPr lang="ru-RU" sz="1800" dirty="0" err="1" smtClean="0"/>
              <a:t>субкультури</a:t>
            </a:r>
            <a:r>
              <a:rPr lang="ru-RU" sz="1800" dirty="0" smtClean="0"/>
              <a:t>.</a:t>
            </a:r>
            <a:endParaRPr lang="ru-RU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801466"/>
          </a:xfrm>
        </p:spPr>
        <p:txBody>
          <a:bodyPr>
            <a:noAutofit/>
          </a:bodyPr>
          <a:lstStyle/>
          <a:p>
            <a:r>
              <a:rPr lang="ru-RU" sz="1800" dirty="0" err="1" smtClean="0"/>
              <a:t>Зовнішній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вигляд</a:t>
            </a:r>
            <a:r>
              <a:rPr lang="ru-RU" sz="1800" dirty="0" smtClean="0"/>
              <a:t> — </a:t>
            </a:r>
            <a:r>
              <a:rPr lang="ru-RU" sz="1800" dirty="0" err="1" smtClean="0"/>
              <a:t>одяг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взуття</a:t>
            </a:r>
            <a:r>
              <a:rPr lang="ru-RU" sz="1800" dirty="0" smtClean="0"/>
              <a:t>, </a:t>
            </a:r>
            <a:r>
              <a:rPr lang="ru-RU" sz="1800" dirty="0" err="1" smtClean="0"/>
              <a:t>зачіски</a:t>
            </a:r>
            <a:r>
              <a:rPr lang="ru-RU" sz="1800" dirty="0" smtClean="0"/>
              <a:t>, атрибутика — </a:t>
            </a:r>
            <a:r>
              <a:rPr lang="ru-RU" sz="1800" dirty="0" err="1" smtClean="0"/>
              <a:t>є</a:t>
            </a:r>
            <a:r>
              <a:rPr lang="ru-RU" sz="1800" dirty="0" smtClean="0"/>
              <a:t> </a:t>
            </a:r>
            <a:r>
              <a:rPr lang="ru-RU" sz="1800" dirty="0" err="1" smtClean="0"/>
              <a:t>однією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найважливіших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складових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готичної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субкультури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може</a:t>
            </a:r>
            <a:r>
              <a:rPr lang="ru-RU" sz="1800" dirty="0" smtClean="0"/>
              <a:t> </a:t>
            </a:r>
            <a:r>
              <a:rPr lang="ru-RU" sz="1800" dirty="0" err="1" smtClean="0"/>
              <a:t>наділятися</a:t>
            </a:r>
            <a:r>
              <a:rPr lang="ru-RU" sz="1800" dirty="0" smtClean="0"/>
              <a:t> </a:t>
            </a:r>
            <a:r>
              <a:rPr lang="ru-RU" sz="1800" dirty="0" err="1" smtClean="0"/>
              <a:t>першорядним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значенням</a:t>
            </a:r>
            <a:r>
              <a:rPr lang="ru-RU" sz="1800" dirty="0" smtClean="0"/>
              <a:t> в очах </a:t>
            </a:r>
            <a:r>
              <a:rPr lang="ru-RU" sz="1800" dirty="0" err="1" smtClean="0"/>
              <a:t>її</a:t>
            </a:r>
            <a:r>
              <a:rPr lang="ru-RU" sz="1800" dirty="0" smtClean="0"/>
              <a:t> </a:t>
            </a:r>
            <a:r>
              <a:rPr lang="ru-RU" sz="1800" dirty="0" err="1" smtClean="0"/>
              <a:t>носіїв</a:t>
            </a:r>
            <a:r>
              <a:rPr lang="ru-RU" sz="1800" baseline="30000" dirty="0" smtClean="0">
                <a:hlinkClick r:id="rId2"/>
              </a:rPr>
              <a:t>[62]</a:t>
            </a:r>
            <a:r>
              <a:rPr lang="ru-RU" sz="1800" dirty="0" smtClean="0"/>
              <a:t>. </a:t>
            </a:r>
            <a:r>
              <a:rPr lang="ru-RU" sz="1800" dirty="0" err="1" smtClean="0"/>
              <a:t>Навіть</a:t>
            </a:r>
            <a:r>
              <a:rPr lang="ru-RU" sz="1800" dirty="0" smtClean="0"/>
              <a:t> </a:t>
            </a:r>
            <a:r>
              <a:rPr lang="ru-RU" sz="1800" dirty="0" err="1" smtClean="0"/>
              <a:t>виник</a:t>
            </a:r>
            <a:r>
              <a:rPr lang="ru-RU" sz="1800" dirty="0" smtClean="0"/>
              <a:t> </a:t>
            </a:r>
            <a:r>
              <a:rPr lang="ru-RU" sz="1800" dirty="0" err="1" smtClean="0"/>
              <a:t>термін</a:t>
            </a:r>
            <a:r>
              <a:rPr lang="ru-RU" sz="1800" dirty="0" smtClean="0"/>
              <a:t> «гот </a:t>
            </a:r>
            <a:r>
              <a:rPr lang="ru-RU" sz="1800" dirty="0" err="1" smtClean="0"/>
              <a:t>з</a:t>
            </a:r>
            <a:r>
              <a:rPr lang="ru-RU" sz="1800" dirty="0" smtClean="0"/>
              <a:t> торгового центру» (</a:t>
            </a:r>
            <a:r>
              <a:rPr lang="ru-RU" sz="1800" dirty="0" smtClean="0">
                <a:hlinkClick r:id="rId3" tooltip="Англійська мова"/>
              </a:rPr>
              <a:t>англ.</a:t>
            </a:r>
            <a:r>
              <a:rPr lang="ru-RU" sz="1800" dirty="0" smtClean="0"/>
              <a:t> </a:t>
            </a:r>
            <a:r>
              <a:rPr lang="en-US" sz="1800" i="1" dirty="0" smtClean="0"/>
              <a:t>Mall Goth</a:t>
            </a:r>
            <a:r>
              <a:rPr lang="en-US" sz="1800" dirty="0" smtClean="0"/>
              <a:t>), </a:t>
            </a:r>
            <a:r>
              <a:rPr lang="ru-RU" sz="1800" dirty="0" err="1" smtClean="0"/>
              <a:t>яким</a:t>
            </a:r>
            <a:r>
              <a:rPr lang="ru-RU" sz="1800" dirty="0" smtClean="0"/>
              <a:t> </a:t>
            </a:r>
            <a:r>
              <a:rPr lang="ru-RU" sz="1800" dirty="0" err="1" smtClean="0"/>
              <a:t>глузливо</a:t>
            </a:r>
            <a:r>
              <a:rPr lang="ru-RU" sz="1800" dirty="0" smtClean="0"/>
              <a:t> </a:t>
            </a:r>
            <a:r>
              <a:rPr lang="ru-RU" sz="1800" dirty="0" err="1" smtClean="0"/>
              <a:t>позначають</a:t>
            </a:r>
            <a:r>
              <a:rPr lang="ru-RU" sz="1800" dirty="0" smtClean="0"/>
              <a:t> тих, </a:t>
            </a:r>
            <a:r>
              <a:rPr lang="ru-RU" sz="1800" dirty="0" err="1" smtClean="0"/>
              <a:t>хто</a:t>
            </a:r>
            <a:r>
              <a:rPr lang="ru-RU" sz="1800" dirty="0" smtClean="0"/>
              <a:t> </a:t>
            </a:r>
            <a:r>
              <a:rPr lang="ru-RU" sz="1800" dirty="0" err="1" smtClean="0"/>
              <a:t>купує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найбільш</a:t>
            </a:r>
            <a:r>
              <a:rPr lang="ru-RU" sz="1800" dirty="0" smtClean="0"/>
              <a:t> </a:t>
            </a:r>
            <a:r>
              <a:rPr lang="ru-RU" sz="1800" dirty="0" err="1" smtClean="0"/>
              <a:t>доступні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не </a:t>
            </a:r>
            <a:r>
              <a:rPr lang="ru-RU" sz="1800" dirty="0" err="1" smtClean="0"/>
              <a:t>завжди</a:t>
            </a:r>
            <a:r>
              <a:rPr lang="ru-RU" sz="1800" dirty="0" smtClean="0"/>
              <a:t> «</a:t>
            </a:r>
            <a:r>
              <a:rPr lang="ru-RU" sz="1800" dirty="0" err="1" smtClean="0"/>
              <a:t>по-справжньому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готичні</a:t>
            </a:r>
            <a:r>
              <a:rPr lang="ru-RU" sz="1800" dirty="0" smtClean="0"/>
              <a:t>» </a:t>
            </a:r>
            <a:r>
              <a:rPr lang="ru-RU" sz="1800" dirty="0" err="1" smtClean="0"/>
              <a:t>предмети</a:t>
            </a:r>
            <a:r>
              <a:rPr lang="ru-RU" sz="1800" dirty="0" smtClean="0"/>
              <a:t> </a:t>
            </a:r>
            <a:r>
              <a:rPr lang="ru-RU" sz="1800" dirty="0" err="1" smtClean="0"/>
              <a:t>одягу</a:t>
            </a:r>
            <a:r>
              <a:rPr lang="ru-RU" sz="1800" dirty="0" smtClean="0"/>
              <a:t> в </a:t>
            </a:r>
            <a:r>
              <a:rPr lang="ru-RU" sz="1800" dirty="0" err="1" smtClean="0"/>
              <a:t>звичайних</a:t>
            </a:r>
            <a:r>
              <a:rPr lang="ru-RU" sz="1800" dirty="0" smtClean="0"/>
              <a:t> магазинах, а не </a:t>
            </a:r>
            <a:r>
              <a:rPr lang="ru-RU" sz="1800" dirty="0" err="1" smtClean="0"/>
              <a:t>робить</a:t>
            </a:r>
            <a:r>
              <a:rPr lang="ru-RU" sz="1800" dirty="0" smtClean="0"/>
              <a:t> </a:t>
            </a:r>
            <a:r>
              <a:rPr lang="ru-RU" sz="1800" dirty="0" err="1" smtClean="0"/>
              <a:t>замовлення</a:t>
            </a:r>
            <a:r>
              <a:rPr lang="ru-RU" sz="1800" dirty="0" smtClean="0"/>
              <a:t> дизайнерам; </a:t>
            </a:r>
            <a:r>
              <a:rPr lang="ru-RU" sz="1800" dirty="0" err="1" smtClean="0"/>
              <a:t>насправді</a:t>
            </a:r>
            <a:r>
              <a:rPr lang="ru-RU" sz="1800" dirty="0" smtClean="0"/>
              <a:t> (в силу </a:t>
            </a:r>
            <a:r>
              <a:rPr lang="ru-RU" sz="1800" dirty="0" err="1" smtClean="0"/>
              <a:t>дорожнечі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складності</a:t>
            </a:r>
            <a:r>
              <a:rPr lang="ru-RU" sz="1800" dirty="0" smtClean="0"/>
              <a:t> таких </a:t>
            </a:r>
            <a:r>
              <a:rPr lang="ru-RU" sz="1800" dirty="0" err="1" smtClean="0"/>
              <a:t>замовлень</a:t>
            </a:r>
            <a:r>
              <a:rPr lang="ru-RU" sz="1800" dirty="0" smtClean="0"/>
              <a:t>) </a:t>
            </a:r>
            <a:r>
              <a:rPr lang="ru-RU" sz="1800" dirty="0" err="1" smtClean="0"/>
              <a:t>навіть</a:t>
            </a:r>
            <a:r>
              <a:rPr lang="ru-RU" sz="1800" dirty="0" smtClean="0"/>
              <a:t> </a:t>
            </a:r>
            <a:r>
              <a:rPr lang="ru-RU" sz="1800" dirty="0" err="1" smtClean="0"/>
              <a:t>готи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найбільш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прискіпливо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відносяться</a:t>
            </a:r>
            <a:r>
              <a:rPr lang="ru-RU" sz="1800" dirty="0" smtClean="0"/>
              <a:t> до </a:t>
            </a:r>
            <a:r>
              <a:rPr lang="ru-RU" sz="1800" dirty="0" err="1" smtClean="0"/>
              <a:t>своєї</a:t>
            </a:r>
            <a:r>
              <a:rPr lang="ru-RU" sz="1800" dirty="0" smtClean="0"/>
              <a:t> </a:t>
            </a:r>
            <a:r>
              <a:rPr lang="ru-RU" sz="1800" dirty="0" err="1" smtClean="0"/>
              <a:t>зовнішності</a:t>
            </a:r>
            <a:r>
              <a:rPr lang="ru-RU" sz="1800" dirty="0" smtClean="0"/>
              <a:t>, не </a:t>
            </a:r>
            <a:r>
              <a:rPr lang="ru-RU" sz="1800" dirty="0" err="1" smtClean="0"/>
              <a:t>можуть</a:t>
            </a:r>
            <a:r>
              <a:rPr lang="ru-RU" sz="1800" dirty="0" smtClean="0"/>
              <a:t> </a:t>
            </a:r>
            <a:r>
              <a:rPr lang="ru-RU" sz="1800" dirty="0" err="1" smtClean="0"/>
              <a:t>собі</a:t>
            </a:r>
            <a:r>
              <a:rPr lang="ru-RU" sz="1800" dirty="0" smtClean="0"/>
              <a:t> </a:t>
            </a:r>
            <a:r>
              <a:rPr lang="ru-RU" sz="1800" dirty="0" err="1" smtClean="0"/>
              <a:t>дозволити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повністю</a:t>
            </a:r>
            <a:r>
              <a:rPr lang="ru-RU" sz="1800" dirty="0" smtClean="0"/>
              <a:t> </a:t>
            </a:r>
            <a:r>
              <a:rPr lang="ru-RU" sz="1800" dirty="0" err="1" smtClean="0"/>
              <a:t>одягатися</a:t>
            </a:r>
            <a:r>
              <a:rPr lang="ru-RU" sz="1800" dirty="0" smtClean="0"/>
              <a:t> у </a:t>
            </a:r>
            <a:r>
              <a:rPr lang="ru-RU" sz="1800" dirty="0" err="1" smtClean="0"/>
              <a:t>дизайнерів</a:t>
            </a:r>
            <a:r>
              <a:rPr lang="ru-RU" sz="1800" baseline="30000" dirty="0" smtClean="0">
                <a:hlinkClick r:id="rId2"/>
              </a:rPr>
              <a:t>[63</a:t>
            </a:r>
            <a:endParaRPr lang="ru-RU" sz="1800" dirty="0"/>
          </a:p>
        </p:txBody>
      </p:sp>
      <p:pic>
        <p:nvPicPr>
          <p:cNvPr id="5" name="Содержимое 4" descr="800px-Torontogoths.JPG"/>
          <p:cNvPicPr>
            <a:picLocks noGrp="1" noChangeAspect="1"/>
          </p:cNvPicPr>
          <p:nvPr>
            <p:ph sz="half" idx="1"/>
          </p:nvPr>
        </p:nvPicPr>
        <p:blipFill>
          <a:blip r:embed="rId4" cstate="print"/>
          <a:stretch>
            <a:fillRect/>
          </a:stretch>
        </p:blipFill>
        <p:spPr>
          <a:xfrm>
            <a:off x="755650" y="3558004"/>
            <a:ext cx="3600450" cy="2632829"/>
          </a:xfrm>
        </p:spPr>
      </p:pic>
      <p:pic>
        <p:nvPicPr>
          <p:cNvPr id="6" name="Содержимое 5" descr="401px-Létain.jpg"/>
          <p:cNvPicPr>
            <a:picLocks noGrp="1" noChangeAspect="1"/>
          </p:cNvPicPr>
          <p:nvPr>
            <p:ph sz="half" idx="2"/>
          </p:nvPr>
        </p:nvPicPr>
        <p:blipFill>
          <a:blip r:embed="rId5" cstate="print"/>
          <a:stretch>
            <a:fillRect/>
          </a:stretch>
        </p:blipFill>
        <p:spPr>
          <a:xfrm>
            <a:off x="5364088" y="3500438"/>
            <a:ext cx="2952328" cy="2747962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185842"/>
          </a:xfrm>
        </p:spPr>
        <p:txBody>
          <a:bodyPr>
            <a:normAutofit/>
          </a:bodyPr>
          <a:lstStyle/>
          <a:p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uk-UA" sz="1800" dirty="0" smtClean="0"/>
              <a:t>                                      ГОТИ І РЕЛІГ ІЯ</a:t>
            </a:r>
            <a:r>
              <a:rPr lang="uk-UA" sz="1400" dirty="0" smtClean="0"/>
              <a:t/>
            </a:r>
            <a:br>
              <a:rPr lang="uk-UA" sz="1400" dirty="0" smtClean="0"/>
            </a:br>
            <a:r>
              <a:rPr lang="ru-RU" sz="1800" dirty="0" smtClean="0"/>
              <a:t>В </a:t>
            </a:r>
            <a:r>
              <a:rPr lang="ru-RU" sz="1800" dirty="0" err="1" smtClean="0"/>
              <a:t>більшості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готи</a:t>
            </a:r>
            <a:r>
              <a:rPr lang="ru-RU" sz="1800" dirty="0" smtClean="0"/>
              <a:t> </a:t>
            </a:r>
            <a:r>
              <a:rPr lang="ru-RU" sz="1800" dirty="0" err="1" smtClean="0"/>
              <a:t>є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2" tooltip="Атеїзм"/>
              </a:rPr>
              <a:t>атеїстами</a:t>
            </a:r>
            <a:r>
              <a:rPr lang="ru-RU" sz="1800" dirty="0" smtClean="0"/>
              <a:t> </a:t>
            </a:r>
            <a:r>
              <a:rPr lang="ru-RU" sz="1800" dirty="0" err="1" smtClean="0"/>
              <a:t>або</a:t>
            </a:r>
            <a:r>
              <a:rPr lang="ru-RU" sz="1800" dirty="0" smtClean="0"/>
              <a:t> </a:t>
            </a:r>
            <a:r>
              <a:rPr lang="ru-RU" sz="1800" dirty="0" smtClean="0">
                <a:hlinkClick r:id="rId3" tooltip="Агностицизм"/>
              </a:rPr>
              <a:t>агностиками</a:t>
            </a:r>
            <a:r>
              <a:rPr lang="ru-RU" sz="1800" baseline="30000" dirty="0" smtClean="0">
                <a:hlinkClick r:id="rId4"/>
              </a:rPr>
              <a:t>[199]</a:t>
            </a:r>
            <a:r>
              <a:rPr lang="ru-RU" sz="1800" dirty="0" smtClean="0"/>
              <a:t>. </a:t>
            </a:r>
            <a:r>
              <a:rPr lang="ru-RU" sz="1800" dirty="0" err="1" smtClean="0"/>
              <a:t>Однак</a:t>
            </a:r>
            <a:r>
              <a:rPr lang="ru-RU" sz="1800" dirty="0" smtClean="0"/>
              <a:t>, </a:t>
            </a:r>
            <a:r>
              <a:rPr lang="ru-RU" sz="1800" dirty="0" err="1" smtClean="0"/>
              <a:t>багато</a:t>
            </a:r>
            <a:r>
              <a:rPr lang="ru-RU" sz="1800" dirty="0" smtClean="0"/>
              <a:t> </a:t>
            </a:r>
            <a:r>
              <a:rPr lang="ru-RU" sz="1800" dirty="0" err="1" smtClean="0"/>
              <a:t>хто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них </a:t>
            </a:r>
            <a:r>
              <a:rPr lang="ru-RU" sz="1800" dirty="0" err="1" smtClean="0"/>
              <a:t>цікавиться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напрямками</a:t>
            </a:r>
            <a:r>
              <a:rPr lang="ru-RU" sz="1800" dirty="0" smtClean="0"/>
              <a:t> </a:t>
            </a:r>
            <a:r>
              <a:rPr lang="ru-RU" sz="1800" dirty="0" err="1" smtClean="0">
                <a:hlinkClick r:id="rId5" tooltip="Окультизм"/>
              </a:rPr>
              <a:t>окультизму</a:t>
            </a:r>
            <a:r>
              <a:rPr lang="ru-RU" sz="1800" dirty="0" smtClean="0"/>
              <a:t> —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захоплення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поширилося</a:t>
            </a:r>
            <a:r>
              <a:rPr lang="ru-RU" sz="1800" dirty="0" smtClean="0"/>
              <a:t> </a:t>
            </a:r>
            <a:r>
              <a:rPr lang="ru-RU" sz="1800" dirty="0" err="1" smtClean="0"/>
              <a:t>всередині</a:t>
            </a:r>
            <a:r>
              <a:rPr lang="ru-RU" sz="1800" dirty="0" smtClean="0"/>
              <a:t> </a:t>
            </a:r>
            <a:r>
              <a:rPr lang="ru-RU" sz="1800" dirty="0" err="1" smtClean="0"/>
              <a:t>субкультури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приблизно</a:t>
            </a:r>
            <a:r>
              <a:rPr lang="ru-RU" sz="1800" dirty="0" smtClean="0"/>
              <a:t> в </a:t>
            </a:r>
            <a:r>
              <a:rPr lang="ru-RU" sz="1800" dirty="0" err="1" smtClean="0"/>
              <a:t>середині</a:t>
            </a:r>
            <a:r>
              <a:rPr lang="ru-RU" sz="1800" dirty="0" smtClean="0"/>
              <a:t> 1980-х </a:t>
            </a:r>
            <a:r>
              <a:rPr lang="ru-RU" sz="1800" dirty="0" err="1" smtClean="0"/>
              <a:t>років</a:t>
            </a:r>
            <a:r>
              <a:rPr lang="ru-RU" sz="1800" baseline="30000" dirty="0" smtClean="0">
                <a:hlinkClick r:id="rId4"/>
              </a:rPr>
              <a:t>[172]</a:t>
            </a:r>
            <a:r>
              <a:rPr lang="ru-RU" sz="1800" dirty="0" smtClean="0"/>
              <a:t>. </a:t>
            </a:r>
            <a:r>
              <a:rPr lang="ru-RU" sz="1800" dirty="0" err="1" smtClean="0"/>
              <a:t>Серед</a:t>
            </a:r>
            <a:r>
              <a:rPr lang="ru-RU" sz="1800" dirty="0" smtClean="0"/>
              <a:t> </a:t>
            </a:r>
            <a:r>
              <a:rPr lang="ru-RU" sz="1800" dirty="0" err="1" smtClean="0"/>
              <a:t>готів</a:t>
            </a:r>
            <a:r>
              <a:rPr lang="ru-RU" sz="1800" dirty="0" smtClean="0"/>
              <a:t> </a:t>
            </a:r>
            <a:r>
              <a:rPr lang="ru-RU" sz="1800" dirty="0" err="1" smtClean="0"/>
              <a:t>чимало</a:t>
            </a:r>
            <a:r>
              <a:rPr lang="ru-RU" sz="1800" dirty="0" smtClean="0"/>
              <a:t> </a:t>
            </a:r>
            <a:r>
              <a:rPr lang="ru-RU" sz="1800" dirty="0" err="1" smtClean="0"/>
              <a:t>язичників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прихильників</a:t>
            </a:r>
            <a:r>
              <a:rPr lang="ru-RU" sz="1800" dirty="0" smtClean="0"/>
              <a:t> </a:t>
            </a:r>
            <a:r>
              <a:rPr lang="ru-RU" sz="1800" dirty="0" err="1" smtClean="0"/>
              <a:t>Віккі</a:t>
            </a:r>
            <a:r>
              <a:rPr lang="ru-RU" sz="1800" baseline="30000" dirty="0" smtClean="0">
                <a:hlinkClick r:id="rId4"/>
              </a:rPr>
              <a:t>[94]</a:t>
            </a:r>
            <a:r>
              <a:rPr lang="ru-RU" sz="1800" baseline="30000" dirty="0" smtClean="0">
                <a:hlinkClick r:id="rId4"/>
              </a:rPr>
              <a:t>[199]</a:t>
            </a:r>
            <a:r>
              <a:rPr lang="ru-RU" sz="1800" dirty="0" smtClean="0"/>
              <a:t>. </a:t>
            </a:r>
            <a:r>
              <a:rPr lang="ru-RU" sz="1800" dirty="0" err="1" smtClean="0"/>
              <a:t>Деякі</a:t>
            </a:r>
            <a:r>
              <a:rPr lang="ru-RU" sz="1800" dirty="0" smtClean="0"/>
              <a:t> </a:t>
            </a:r>
            <a:r>
              <a:rPr lang="ru-RU" sz="1800" dirty="0" err="1" smtClean="0"/>
              <a:t>західні</a:t>
            </a:r>
            <a:r>
              <a:rPr lang="ru-RU" sz="1800" dirty="0" smtClean="0"/>
              <a:t> </a:t>
            </a:r>
            <a:r>
              <a:rPr lang="ru-RU" sz="1800" dirty="0" err="1" smtClean="0"/>
              <a:t>неоязичники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навіть</a:t>
            </a:r>
            <a:r>
              <a:rPr lang="ru-RU" sz="1800" dirty="0" smtClean="0"/>
              <a:t> </a:t>
            </a:r>
            <a:r>
              <a:rPr lang="ru-RU" sz="1800" dirty="0" err="1" smtClean="0"/>
              <a:t>роблять</a:t>
            </a:r>
            <a:r>
              <a:rPr lang="ru-RU" sz="1800" dirty="0" smtClean="0"/>
              <a:t> </a:t>
            </a:r>
            <a:r>
              <a:rPr lang="ru-RU" sz="1800" dirty="0" err="1" smtClean="0"/>
              <a:t>спроби</a:t>
            </a:r>
            <a:r>
              <a:rPr lang="ru-RU" sz="1800" dirty="0" smtClean="0"/>
              <a:t> </a:t>
            </a:r>
            <a:r>
              <a:rPr lang="ru-RU" sz="1800" dirty="0" err="1" smtClean="0"/>
              <a:t>поєднати</a:t>
            </a:r>
            <a:r>
              <a:rPr lang="ru-RU" sz="1800" dirty="0" smtClean="0"/>
              <a:t> </a:t>
            </a:r>
            <a:r>
              <a:rPr lang="ru-RU" sz="1800" dirty="0" err="1" smtClean="0"/>
              <a:t>субкультурну</a:t>
            </a:r>
            <a:r>
              <a:rPr lang="ru-RU" sz="1800" dirty="0" smtClean="0"/>
              <a:t> </a:t>
            </a:r>
            <a:r>
              <a:rPr lang="ru-RU" sz="1800" dirty="0" err="1" smtClean="0"/>
              <a:t>естетику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магічними</a:t>
            </a:r>
            <a:r>
              <a:rPr lang="ru-RU" sz="1800" dirty="0" smtClean="0"/>
              <a:t> практиками</a:t>
            </a:r>
            <a:r>
              <a:rPr lang="ru-RU" sz="1800" baseline="30000" dirty="0" smtClean="0">
                <a:hlinkClick r:id="rId4"/>
              </a:rPr>
              <a:t>[205]</a:t>
            </a:r>
            <a:r>
              <a:rPr lang="ru-RU" sz="1800" dirty="0" smtClean="0"/>
              <a:t>. </a:t>
            </a:r>
            <a:r>
              <a:rPr lang="ru-RU" sz="1800" dirty="0" err="1" smtClean="0"/>
              <a:t>Готи</a:t>
            </a:r>
            <a:r>
              <a:rPr lang="ru-RU" sz="1800" dirty="0" smtClean="0"/>
              <a:t> </a:t>
            </a:r>
            <a:r>
              <a:rPr lang="ru-RU" sz="1800" dirty="0" err="1" smtClean="0"/>
              <a:t>нерідко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проявляють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інтерес</a:t>
            </a:r>
            <a:r>
              <a:rPr lang="ru-RU" sz="1800" dirty="0" smtClean="0"/>
              <a:t> до «</a:t>
            </a:r>
            <a:r>
              <a:rPr lang="ru-RU" sz="1800" dirty="0" err="1" smtClean="0"/>
              <a:t>таємних</a:t>
            </a:r>
            <a:r>
              <a:rPr lang="ru-RU" sz="1800" dirty="0" smtClean="0"/>
              <a:t>»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«</a:t>
            </a:r>
            <a:r>
              <a:rPr lang="ru-RU" sz="1800" dirty="0" err="1" smtClean="0"/>
              <a:t>заборонених</a:t>
            </a:r>
            <a:r>
              <a:rPr lang="ru-RU" sz="1800" dirty="0" smtClean="0"/>
              <a:t>» </a:t>
            </a:r>
            <a:r>
              <a:rPr lang="ru-RU" sz="1800" dirty="0" err="1" smtClean="0"/>
              <a:t>релігійних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окультних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течій</a:t>
            </a:r>
            <a:r>
              <a:rPr lang="ru-RU" sz="1800" dirty="0" smtClean="0"/>
              <a:t>, у тому </a:t>
            </a:r>
            <a:r>
              <a:rPr lang="ru-RU" sz="1800" dirty="0" err="1" smtClean="0"/>
              <a:t>числі</a:t>
            </a:r>
            <a:r>
              <a:rPr lang="ru-RU" sz="1800" dirty="0" smtClean="0"/>
              <a:t> до </a:t>
            </a:r>
            <a:r>
              <a:rPr lang="ru-RU" sz="1800" dirty="0" err="1" smtClean="0">
                <a:hlinkClick r:id="rId6" tooltip="Сатанізм"/>
              </a:rPr>
              <a:t>сатанізму</a:t>
            </a:r>
            <a:r>
              <a:rPr lang="ru-RU" sz="1800" dirty="0" smtClean="0"/>
              <a:t>, </a:t>
            </a:r>
            <a:r>
              <a:rPr lang="ru-RU" sz="1800" dirty="0" err="1" smtClean="0"/>
              <a:t>однак</a:t>
            </a:r>
            <a:r>
              <a:rPr lang="ru-RU" sz="1800" dirty="0" smtClean="0"/>
              <a:t>, </a:t>
            </a:r>
            <a:r>
              <a:rPr lang="ru-RU" sz="1800" dirty="0" err="1" smtClean="0"/>
              <a:t>всупереч</a:t>
            </a:r>
            <a:r>
              <a:rPr lang="ru-RU" sz="1800" dirty="0" smtClean="0"/>
              <a:t> </a:t>
            </a:r>
            <a:r>
              <a:rPr lang="ru-RU" sz="1800" dirty="0" err="1" smtClean="0"/>
              <a:t>сталому</a:t>
            </a:r>
            <a:r>
              <a:rPr lang="ru-RU" sz="1800" dirty="0" smtClean="0"/>
              <a:t> стереотипу, </a:t>
            </a:r>
            <a:r>
              <a:rPr lang="ru-RU" sz="1800" dirty="0" err="1" smtClean="0"/>
              <a:t>серед</a:t>
            </a:r>
            <a:r>
              <a:rPr lang="ru-RU" sz="1800" dirty="0" smtClean="0"/>
              <a:t> них </a:t>
            </a:r>
            <a:r>
              <a:rPr lang="ru-RU" sz="1800" dirty="0" err="1" smtClean="0"/>
              <a:t>майже</a:t>
            </a:r>
            <a:r>
              <a:rPr lang="ru-RU" sz="1800" dirty="0" smtClean="0"/>
              <a:t> не </a:t>
            </a:r>
            <a:r>
              <a:rPr lang="ru-RU" sz="1800" dirty="0" err="1" smtClean="0"/>
              <a:t>зустрічаються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сатаністи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</a:t>
            </a:r>
            <a:r>
              <a:rPr lang="ru-RU" sz="1800" dirty="0" err="1" smtClean="0"/>
              <a:t>дияволопоклонники</a:t>
            </a:r>
            <a:r>
              <a:rPr lang="ru-RU" sz="1800" baseline="30000" dirty="0" smtClean="0">
                <a:hlinkClick r:id="rId4"/>
              </a:rPr>
              <a:t>[178]</a:t>
            </a:r>
            <a:r>
              <a:rPr lang="ru-RU" sz="1800" baseline="30000" dirty="0" smtClean="0">
                <a:hlinkClick r:id="rId4"/>
              </a:rPr>
              <a:t>[206]</a:t>
            </a:r>
            <a:r>
              <a:rPr lang="ru-RU" sz="1800" dirty="0" smtClean="0"/>
              <a:t>. </a:t>
            </a:r>
            <a:r>
              <a:rPr lang="ru-RU" sz="1800" dirty="0" err="1" smtClean="0"/>
              <a:t>Прихильники</a:t>
            </a:r>
            <a:r>
              <a:rPr lang="ru-RU" sz="1800" dirty="0" smtClean="0"/>
              <a:t> </a:t>
            </a:r>
            <a:r>
              <a:rPr lang="ru-RU" sz="1800" dirty="0" err="1" smtClean="0"/>
              <a:t>субкультури</a:t>
            </a:r>
            <a:r>
              <a:rPr lang="ru-RU" sz="1800" dirty="0" smtClean="0"/>
              <a:t> </a:t>
            </a:r>
            <a:r>
              <a:rPr lang="ru-RU" sz="1800" dirty="0" err="1" smtClean="0"/>
              <a:t>можуть</a:t>
            </a:r>
            <a:r>
              <a:rPr lang="ru-RU" sz="1800" dirty="0" smtClean="0"/>
              <a:t> </a:t>
            </a:r>
            <a:r>
              <a:rPr lang="ru-RU" sz="1800" dirty="0" err="1" smtClean="0"/>
              <a:t>самостійно</a:t>
            </a:r>
            <a:r>
              <a:rPr lang="ru-RU" sz="1800" dirty="0" smtClean="0"/>
              <a:t> </a:t>
            </a:r>
            <a:r>
              <a:rPr lang="ru-RU" sz="1800" dirty="0" err="1" smtClean="0"/>
              <a:t>поєднувати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елементи</a:t>
            </a:r>
            <a:r>
              <a:rPr lang="ru-RU" sz="1800" dirty="0" smtClean="0"/>
              <a:t> </a:t>
            </a:r>
            <a:r>
              <a:rPr lang="ru-RU" sz="1800" dirty="0" err="1" smtClean="0"/>
              <a:t>найрізноманітніших</a:t>
            </a:r>
            <a:r>
              <a:rPr lang="ru-RU" sz="1800" dirty="0" smtClean="0"/>
              <a:t> </a:t>
            </a:r>
            <a:r>
              <a:rPr lang="ru-RU" sz="1800" dirty="0" err="1" smtClean="0"/>
              <a:t>духовних</a:t>
            </a:r>
            <a:r>
              <a:rPr lang="ru-RU" sz="1800" dirty="0" smtClean="0"/>
              <a:t> </a:t>
            </a:r>
            <a:r>
              <a:rPr lang="ru-RU" sz="1800" dirty="0" err="1" smtClean="0"/>
              <a:t>напрямків</a:t>
            </a:r>
            <a:r>
              <a:rPr lang="ru-RU" sz="1800" dirty="0" smtClean="0"/>
              <a:t>,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християнства</a:t>
            </a:r>
            <a:r>
              <a:rPr lang="ru-RU" sz="1800" dirty="0" smtClean="0"/>
              <a:t> до </a:t>
            </a:r>
            <a:r>
              <a:rPr lang="ru-RU" sz="1800" dirty="0" err="1" smtClean="0"/>
              <a:t>стародавніх</a:t>
            </a:r>
            <a:r>
              <a:rPr lang="ru-RU" sz="1800" dirty="0" smtClean="0"/>
              <a:t> </a:t>
            </a:r>
            <a:r>
              <a:rPr lang="ru-RU" sz="1800" dirty="0" err="1" smtClean="0"/>
              <a:t>язичницьких</a:t>
            </a:r>
            <a:r>
              <a:rPr lang="ru-RU" sz="1800" dirty="0" smtClean="0"/>
              <a:t> </a:t>
            </a:r>
            <a:r>
              <a:rPr lang="ru-RU" sz="1800" dirty="0" err="1" smtClean="0"/>
              <a:t>культів</a:t>
            </a:r>
            <a:r>
              <a:rPr lang="ru-RU" sz="1800" dirty="0" smtClean="0"/>
              <a:t>, </a:t>
            </a:r>
            <a:r>
              <a:rPr lang="ru-RU" sz="1800" dirty="0" err="1" smtClean="0"/>
              <a:t>отримуючи</a:t>
            </a:r>
            <a:r>
              <a:rPr lang="ru-RU" sz="1800" dirty="0" smtClean="0"/>
              <a:t> в </a:t>
            </a:r>
            <a:r>
              <a:rPr lang="ru-RU" sz="1800" dirty="0" err="1" smtClean="0"/>
              <a:t>результаті</a:t>
            </a:r>
            <a:r>
              <a:rPr lang="ru-RU" sz="1800" dirty="0" smtClean="0"/>
              <a:t> </a:t>
            </a:r>
            <a:r>
              <a:rPr lang="ru-RU" sz="1800" dirty="0" err="1" smtClean="0"/>
              <a:t>еклектичні</a:t>
            </a:r>
            <a:r>
              <a:rPr lang="ru-RU" sz="1800" dirty="0" smtClean="0"/>
              <a:t> «</a:t>
            </a:r>
            <a:r>
              <a:rPr lang="ru-RU" sz="1800" dirty="0" err="1" smtClean="0"/>
              <a:t>індивідуальні</a:t>
            </a:r>
            <a:r>
              <a:rPr lang="ru-RU" sz="1800" dirty="0" smtClean="0"/>
              <a:t> </a:t>
            </a:r>
            <a:r>
              <a:rPr lang="ru-RU" sz="1800" dirty="0" err="1" smtClean="0"/>
              <a:t>релігії</a:t>
            </a:r>
            <a:r>
              <a:rPr lang="ru-RU" sz="1800" dirty="0" smtClean="0"/>
              <a:t>»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«</a:t>
            </a:r>
            <a:r>
              <a:rPr lang="ru-RU" sz="1800" dirty="0" err="1" smtClean="0"/>
              <a:t>особисті</a:t>
            </a:r>
            <a:r>
              <a:rPr lang="ru-RU" sz="1800" dirty="0" smtClean="0"/>
              <a:t> </a:t>
            </a:r>
            <a:r>
              <a:rPr lang="ru-RU" sz="1800" dirty="0" err="1" smtClean="0"/>
              <a:t>окультні</a:t>
            </a:r>
            <a:r>
              <a:rPr lang="ru-RU" sz="1800" dirty="0" smtClean="0"/>
              <a:t> </a:t>
            </a:r>
            <a:r>
              <a:rPr lang="ru-RU" sz="1800" dirty="0" err="1" smtClean="0"/>
              <a:t>філософії</a:t>
            </a:r>
            <a:r>
              <a:rPr lang="ru-RU" sz="1800" dirty="0" smtClean="0"/>
              <a:t>»</a:t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31</TotalTime>
  <Words>63</Words>
  <Application>Microsoft Office PowerPoint</Application>
  <PresentationFormat>Экран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Молодіжна субкультура</vt:lpstr>
      <vt:lpstr>Субкультура – результат постійної взаємодії людей, яка відбувається в особливих умовах . При цьому цілісна культура, як правило, не зводиться до простої суми субкультур. Свій внесок у культуру роблять різні спільноти та окремі особистості, які є носіями різних субкультур </vt:lpstr>
      <vt:lpstr>                   Готи</vt:lpstr>
      <vt:lpstr>               ГОТИ  субкультура, що зародилася наприкінці 70-х років XX століття уВеликобританії на основі панк-руху. Готична субкультура досить різноманітна і неоднорідна, однак для всіх її представників в тому чи іншому ступені характерні специфічний імідж і інтерес до готичної музики. Від початку будучи молодіжною, нині у світі субкультура представлена людьми віком від 14 до 45 років і старшими </vt:lpstr>
      <vt:lpstr>                                  СИМВОЛІКА ГОТІВ Готична естетика вкрай еклектична за набором вживаних і популярних символів, можна зустріти і єгипетську і християнську і кельтську символіку. Основним готичним символом єєгипетський анкх, символ вічного життя — ймовірно, у зв'язку з темою вампірів, безсмертя. Також часто вживаються й інші єгипетські символи — такі як «Око Ра». Християнськасимволіка використовується менше, переважно в вигляді звичайних розп'ять (тільки зі стильним дизайном). Кельтська символіка зустрічається у виді кельтських хрестів і різнихкельтських орнаментів. Досить широко представлена окультна символіка — використовуються пентаграми (як звичайні, так і перевернуті), перевернуті хрести, восьмипроменеві зірки (символи хаосу). Також використовується безліч різних символів смерті — прикраси з кістяками, черепами, і т. д.. До чисто готичних символів можна віднести кажанів — різні зображення кажанів (зв'язок з вампірами очевидний) ви можете зустріти на сотнях готичних сторінок в Інтернеті і на багатьох прикрасах. Також символами готичної субкультури можна рахувати вовка, сову.</vt:lpstr>
      <vt:lpstr>                             ГОТИЧНА МУЗИКА Субкультура готів сформувалася навколо жанру готичний рок. Найбільш відомі готичні гурти утворилися в кінці 1970-х — на початку 1980-х років. З часом готичні елементи проникли в інші музичні напрямки, і тепер до музики, яку критики називають «готичною», відносять декілька досить різних стилів, які користуються популярністю серед представників субкультури.</vt:lpstr>
      <vt:lpstr>Зовнішній вигляд — одяг і взуття, зачіски, атрибутика — є однією з найважливіших складових готичної субкультури і може наділятися першорядним значенням в очах її носіїв[62]. Навіть виник термін «гот з торгового центру» (англ. Mall Goth), яким глузливо позначають тих, хто купує найбільш доступні і не завжди «по-справжньому готичні» предмети одягу в звичайних магазинах, а не робить замовлення дизайнерам; насправді (в силу дорожнечі і складності таких замовлень) навіть готи, що найбільш прискіпливо відносяться до своєї зовнішності, не можуть собі дозволити повністю одягатися у дизайнерів[63</vt:lpstr>
      <vt:lpstr>                                       ГОТИ І РЕЛІГ ІЯ В більшості готи є атеїстами або агностиками[199]. Однак, багато хто з них цікавиться різними напрямками окультизму — це захоплення поширилося всередині субкультури приблизно в середині 1980-х років[172]. Серед готів чимало язичників і прихильників Віккі[94][199]. Деякі західні неоязичники навіть роблять спроби поєднати субкультурну естетику з магічними практиками[205]. Готи нерідко проявляють інтерес до «таємних» або «заборонених» релігійних і окультних течій, у тому числі до сатанізму, однак, всупереч сталому стереотипу, серед них майже не зустрічаються сатаністи або дияволопоклонники[178][206]. Прихильники субкультури можуть самостійно поєднувати елементи найрізноманітніших духовних напрямків, від християнства до стародавніх язичницьких культів, отримуючи в результаті еклектичні «індивідуальні релігії» або «особисті окультні філософії»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Молодіжні субкультури</dc:title>
  <dc:creator>notebook</dc:creator>
  <cp:lastModifiedBy>notebook</cp:lastModifiedBy>
  <cp:revision>4</cp:revision>
  <dcterms:created xsi:type="dcterms:W3CDTF">2013-10-21T16:30:14Z</dcterms:created>
  <dcterms:modified xsi:type="dcterms:W3CDTF">2013-10-21T17:01:47Z</dcterms:modified>
</cp:coreProperties>
</file>