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A2177A-6FEE-476C-AFA3-C17956EC5181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023FE87-D154-4F0D-B30F-352D633B4BF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9" y="1497716"/>
            <a:ext cx="3168352" cy="393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46543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200" b="1" dirty="0" smtClean="0">
                <a:ln w="31550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Степан Яхненко</a:t>
            </a:r>
            <a:endParaRPr lang="ru-RU" sz="7200" b="1" dirty="0">
              <a:ln w="31550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484784"/>
            <a:ext cx="576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Яхненко Степан Михайлович (р. н. 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невід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. — 1842) — 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промисловець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 — 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цукрозаводчик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, 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відомий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 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підприємець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 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першої</a:t>
            </a:r>
            <a:r>
              <a:rPr lang="ru-RU" sz="2800" dirty="0" smtClean="0">
                <a:ln>
                  <a:solidFill>
                    <a:schemeClr val="accent4"/>
                  </a:solidFill>
                </a:ln>
              </a:rPr>
              <a:t> пол. ХІХ ст.</a:t>
            </a:r>
            <a:endParaRPr lang="ru-RU" sz="2800" dirty="0">
              <a:ln>
                <a:solidFill>
                  <a:schemeClr val="accent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6536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549" y="2276872"/>
            <a:ext cx="87481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Народився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в м.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Сміла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Черкаської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обл.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Син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кріпака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Михайла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Яхненка,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котрий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спромігся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викупити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себе і свою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сім’ю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на волю. Разом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із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братами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Терентієм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та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Кіндратом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усп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шно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вів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торгівлю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борошном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орендуючи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млини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Умані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та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Смілі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. Коли до них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приєднався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Федір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Симиренко,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їхня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комерційна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діяльність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посилилася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, і в 20-х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рр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.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XIX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ст. вони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створюють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комерційну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фірму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—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Торговий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дім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Брати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Яхненки і Симиренко», де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знайшли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вдале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застосування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комерційний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талант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братів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Яхненків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та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підприємницькі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організаторські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здібності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Ф. Симиренка.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Вже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до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1830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р.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фірма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нараховувала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безліч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магазинів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і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складів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по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усій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Україні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Тільки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Одесі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було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відкрито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6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магазинів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славетного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Торгового дому.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97" y="116632"/>
            <a:ext cx="4382260" cy="228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3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Авторитет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фірми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зростав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року в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рік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Колишнім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кріпакам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згодом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—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купцям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першої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гільдії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Терентію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Кіндрату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й Степану Яхненкам і Федору Симиренку,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котрі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завдячуючи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власним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здібностям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підприємницькому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хисту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стали одними з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найбагатших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людей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півдня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складі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тодішньої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Російської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імперії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, в 1832 р.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імператорським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указом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було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присвоєно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звання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потомствених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купців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1-ї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гільдії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згодом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— і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почесних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громадян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м.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Одеси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Крім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того, за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сприяння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розквіту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Одеси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й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активну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участь у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її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самоуправлінні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упродовж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багатьох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років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поспіль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обирали членами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міської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Думи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міськими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головами.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30002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90" y="4155116"/>
            <a:ext cx="3168352" cy="253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83" y="2963548"/>
            <a:ext cx="2664296" cy="22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8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8924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У роки </a:t>
            </a:r>
            <a:r>
              <a:rPr lang="ru-RU" sz="2800" dirty="0" smtClean="0">
                <a:solidFill>
                  <a:srgbClr val="0070C0"/>
                </a:solidFill>
              </a:rPr>
              <a:t>аграрної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кризи</a:t>
            </a:r>
            <a:r>
              <a:rPr lang="ru-RU" sz="2800" dirty="0" smtClean="0">
                <a:solidFill>
                  <a:srgbClr val="0070C0"/>
                </a:solidFill>
              </a:rPr>
              <a:t> (</a:t>
            </a:r>
            <a:r>
              <a:rPr lang="ru-RU" sz="2800" dirty="0" smtClean="0">
                <a:solidFill>
                  <a:srgbClr val="0070C0"/>
                </a:solidFill>
              </a:rPr>
              <a:t>кін</a:t>
            </a:r>
            <a:r>
              <a:rPr lang="ru-RU" sz="2800" dirty="0" smtClean="0">
                <a:solidFill>
                  <a:srgbClr val="0070C0"/>
                </a:solidFill>
              </a:rPr>
              <a:t>. 1830-х — </a:t>
            </a:r>
            <a:r>
              <a:rPr lang="ru-RU" sz="2800" dirty="0" smtClean="0">
                <a:solidFill>
                  <a:srgbClr val="0070C0"/>
                </a:solidFill>
              </a:rPr>
              <a:t>поч</a:t>
            </a:r>
            <a:r>
              <a:rPr lang="ru-RU" sz="2800" dirty="0" smtClean="0">
                <a:solidFill>
                  <a:srgbClr val="0070C0"/>
                </a:solidFill>
              </a:rPr>
              <a:t>. 1840-х </a:t>
            </a:r>
            <a:r>
              <a:rPr lang="ru-RU" sz="2800" dirty="0" smtClean="0">
                <a:solidFill>
                  <a:srgbClr val="0070C0"/>
                </a:solidFill>
              </a:rPr>
              <a:t>рр</a:t>
            </a:r>
            <a:r>
              <a:rPr lang="ru-RU" sz="2800" dirty="0" smtClean="0">
                <a:solidFill>
                  <a:srgbClr val="0070C0"/>
                </a:solidFill>
              </a:rPr>
              <a:t>.) </a:t>
            </a:r>
            <a:r>
              <a:rPr lang="ru-RU" sz="2800" dirty="0" smtClean="0">
                <a:solidFill>
                  <a:srgbClr val="0070C0"/>
                </a:solidFill>
              </a:rPr>
              <a:t>фірма</a:t>
            </a:r>
            <a:r>
              <a:rPr lang="ru-RU" sz="2800" dirty="0" smtClean="0">
                <a:solidFill>
                  <a:srgbClr val="0070C0"/>
                </a:solidFill>
              </a:rPr>
              <a:t> ТД «</a:t>
            </a:r>
            <a:r>
              <a:rPr lang="ru-RU" sz="2800" dirty="0" smtClean="0">
                <a:solidFill>
                  <a:srgbClr val="0070C0"/>
                </a:solidFill>
              </a:rPr>
              <a:t>Брати</a:t>
            </a:r>
            <a:r>
              <a:rPr lang="ru-RU" sz="2800" dirty="0" smtClean="0">
                <a:solidFill>
                  <a:srgbClr val="0070C0"/>
                </a:solidFill>
              </a:rPr>
              <a:t> Яхненки і Симиренко» почала </a:t>
            </a:r>
            <a:r>
              <a:rPr lang="ru-RU" sz="2800" dirty="0" smtClean="0">
                <a:solidFill>
                  <a:srgbClr val="0070C0"/>
                </a:solidFill>
              </a:rPr>
              <a:t>торгувати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цукром</a:t>
            </a:r>
            <a:r>
              <a:rPr lang="ru-RU" sz="2800" dirty="0" smtClean="0">
                <a:solidFill>
                  <a:srgbClr val="0070C0"/>
                </a:solidFill>
              </a:rPr>
              <a:t>. </a:t>
            </a:r>
            <a:r>
              <a:rPr lang="ru-RU" sz="2800" dirty="0" smtClean="0">
                <a:solidFill>
                  <a:srgbClr val="0070C0"/>
                </a:solidFill>
              </a:rPr>
              <a:t>Капітал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фирми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швидко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досяг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мильйона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рублів</a:t>
            </a:r>
            <a:r>
              <a:rPr lang="ru-RU" sz="2800" dirty="0" smtClean="0">
                <a:solidFill>
                  <a:srgbClr val="0070C0"/>
                </a:solidFill>
              </a:rPr>
              <a:t>, і Платон (старший </a:t>
            </a:r>
            <a:r>
              <a:rPr lang="ru-RU" sz="2800" dirty="0" smtClean="0">
                <a:solidFill>
                  <a:srgbClr val="0070C0"/>
                </a:solidFill>
              </a:rPr>
              <a:t>син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Анастасії</a:t>
            </a:r>
            <a:r>
              <a:rPr lang="ru-RU" sz="2800" dirty="0" smtClean="0">
                <a:solidFill>
                  <a:srgbClr val="0070C0"/>
                </a:solidFill>
              </a:rPr>
              <a:t> і Федора </a:t>
            </a:r>
            <a:r>
              <a:rPr lang="ru-RU" sz="2800" dirty="0" smtClean="0">
                <a:solidFill>
                  <a:srgbClr val="0070C0"/>
                </a:solidFill>
              </a:rPr>
              <a:t>Симиренків</a:t>
            </a:r>
            <a:r>
              <a:rPr lang="ru-RU" sz="2800" dirty="0" smtClean="0">
                <a:solidFill>
                  <a:srgbClr val="0070C0"/>
                </a:solidFill>
              </a:rPr>
              <a:t>), </a:t>
            </a:r>
            <a:r>
              <a:rPr lang="ru-RU" sz="2800" dirty="0" smtClean="0">
                <a:solidFill>
                  <a:srgbClr val="0070C0"/>
                </a:solidFill>
              </a:rPr>
              <a:t>що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допомагав</a:t>
            </a:r>
            <a:r>
              <a:rPr lang="ru-RU" sz="2800" dirty="0" smtClean="0">
                <a:solidFill>
                  <a:srgbClr val="0070C0"/>
                </a:solidFill>
              </a:rPr>
              <a:t> у справах </a:t>
            </a:r>
            <a:r>
              <a:rPr lang="ru-RU" sz="2800" dirty="0" smtClean="0">
                <a:solidFill>
                  <a:srgbClr val="0070C0"/>
                </a:solidFill>
              </a:rPr>
              <a:t>фірми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smtClean="0">
                <a:solidFill>
                  <a:srgbClr val="0070C0"/>
                </a:solidFill>
              </a:rPr>
              <a:t>переконав</a:t>
            </a:r>
            <a:r>
              <a:rPr lang="ru-RU" sz="2800" dirty="0" smtClean="0">
                <a:solidFill>
                  <a:srgbClr val="0070C0"/>
                </a:solidFill>
              </a:rPr>
              <a:t> батька і </a:t>
            </a:r>
            <a:r>
              <a:rPr lang="ru-RU" sz="2800" dirty="0" smtClean="0">
                <a:solidFill>
                  <a:srgbClr val="0070C0"/>
                </a:solidFill>
              </a:rPr>
              <a:t>дядьків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будувати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власний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цукровй</a:t>
            </a:r>
            <a:r>
              <a:rPr lang="ru-RU" sz="2800" dirty="0" smtClean="0">
                <a:solidFill>
                  <a:srgbClr val="0070C0"/>
                </a:solidFill>
              </a:rPr>
              <a:t> завод, </a:t>
            </a:r>
            <a:r>
              <a:rPr lang="ru-RU" sz="2800" dirty="0" smtClean="0">
                <a:solidFill>
                  <a:srgbClr val="0070C0"/>
                </a:solidFill>
              </a:rPr>
              <a:t>котрий</a:t>
            </a:r>
            <a:r>
              <a:rPr lang="ru-RU" sz="2800" dirty="0" smtClean="0">
                <a:solidFill>
                  <a:srgbClr val="0070C0"/>
                </a:solidFill>
              </a:rPr>
              <a:t> і </a:t>
            </a:r>
            <a:r>
              <a:rPr lang="ru-RU" sz="2800" dirty="0" smtClean="0">
                <a:solidFill>
                  <a:srgbClr val="0070C0"/>
                </a:solidFill>
              </a:rPr>
              <a:t>був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побудований</a:t>
            </a:r>
            <a:r>
              <a:rPr lang="ru-RU" sz="2800" dirty="0" smtClean="0">
                <a:solidFill>
                  <a:srgbClr val="0070C0"/>
                </a:solidFill>
              </a:rPr>
              <a:t> у 1839 р. у </a:t>
            </a:r>
            <a:r>
              <a:rPr lang="ru-RU" sz="2800" dirty="0" smtClean="0">
                <a:solidFill>
                  <a:srgbClr val="0070C0"/>
                </a:solidFill>
              </a:rPr>
              <a:t>Ташлику</a:t>
            </a:r>
            <a:r>
              <a:rPr lang="ru-RU" sz="2800" dirty="0" smtClean="0">
                <a:solidFill>
                  <a:srgbClr val="0070C0"/>
                </a:solidFill>
              </a:rPr>
              <a:t> (</a:t>
            </a:r>
            <a:r>
              <a:rPr lang="ru-RU" sz="2800" dirty="0" smtClean="0">
                <a:solidFill>
                  <a:srgbClr val="0070C0"/>
                </a:solidFill>
              </a:rPr>
              <a:t>Черкащина</a:t>
            </a:r>
            <a:r>
              <a:rPr lang="ru-RU" sz="2800" dirty="0" smtClean="0">
                <a:solidFill>
                  <a:srgbClr val="0070C0"/>
                </a:solidFill>
              </a:rPr>
              <a:t>). У 1845 р. </a:t>
            </a:r>
            <a:r>
              <a:rPr lang="ru-RU" sz="2800" dirty="0" smtClean="0">
                <a:solidFill>
                  <a:srgbClr val="0070C0"/>
                </a:solidFill>
              </a:rPr>
              <a:t>орендуються</a:t>
            </a:r>
            <a:r>
              <a:rPr lang="ru-RU" sz="2800" dirty="0" smtClean="0">
                <a:solidFill>
                  <a:srgbClr val="0070C0"/>
                </a:solidFill>
              </a:rPr>
              <a:t> і </a:t>
            </a:r>
            <a:r>
              <a:rPr lang="ru-RU" sz="2800" dirty="0" smtClean="0">
                <a:solidFill>
                  <a:srgbClr val="0070C0"/>
                </a:solidFill>
              </a:rPr>
              <a:t>запускаються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цукроварні</a:t>
            </a:r>
            <a:r>
              <a:rPr lang="ru-RU" sz="2800" dirty="0" smtClean="0">
                <a:solidFill>
                  <a:srgbClr val="0070C0"/>
                </a:solidFill>
              </a:rPr>
              <a:t> у селах </a:t>
            </a:r>
            <a:r>
              <a:rPr lang="ru-RU" sz="2800" dirty="0" smtClean="0">
                <a:solidFill>
                  <a:srgbClr val="0070C0"/>
                </a:solidFill>
              </a:rPr>
              <a:t>Олександрівка</a:t>
            </a:r>
            <a:r>
              <a:rPr lang="ru-RU" sz="2800" dirty="0" smtClean="0">
                <a:solidFill>
                  <a:srgbClr val="0070C0"/>
                </a:solidFill>
              </a:rPr>
              <a:t> і Орловка, </a:t>
            </a:r>
            <a:r>
              <a:rPr lang="ru-RU" sz="2800" dirty="0" smtClean="0">
                <a:solidFill>
                  <a:srgbClr val="0070C0"/>
                </a:solidFill>
              </a:rPr>
              <a:t>будується</a:t>
            </a:r>
            <a:r>
              <a:rPr lang="ru-RU" sz="2800" dirty="0" smtClean="0">
                <a:solidFill>
                  <a:srgbClr val="0070C0"/>
                </a:solidFill>
              </a:rPr>
              <a:t> завод у </a:t>
            </a:r>
            <a:r>
              <a:rPr lang="ru-RU" sz="2800" dirty="0" smtClean="0">
                <a:solidFill>
                  <a:srgbClr val="0070C0"/>
                </a:solidFill>
              </a:rPr>
              <a:t>селі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Руська</a:t>
            </a:r>
            <a:r>
              <a:rPr lang="ru-RU" sz="2800" dirty="0" smtClean="0">
                <a:solidFill>
                  <a:srgbClr val="0070C0"/>
                </a:solidFill>
              </a:rPr>
              <a:t> Поляна. </a:t>
            </a:r>
            <a:r>
              <a:rPr lang="ru-RU" sz="2800" dirty="0" smtClean="0">
                <a:solidFill>
                  <a:srgbClr val="0070C0"/>
                </a:solidFill>
              </a:rPr>
              <a:t>Підприємства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фірми</a:t>
            </a:r>
            <a:r>
              <a:rPr lang="ru-RU" sz="2800" dirty="0" smtClean="0">
                <a:solidFill>
                  <a:srgbClr val="0070C0"/>
                </a:solidFill>
              </a:rPr>
              <a:t> «</a:t>
            </a:r>
            <a:r>
              <a:rPr lang="ru-RU" sz="2800" dirty="0" smtClean="0">
                <a:solidFill>
                  <a:srgbClr val="0070C0"/>
                </a:solidFill>
              </a:rPr>
              <a:t>Рафінадний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цукор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брати</a:t>
            </a:r>
            <a:r>
              <a:rPr lang="ru-RU" sz="2800" dirty="0" smtClean="0">
                <a:solidFill>
                  <a:srgbClr val="0070C0"/>
                </a:solidFill>
              </a:rPr>
              <a:t> Яхненки і Симиренко» з початку 40-х </a:t>
            </a:r>
            <a:r>
              <a:rPr lang="ru-RU" sz="2800" dirty="0" smtClean="0">
                <a:solidFill>
                  <a:srgbClr val="0070C0"/>
                </a:solidFill>
              </a:rPr>
              <a:t>рр</a:t>
            </a:r>
            <a:r>
              <a:rPr lang="ru-RU" sz="2800" dirty="0" smtClean="0">
                <a:solidFill>
                  <a:srgbClr val="0070C0"/>
                </a:solidFill>
              </a:rPr>
              <a:t>. </a:t>
            </a:r>
            <a:r>
              <a:rPr lang="en-US" sz="2800" dirty="0" smtClean="0">
                <a:solidFill>
                  <a:srgbClr val="0070C0"/>
                </a:solidFill>
              </a:rPr>
              <a:t>XIX </a:t>
            </a:r>
            <a:r>
              <a:rPr lang="ru-RU" sz="2800" dirty="0" smtClean="0">
                <a:solidFill>
                  <a:srgbClr val="0070C0"/>
                </a:solidFill>
              </a:rPr>
              <a:t>ст. </a:t>
            </a:r>
            <a:r>
              <a:rPr lang="ru-RU" sz="2800" dirty="0" smtClean="0">
                <a:solidFill>
                  <a:srgbClr val="0070C0"/>
                </a:solidFill>
              </a:rPr>
              <a:t>диктують</a:t>
            </a:r>
            <a:r>
              <a:rPr lang="ru-RU" sz="2800" dirty="0" smtClean="0">
                <a:solidFill>
                  <a:srgbClr val="0070C0"/>
                </a:solidFill>
              </a:rPr>
              <a:t> правила </a:t>
            </a:r>
            <a:r>
              <a:rPr lang="ru-RU" sz="2800" dirty="0" smtClean="0">
                <a:solidFill>
                  <a:srgbClr val="0070C0"/>
                </a:solidFill>
              </a:rPr>
              <a:t>розвитку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найдохіднішої</a:t>
            </a:r>
            <a:r>
              <a:rPr lang="ru-RU" sz="2800" dirty="0" smtClean="0">
                <a:solidFill>
                  <a:srgbClr val="0070C0"/>
                </a:solidFill>
              </a:rPr>
              <a:t> на той час </a:t>
            </a:r>
            <a:r>
              <a:rPr lang="ru-RU" sz="2800" dirty="0" smtClean="0">
                <a:solidFill>
                  <a:srgbClr val="0070C0"/>
                </a:solidFill>
              </a:rPr>
              <a:t>галузі</a:t>
            </a:r>
            <a:r>
              <a:rPr lang="ru-RU" sz="2800" dirty="0" smtClean="0">
                <a:solidFill>
                  <a:srgbClr val="0070C0"/>
                </a:solidFill>
              </a:rPr>
              <a:t> не </a:t>
            </a:r>
            <a:r>
              <a:rPr lang="ru-RU" sz="2800" dirty="0" smtClean="0">
                <a:solidFill>
                  <a:srgbClr val="0070C0"/>
                </a:solidFill>
              </a:rPr>
              <a:t>тільки</a:t>
            </a:r>
            <a:r>
              <a:rPr lang="ru-RU" sz="2800" dirty="0" smtClean="0">
                <a:solidFill>
                  <a:srgbClr val="0070C0"/>
                </a:solidFill>
              </a:rPr>
              <a:t> в </a:t>
            </a:r>
            <a:r>
              <a:rPr lang="ru-RU" sz="2800" dirty="0" smtClean="0">
                <a:solidFill>
                  <a:srgbClr val="0070C0"/>
                </a:solidFill>
              </a:rPr>
              <a:t>Україні</a:t>
            </a:r>
            <a:r>
              <a:rPr lang="ru-RU" sz="2800" dirty="0" smtClean="0">
                <a:solidFill>
                  <a:srgbClr val="0070C0"/>
                </a:solidFill>
              </a:rPr>
              <a:t>, але й в </a:t>
            </a:r>
            <a:r>
              <a:rPr lang="ru-RU" sz="2800" dirty="0" smtClean="0">
                <a:solidFill>
                  <a:srgbClr val="0070C0"/>
                </a:solidFill>
              </a:rPr>
              <a:t>усій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Россії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1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72" y="548680"/>
            <a:ext cx="4179207" cy="557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248" y="333996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Ташлицька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цукроварня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— перший у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Російській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імперії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паровий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рафінадний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завод —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стає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законодавцем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мод» у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цукровій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промисловості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інші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цукразаводчики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мусили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перебудовувати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свої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підприємства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парові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97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484784"/>
            <a:ext cx="26416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Презентацію виконала:</a:t>
            </a:r>
          </a:p>
          <a:p>
            <a:r>
              <a:rPr lang="uk-UA" dirty="0" smtClean="0"/>
              <a:t>учениця 9-В класу</a:t>
            </a:r>
          </a:p>
          <a:p>
            <a:r>
              <a:rPr lang="uk-UA" dirty="0" smtClean="0"/>
              <a:t>ЗОШ 1-3 ст. № 1 </a:t>
            </a:r>
          </a:p>
          <a:p>
            <a:r>
              <a:rPr lang="uk-UA" dirty="0" smtClean="0"/>
              <a:t>Кулібаба</a:t>
            </a:r>
            <a:r>
              <a:rPr lang="uk-UA" dirty="0" smtClean="0"/>
              <a:t> Ганна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Дякую за увагу!♥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1" y="0"/>
            <a:ext cx="91527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330622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Презентацію виконала:</a:t>
            </a:r>
          </a:p>
          <a:p>
            <a:pPr algn="ctr"/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чениця 9-В класу</a:t>
            </a:r>
          </a:p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ЗОШ 1-3 ст. №1 </a:t>
            </a:r>
          </a:p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Кулібаба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Ганна</a:t>
            </a:r>
          </a:p>
          <a:p>
            <a:pPr algn="ctr"/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увагу!♥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8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</TotalTime>
  <Words>444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2014-03-13T13:07:29Z</dcterms:created>
  <dcterms:modified xsi:type="dcterms:W3CDTF">2014-03-13T13:57:06Z</dcterms:modified>
</cp:coreProperties>
</file>