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74" r:id="rId3"/>
    <p:sldId id="259" r:id="rId4"/>
    <p:sldId id="257" r:id="rId5"/>
    <p:sldId id="258" r:id="rId6"/>
    <p:sldId id="268" r:id="rId7"/>
    <p:sldId id="269" r:id="rId8"/>
    <p:sldId id="270" r:id="rId9"/>
    <p:sldId id="271" r:id="rId10"/>
    <p:sldId id="272" r:id="rId11"/>
    <p:sldId id="273" r:id="rId12"/>
    <p:sldId id="264" r:id="rId13"/>
    <p:sldId id="266" r:id="rId14"/>
    <p:sldId id="275" r:id="rId15"/>
    <p:sldId id="265" r:id="rId16"/>
    <p:sldId id="267" r:id="rId17"/>
    <p:sldId id="260" r:id="rId18"/>
    <p:sldId id="26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DF7"/>
    <a:srgbClr val="FEFCE2"/>
    <a:srgbClr val="FEFBCE"/>
    <a:srgbClr val="FEFBD2"/>
    <a:srgbClr val="FDF7AD"/>
    <a:srgbClr val="EFFADC"/>
    <a:srgbClr val="DDF4F9"/>
    <a:srgbClr val="FADBC6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81" autoAdjust="0"/>
    <p:restoredTop sz="94660"/>
  </p:normalViewPr>
  <p:slideViewPr>
    <p:cSldViewPr snapToGrid="0">
      <p:cViewPr varScale="1">
        <p:scale>
          <a:sx n="47" d="100"/>
          <a:sy n="47" d="100"/>
        </p:scale>
        <p:origin x="-91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331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142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138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78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606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2275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163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507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97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3285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09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858F7-D6DD-4A1F-AAAF-04C11C7BAB02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3A253-45F9-49B1-BC00-7E345B256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543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2883" y="710684"/>
            <a:ext cx="93265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Авангардна </a:t>
            </a:r>
            <a:r>
              <a:rPr lang="ru-RU" sz="3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трійка</a:t>
            </a:r>
            <a:r>
              <a:rPr lang="ru-RU" sz="3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3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галузей</a:t>
            </a:r>
            <a:r>
              <a:rPr lang="ru-RU" sz="3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Київської</a:t>
            </a:r>
            <a:r>
              <a:rPr lang="ru-RU" sz="30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0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області</a:t>
            </a:r>
            <a:endParaRPr lang="ru-RU" sz="30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6652" y="1728413"/>
            <a:ext cx="396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Роботу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виконала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Галєєва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Дарина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Володимирівна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Учениця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10-Б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класу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Броварської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спеціалізованої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|-|||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ступенів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№5</a:t>
            </a: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</a:t>
            </a:r>
          </a:p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Науковий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керівник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                                                                     Микитенко Алла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Іванівна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Вчитель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географії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економіки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Броварської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спеціалізованої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Школи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|-|||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ступенів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№5       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406" y="1728413"/>
            <a:ext cx="3502399" cy="43860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60021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096" y="3597902"/>
            <a:ext cx="2408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 “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Елопак-Фастів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28" y="386971"/>
            <a:ext cx="4729265" cy="3168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0" y="4172712"/>
            <a:ext cx="3066479" cy="23036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8546" y="6107053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Гамапласт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Украина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519" y="587790"/>
            <a:ext cx="3677793" cy="21184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9301" y="202305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ТОВ "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Екмі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81759" y="202305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Стиролбіотех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182" y="587790"/>
            <a:ext cx="2720752" cy="24503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5809" y="3734014"/>
            <a:ext cx="4510052" cy="28658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19301" y="33209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 "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Плахтянський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дослідний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завод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ветеринарних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препаратів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76888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57997" y="4923781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Лакма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879" y="1346205"/>
            <a:ext cx="4682436" cy="35148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58557" y="5483733"/>
            <a:ext cx="4374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 "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Фармацевтична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фірма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Дарниця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32" y="1098832"/>
            <a:ext cx="6294777" cy="4009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8086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9849" y="408052"/>
            <a:ext cx="2291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Компанія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Фармак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09" y="1058324"/>
            <a:ext cx="3371895" cy="47493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819" y="6088589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 "УКРПЛАСТИК»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2629154"/>
              </p:ext>
            </p:extLst>
          </p:nvPr>
        </p:nvGraphicFramePr>
        <p:xfrm>
          <a:off x="3986259" y="2532340"/>
          <a:ext cx="7888748" cy="2576108"/>
        </p:xfrm>
        <a:graphic>
          <a:graphicData uri="http://schemas.openxmlformats.org/drawingml/2006/table">
            <a:tbl>
              <a:tblPr firstRow="1" firstCol="1" bandRow="1"/>
              <a:tblGrid>
                <a:gridCol w="1971752"/>
                <a:gridCol w="1971752"/>
                <a:gridCol w="1972622"/>
                <a:gridCol w="1972622"/>
              </a:tblGrid>
              <a:tr h="9795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Компанія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«Фармак»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«Укрпластик»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91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Чистий прибуток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млн.грн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207.59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58.5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7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247.036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270.983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81.72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388597" y="40787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36" y="1058325"/>
            <a:ext cx="3407868" cy="23746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88597" y="15086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Динаміка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росту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прибутку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компаній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Фармак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і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Укрпластик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33863498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52" y="272903"/>
            <a:ext cx="11667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 200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найбільших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компаній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2012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році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які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відіграють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важливу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роль в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економіці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держави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входять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підприємства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Київщіни</a:t>
            </a:r>
            <a:r>
              <a:rPr lang="ru-RU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5388542"/>
              </p:ext>
            </p:extLst>
          </p:nvPr>
        </p:nvGraphicFramePr>
        <p:xfrm>
          <a:off x="1524001" y="1133856"/>
          <a:ext cx="9607295" cy="5353907"/>
        </p:xfrm>
        <a:graphic>
          <a:graphicData uri="http://schemas.openxmlformats.org/drawingml/2006/table">
            <a:tbl>
              <a:tblPr firstRow="1" firstCol="1" bandRow="1"/>
              <a:tblGrid>
                <a:gridCol w="2763118"/>
                <a:gridCol w="2181018"/>
                <a:gridCol w="2367629"/>
                <a:gridCol w="2295530"/>
              </a:tblGrid>
              <a:tr h="8263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Компанія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«Фармак»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Білоцерківська ТЕЦ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«Укрпластик»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6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Місце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633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Галузь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фармацевтична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енергетика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Хімія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83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Виручка 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млн.грн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1690.7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1402.2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1281.7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19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Динаміка виручки 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Млн.грн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213.5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444.5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160.9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83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Прибуток  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млн.грн.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31514" y="24506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448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3241" y="391406"/>
            <a:ext cx="7917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Точне</a:t>
            </a:r>
            <a:r>
              <a:rPr lang="ru-RU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машинобудування</a:t>
            </a:r>
            <a:r>
              <a:rPr lang="ru-RU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Києва</a:t>
            </a:r>
            <a:r>
              <a:rPr lang="ru-RU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 </a:t>
            </a:r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області</a:t>
            </a:r>
            <a:endParaRPr lang="ru-RU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244" y="1525482"/>
            <a:ext cx="4634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Відкрите</a:t>
            </a:r>
            <a:r>
              <a:rPr lang="ru-RU" dirty="0"/>
              <a:t> </a:t>
            </a:r>
            <a:r>
              <a:rPr lang="ru-RU" dirty="0" err="1"/>
              <a:t>акціонерне</a:t>
            </a:r>
            <a:r>
              <a:rPr lang="ru-RU" dirty="0"/>
              <a:t> </a:t>
            </a:r>
            <a:r>
              <a:rPr lang="ru-RU" dirty="0" err="1"/>
              <a:t>товариство</a:t>
            </a:r>
            <a:r>
              <a:rPr lang="ru-RU" dirty="0"/>
              <a:t> "</a:t>
            </a:r>
            <a:r>
              <a:rPr lang="ru-RU" dirty="0" err="1"/>
              <a:t>Меридіан</a:t>
            </a:r>
            <a:r>
              <a:rPr lang="ru-RU" dirty="0"/>
              <a:t>"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37484" y="1340816"/>
            <a:ext cx="1964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«ЕЛЕКТРОНМАШ»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3382579"/>
            <a:ext cx="4524375" cy="3036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129381"/>
            <a:ext cx="3752850" cy="10186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81" y="3856964"/>
            <a:ext cx="3636973" cy="2727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825" y="1994979"/>
            <a:ext cx="5838062" cy="14732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88514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4236" y="446127"/>
            <a:ext cx="2519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ПАО "</a:t>
            </a:r>
            <a:r>
              <a:rPr lang="ru-RU" dirty="0" err="1"/>
              <a:t>Компанія</a:t>
            </a:r>
            <a:r>
              <a:rPr lang="ru-RU" dirty="0"/>
              <a:t> Росток"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39075" y="44612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</a:t>
            </a:r>
            <a:r>
              <a:rPr lang="ru-RU" dirty="0"/>
              <a:t>БУРЕВІСНИК».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931992"/>
            <a:ext cx="5715000" cy="3209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1089640"/>
            <a:ext cx="4300537" cy="2698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8" y="3788226"/>
            <a:ext cx="3835400" cy="25299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505199"/>
            <a:ext cx="4286250" cy="2838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79708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949" y="276911"/>
            <a:ext cx="11496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Обсяг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реалізованої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промислової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товарів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послуг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за видами 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економічної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діяльності</a:t>
            </a:r>
            <a:r>
              <a:rPr lang="ru-RU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у 2010-2012 роках.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1930819"/>
              </p:ext>
            </p:extLst>
          </p:nvPr>
        </p:nvGraphicFramePr>
        <p:xfrm>
          <a:off x="914400" y="1724024"/>
          <a:ext cx="10429876" cy="4116832"/>
        </p:xfrm>
        <a:graphic>
          <a:graphicData uri="http://schemas.openxmlformats.org/drawingml/2006/table">
            <a:tbl>
              <a:tblPr firstRow="1" firstCol="1" bandRow="1"/>
              <a:tblGrid>
                <a:gridCol w="2338886"/>
                <a:gridCol w="1863853"/>
                <a:gridCol w="1863853"/>
                <a:gridCol w="2181642"/>
                <a:gridCol w="2181642"/>
              </a:tblGrid>
              <a:tr h="155432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2010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2012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2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тис.грн.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% до підсумку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тис.грн.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% до підсумку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8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Промисловість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38343085,6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100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48581402,4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100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0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виробництво хімічних речовин і хімічної продукції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518630,9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1,4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619730,9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1,3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49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виробництво основних фармацевтичних продуктів і фармацевтичних препаратів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197890,6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390775,8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270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2912700"/>
              </p:ext>
            </p:extLst>
          </p:nvPr>
        </p:nvGraphicFramePr>
        <p:xfrm>
          <a:off x="923925" y="720725"/>
          <a:ext cx="10429876" cy="5218176"/>
        </p:xfrm>
        <a:graphic>
          <a:graphicData uri="http://schemas.openxmlformats.org/drawingml/2006/table">
            <a:tbl>
              <a:tblPr firstRow="1" firstCol="1" bandRow="1"/>
              <a:tblGrid>
                <a:gridCol w="2338886"/>
                <a:gridCol w="1863853"/>
                <a:gridCol w="1863853"/>
                <a:gridCol w="2181642"/>
                <a:gridCol w="2181642"/>
              </a:tblGrid>
              <a:tr h="10402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виробництво гумових і пластмасових виробів, іншої неметалевої мінеральної продукції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5633645,9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6887670,4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3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виробництво комп’ютерів, електронної та оптичної продукції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192623,1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0,5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749066,5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0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Постачання електроенергії, газу, пари та кондиційованого повітря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8081903,3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12126713,4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86" marR="395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276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6749" y="609511"/>
            <a:ext cx="10601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Основу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промислового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потенціалу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області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становлять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близько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500 великих і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середніх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підприємств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Вони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виробляють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понад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тис.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найменувань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промислової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9" y="2058507"/>
            <a:ext cx="5453090" cy="1275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10" y="3239135"/>
            <a:ext cx="3286029" cy="2932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455" y="1638935"/>
            <a:ext cx="2537145" cy="2936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588" y="2111874"/>
            <a:ext cx="3357513" cy="2161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780" y="3683959"/>
            <a:ext cx="2731245" cy="21581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38" y="4326399"/>
            <a:ext cx="3876662" cy="22791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30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14682" y="330446"/>
            <a:ext cx="41472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"Авангардна </a:t>
            </a:r>
            <a:r>
              <a:rPr lang="ru-RU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трійка</a:t>
            </a: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endPara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ru-RU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галузей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706624" y="1008292"/>
            <a:ext cx="1367722" cy="124722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5653210" y="1438946"/>
            <a:ext cx="0" cy="145500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7162800" y="1008292"/>
            <a:ext cx="1469136" cy="124722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69185" y="2410146"/>
            <a:ext cx="2776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машинобудування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90476" y="3007328"/>
            <a:ext cx="2904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електроенергетика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27505" y="2410145"/>
            <a:ext cx="3307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хімічна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промисловість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7505" y="3136689"/>
            <a:ext cx="3579849" cy="24116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085" y="3701252"/>
            <a:ext cx="3582482" cy="25186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899" y="3160512"/>
            <a:ext cx="3308426" cy="23877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1483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857" y="269486"/>
            <a:ext cx="7548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 </a:t>
            </a:r>
            <a:r>
              <a:rPr lang="ru-RU" sz="28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Електроенергетична</a:t>
            </a:r>
            <a:r>
              <a:rPr lang="ru-RU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8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галузь</a:t>
            </a:r>
            <a:r>
              <a:rPr lang="ru-RU" sz="28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Київщини</a:t>
            </a:r>
            <a:endParaRPr lang="ru-RU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7680" y="871337"/>
            <a:ext cx="72180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Київщина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належить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до </a:t>
            </a:r>
            <a:r>
              <a:rPr lang="ru-RU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енергонасичених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регіонів</a:t>
            </a:r>
            <a:r>
              <a:rPr lang="ru-RU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680" y="1468469"/>
            <a:ext cx="1125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45" y="1765579"/>
            <a:ext cx="5070499" cy="39477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7680" y="5984393"/>
            <a:ext cx="2077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Білоцерківська</a:t>
            </a:r>
            <a:r>
              <a:rPr lang="ru-RU" dirty="0"/>
              <a:t> ТЕЦ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56099" y="3116744"/>
            <a:ext cx="1455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Київська</a:t>
            </a:r>
            <a:r>
              <a:rPr lang="ru-RU" dirty="0"/>
              <a:t> ГЕС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79399" y="6169059"/>
            <a:ext cx="1743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Трипільська</a:t>
            </a:r>
            <a:r>
              <a:rPr lang="ru-RU" dirty="0"/>
              <a:t> ТЕС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086" y="1005114"/>
            <a:ext cx="4296394" cy="21625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323" y="3301410"/>
            <a:ext cx="4129235" cy="27693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13787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34" y="529260"/>
            <a:ext cx="4792218" cy="51755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6102" y="5847587"/>
            <a:ext cx="285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Чорно́бильська</a:t>
            </a:r>
            <a:r>
              <a:rPr lang="ru-RU" dirty="0"/>
              <a:t> АЕС (ЧАЕС)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416" y="423802"/>
            <a:ext cx="4925568" cy="28291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76416" y="3269980"/>
            <a:ext cx="3842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Київська</a:t>
            </a:r>
            <a:r>
              <a:rPr lang="ru-RU" dirty="0"/>
              <a:t> </a:t>
            </a:r>
            <a:r>
              <a:rPr lang="ru-RU" dirty="0" err="1"/>
              <a:t>теплоелектроцентраль</a:t>
            </a:r>
            <a:r>
              <a:rPr lang="ru-RU" dirty="0"/>
              <a:t> № 6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336" y="3835669"/>
            <a:ext cx="3810000" cy="238125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98450" y="4987790"/>
            <a:ext cx="10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Мал</a:t>
            </a:r>
            <a:r>
              <a:rPr lang="uk-UA" dirty="0" smtClean="0"/>
              <a:t>і </a:t>
            </a:r>
            <a:r>
              <a:rPr lang="ru-RU" dirty="0" smtClean="0"/>
              <a:t>ГЕС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74275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9387" y="3378446"/>
            <a:ext cx="2304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ПАТ “</a:t>
            </a:r>
            <a:r>
              <a:rPr lang="ru-RU" dirty="0" err="1"/>
              <a:t>Київобленерго</a:t>
            </a:r>
            <a:r>
              <a:rPr lang="ru-RU" dirty="0"/>
              <a:t>”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87" y="386834"/>
            <a:ext cx="428625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448" y="386834"/>
            <a:ext cx="6773799" cy="42024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08448" y="4695182"/>
            <a:ext cx="1570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Київська</a:t>
            </a:r>
            <a:r>
              <a:rPr lang="ru-RU" dirty="0"/>
              <a:t> ГАЕС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87" y="4054983"/>
            <a:ext cx="3810000" cy="23812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39387" y="5977128"/>
            <a:ext cx="2578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сонячна</a:t>
            </a:r>
            <a:r>
              <a:rPr lang="ru-RU" dirty="0" smtClean="0"/>
              <a:t> </a:t>
            </a:r>
            <a:r>
              <a:rPr lang="ru-RU" dirty="0" err="1" smtClean="0"/>
              <a:t>електростанція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849769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5644" y="427982"/>
            <a:ext cx="7975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Хімічна</a:t>
            </a:r>
            <a:r>
              <a:rPr lang="ru-RU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промисловість</a:t>
            </a:r>
            <a:r>
              <a:rPr lang="ru-RU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обласного</a:t>
            </a:r>
            <a:r>
              <a:rPr lang="ru-RU" sz="2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регіону</a:t>
            </a:r>
            <a:endParaRPr lang="ru-RU" sz="28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292" y="1608049"/>
            <a:ext cx="2212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  "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Росава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2319356"/>
            <a:ext cx="5401056" cy="29597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66688" y="259377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Дві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третини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ЗАТ"Росава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продаються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 межами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550" y="3649892"/>
            <a:ext cx="5761219" cy="12071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96209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49" y="637032"/>
            <a:ext cx="5076640" cy="47792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94005" y="5755886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ВАТ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Трібо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3984" y="1792516"/>
            <a:ext cx="49621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Білій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Церкві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знаходиться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азбестовий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завод.</a:t>
            </a:r>
          </a:p>
          <a:p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Підприємство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займається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розробкою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та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виробництвом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ізоляційних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матеріалів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і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захисного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покриття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підприємств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нафтогазового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комплексу.</a:t>
            </a:r>
          </a:p>
        </p:txBody>
      </p:sp>
    </p:spTree>
    <p:extLst>
      <p:ext uri="{BB962C8B-B14F-4D97-AF65-F5344CB8AC3E}">
        <p14:creationId xmlns="" xmlns:p14="http://schemas.microsoft.com/office/powerpoint/2010/main" val="3926939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952" y="4967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Бровари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значний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економічний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центр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Київщини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Значного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розвитку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тут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набули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хімічна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промисловість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988" y="1983104"/>
            <a:ext cx="3951732" cy="29637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6922" y="5210333"/>
            <a:ext cx="399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Броварський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завод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пластмас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39968" y="138579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13.09.2013р. у Броварах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відбулося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відкриття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потужного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підприємства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одного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із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лідерів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хімічної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промисловості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України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–“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Київгума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 </a:t>
            </a:r>
          </a:p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ТОВ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Київгума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виробляє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понад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2,5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тисячі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найменувань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продукції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всіх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галузей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промисловості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608" y="2960656"/>
            <a:ext cx="4742688" cy="3300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350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3718" y="5407327"/>
            <a:ext cx="2340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Бровафарма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4" y="950800"/>
            <a:ext cx="5505878" cy="4267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45879" y="950800"/>
            <a:ext cx="4056234" cy="22081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45730" y="3158997"/>
            <a:ext cx="1527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ТОВ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Аріан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92162" y="5591993"/>
            <a:ext cx="1413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KREISEL UA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130" y="3844433"/>
            <a:ext cx="3057739" cy="23886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66818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449</Words>
  <Application>Microsoft Office PowerPoint</Application>
  <PresentationFormat>Произвольный</PresentationFormat>
  <Paragraphs>181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4</cp:lastModifiedBy>
  <cp:revision>35</cp:revision>
  <dcterms:created xsi:type="dcterms:W3CDTF">2013-12-15T19:10:32Z</dcterms:created>
  <dcterms:modified xsi:type="dcterms:W3CDTF">2001-12-31T22:14:48Z</dcterms:modified>
</cp:coreProperties>
</file>