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67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956A65-6CE3-416F-93E0-F84488695162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EE5772-7F2D-4264-A846-94CE5CC5A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1;&#1088;&#1077;&#1081;&#1082;%20-&#1076;&#1072;&#1085;&#1089;&#1077;&#1088;&#1099;\Luchwij_Brejk_Dans_Batl_2010-_alawap_ru.as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Thai_Breakdanc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Прямоугольник 7"/>
          <p:cNvSpPr/>
          <p:nvPr/>
        </p:nvSpPr>
        <p:spPr>
          <a:xfrm>
            <a:off x="4389878" y="1643050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288340"/>
            <a:ext cx="6643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Брейк-данс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on-1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9756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Monotype Corsiva" pitchFamily="66" charset="0"/>
              </a:rPr>
              <a:t>Особенности брейк-данса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FFFF00"/>
                </a:solidFill>
                <a:latin typeface="Monotype Corsiva" pitchFamily="66" charset="0"/>
              </a:rPr>
              <a:t>Брек-данс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  танцуют  под  быструю  музыку с  сильными  ударными, чаще  всего используются  музыкальные  жанры:</a:t>
            </a:r>
            <a:b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соул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фанк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рэп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uchwij_Brejk_Dans_Batl_2010-_alawap_ru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allpapers_21221.jpg"/>
          <p:cNvPicPr>
            <a:picLocks noChangeAspect="1"/>
          </p:cNvPicPr>
          <p:nvPr/>
        </p:nvPicPr>
        <p:blipFill>
          <a:blip r:embed="rId2" cstate="print"/>
          <a:srcRect t="5208" b="29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6182" y="571480"/>
            <a:ext cx="53578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Брейк-данс или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бибоинг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(англ. </a:t>
            </a:r>
            <a:r>
              <a:rPr lang="ru-RU" sz="2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breakdance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) — уличный танец, одно из течений хип-хоп культуры. Весь танец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брейкинг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пришел из Нью-Йорка из юга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Бронкса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Брейкданс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зарождался в конце 60-х годов, но принято считать, что как отдельный танец он сформировался к 1973 году. Впервые для широкой публики танец представил Джеймс Браун, так как в его шоу участвовали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брейкданс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танцоры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breik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42"/>
            <a:ext cx="3754405" cy="42862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737527043g7Yc.jpg"/>
          <p:cNvPicPr>
            <a:picLocks noChangeAspect="1"/>
          </p:cNvPicPr>
          <p:nvPr/>
        </p:nvPicPr>
        <p:blipFill>
          <a:blip r:embed="rId2" cstate="print"/>
          <a:srcRect b="105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left.png"/>
          <p:cNvPicPr>
            <a:picLocks noChangeAspect="1"/>
          </p:cNvPicPr>
          <p:nvPr/>
        </p:nvPicPr>
        <p:blipFill>
          <a:blip r:embed="rId3" cstate="print"/>
          <a:srcRect l="16171"/>
          <a:stretch>
            <a:fillRect/>
          </a:stretch>
        </p:blipFill>
        <p:spPr>
          <a:xfrm>
            <a:off x="0" y="0"/>
            <a:ext cx="4500562" cy="6858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500042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Это танец, который относится к культуре хип-хоп и внутри неё называется «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брэйкинг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Термин «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брейкдансинг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»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создан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музыкальными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журналистами для удобства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восприятия обывателями, поскольку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английском слово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breaking</a:t>
            </a:r>
            <a:endParaRPr lang="en-US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обозначает разные понятия и имеет отношение к разным культурам.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 этой же причине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самой среде хип-хоп стали использовать термин «B-boying», который происходит от слова B.Boy (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break-boy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Чтобы различать танцоров-парней и танцовщиц-девушек, МС объявляли: «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Би-бойс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» (англ. </a:t>
            </a:r>
            <a:r>
              <a:rPr lang="ru-RU" sz="2400" i="1" dirty="0" err="1" smtClean="0">
                <a:solidFill>
                  <a:srgbClr val="002060"/>
                </a:solidFill>
                <a:latin typeface="Monotype Corsiva" pitchFamily="66" charset="0"/>
              </a:rPr>
              <a:t>B-boys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) и «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Би-гёлз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» (англ. </a:t>
            </a:r>
            <a:r>
              <a:rPr lang="ru-RU" sz="2400" i="1" dirty="0" err="1" smtClean="0">
                <a:solidFill>
                  <a:srgbClr val="002060"/>
                </a:solidFill>
                <a:latin typeface="Monotype Corsiva" pitchFamily="66" charset="0"/>
              </a:rPr>
              <a:t>B-girls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). Слово «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Би-боинг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» обрело популярность в </a:t>
            </a:r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1980-х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годах, когда оно стало достоянием общественности.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715016"/>
            <a:ext cx="764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Впервые слово «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b-boy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» употребил </a:t>
            </a:r>
            <a:r>
              <a:rPr lang="ru-RU" sz="2400" b="1" dirty="0" err="1" smtClean="0">
                <a:solidFill>
                  <a:srgbClr val="FFFF00"/>
                </a:solidFill>
                <a:latin typeface="Monotype Corsiva" pitchFamily="66" charset="0"/>
              </a:rPr>
              <a:t>Dj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Kool </a:t>
            </a:r>
            <a:r>
              <a:rPr lang="ru-RU" sz="2400" b="1" dirty="0" err="1" smtClean="0">
                <a:solidFill>
                  <a:srgbClr val="FFFF00"/>
                </a:solidFill>
                <a:latin typeface="Monotype Corsiva" pitchFamily="66" charset="0"/>
              </a:rPr>
              <a:t>Herc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который так называл людей, исполнявших брейк-данс.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36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772" y="285728"/>
            <a:ext cx="8164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Одежда  брейк-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дансеров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1285860"/>
            <a:ext cx="8715436" cy="5572140"/>
            <a:chOff x="162033" y="1400163"/>
            <a:chExt cx="8715436" cy="5572140"/>
          </a:xfrm>
        </p:grpSpPr>
        <p:sp>
          <p:nvSpPr>
            <p:cNvPr id="9" name="Полилиния 8"/>
            <p:cNvSpPr/>
            <p:nvPr/>
          </p:nvSpPr>
          <p:spPr>
            <a:xfrm>
              <a:off x="162033" y="1400163"/>
              <a:ext cx="2390004" cy="1482864"/>
            </a:xfrm>
            <a:custGeom>
              <a:avLst/>
              <a:gdLst>
                <a:gd name="connsiteX0" fmla="*/ 0 w 1482862"/>
                <a:gd name="connsiteY0" fmla="*/ 0 h 2390004"/>
                <a:gd name="connsiteX1" fmla="*/ 741431 w 1482862"/>
                <a:gd name="connsiteY1" fmla="*/ 0 h 2390004"/>
                <a:gd name="connsiteX2" fmla="*/ 1482862 w 1482862"/>
                <a:gd name="connsiteY2" fmla="*/ 1195002 h 2390004"/>
                <a:gd name="connsiteX3" fmla="*/ 741431 w 1482862"/>
                <a:gd name="connsiteY3" fmla="*/ 2390004 h 2390004"/>
                <a:gd name="connsiteX4" fmla="*/ 0 w 1482862"/>
                <a:gd name="connsiteY4" fmla="*/ 2390004 h 2390004"/>
                <a:gd name="connsiteX5" fmla="*/ 741431 w 1482862"/>
                <a:gd name="connsiteY5" fmla="*/ 1195002 h 2390004"/>
                <a:gd name="connsiteX6" fmla="*/ 0 w 1482862"/>
                <a:gd name="connsiteY6" fmla="*/ 0 h 239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2862" h="2390004">
                  <a:moveTo>
                    <a:pt x="1482862" y="1"/>
                  </a:moveTo>
                  <a:lnTo>
                    <a:pt x="1482862" y="1195002"/>
                  </a:lnTo>
                  <a:lnTo>
                    <a:pt x="741431" y="2390003"/>
                  </a:lnTo>
                  <a:lnTo>
                    <a:pt x="0" y="1195002"/>
                  </a:lnTo>
                  <a:lnTo>
                    <a:pt x="0" y="1"/>
                  </a:lnTo>
                  <a:lnTo>
                    <a:pt x="741431" y="1195002"/>
                  </a:lnTo>
                  <a:lnTo>
                    <a:pt x="1482862" y="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1" rIns="36830" bIns="36831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8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662759" y="1400163"/>
              <a:ext cx="3214710" cy="2500330"/>
            </a:xfrm>
            <a:custGeom>
              <a:avLst/>
              <a:gdLst>
                <a:gd name="connsiteX0" fmla="*/ 160647 w 963860"/>
                <a:gd name="connsiteY0" fmla="*/ 0 h 6081961"/>
                <a:gd name="connsiteX1" fmla="*/ 803213 w 963860"/>
                <a:gd name="connsiteY1" fmla="*/ 0 h 6081961"/>
                <a:gd name="connsiteX2" fmla="*/ 916808 w 963860"/>
                <a:gd name="connsiteY2" fmla="*/ 47053 h 6081961"/>
                <a:gd name="connsiteX3" fmla="*/ 963860 w 963860"/>
                <a:gd name="connsiteY3" fmla="*/ 160648 h 6081961"/>
                <a:gd name="connsiteX4" fmla="*/ 963860 w 963860"/>
                <a:gd name="connsiteY4" fmla="*/ 6081961 h 6081961"/>
                <a:gd name="connsiteX5" fmla="*/ 963860 w 963860"/>
                <a:gd name="connsiteY5" fmla="*/ 6081961 h 6081961"/>
                <a:gd name="connsiteX6" fmla="*/ 963860 w 963860"/>
                <a:gd name="connsiteY6" fmla="*/ 6081961 h 6081961"/>
                <a:gd name="connsiteX7" fmla="*/ 0 w 963860"/>
                <a:gd name="connsiteY7" fmla="*/ 6081961 h 6081961"/>
                <a:gd name="connsiteX8" fmla="*/ 0 w 963860"/>
                <a:gd name="connsiteY8" fmla="*/ 6081961 h 6081961"/>
                <a:gd name="connsiteX9" fmla="*/ 0 w 963860"/>
                <a:gd name="connsiteY9" fmla="*/ 6081961 h 6081961"/>
                <a:gd name="connsiteX10" fmla="*/ 0 w 963860"/>
                <a:gd name="connsiteY10" fmla="*/ 160647 h 6081961"/>
                <a:gd name="connsiteX11" fmla="*/ 47053 w 963860"/>
                <a:gd name="connsiteY11" fmla="*/ 47052 h 6081961"/>
                <a:gd name="connsiteX12" fmla="*/ 160648 w 963860"/>
                <a:gd name="connsiteY12" fmla="*/ 0 h 6081961"/>
                <a:gd name="connsiteX13" fmla="*/ 160647 w 963860"/>
                <a:gd name="connsiteY13" fmla="*/ 0 h 60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3860" h="6081961">
                  <a:moveTo>
                    <a:pt x="963860" y="1013685"/>
                  </a:moveTo>
                  <a:lnTo>
                    <a:pt x="963860" y="5068276"/>
                  </a:lnTo>
                  <a:cubicBezTo>
                    <a:pt x="963860" y="5337119"/>
                    <a:pt x="961178" y="5594952"/>
                    <a:pt x="956403" y="5785060"/>
                  </a:cubicBezTo>
                  <a:cubicBezTo>
                    <a:pt x="951629" y="5975161"/>
                    <a:pt x="945153" y="6081958"/>
                    <a:pt x="938401" y="6081958"/>
                  </a:cubicBezTo>
                  <a:lnTo>
                    <a:pt x="0" y="6081958"/>
                  </a:lnTo>
                  <a:lnTo>
                    <a:pt x="0" y="6081958"/>
                  </a:lnTo>
                  <a:lnTo>
                    <a:pt x="0" y="608195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8401" y="3"/>
                  </a:lnTo>
                  <a:cubicBezTo>
                    <a:pt x="945153" y="3"/>
                    <a:pt x="951629" y="106800"/>
                    <a:pt x="956403" y="296907"/>
                  </a:cubicBezTo>
                  <a:cubicBezTo>
                    <a:pt x="961178" y="487009"/>
                    <a:pt x="963860" y="744842"/>
                    <a:pt x="963860" y="1013692"/>
                  </a:cubicBezTo>
                  <a:lnTo>
                    <a:pt x="963860" y="101368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1" tIns="85152" rIns="85152" bIns="85153" numCol="1" spcCol="1270" anchor="ctr" anchorCtr="0">
              <a:noAutofit/>
            </a:bodyPr>
            <a:lstStyle/>
            <a:p>
              <a:pPr marL="285750" lvl="1" indent="-28575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60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62033" y="2687568"/>
              <a:ext cx="2286015" cy="1482862"/>
            </a:xfrm>
            <a:custGeom>
              <a:avLst/>
              <a:gdLst>
                <a:gd name="connsiteX0" fmla="*/ 0 w 1482862"/>
                <a:gd name="connsiteY0" fmla="*/ 0 h 1038004"/>
                <a:gd name="connsiteX1" fmla="*/ 963860 w 1482862"/>
                <a:gd name="connsiteY1" fmla="*/ 0 h 1038004"/>
                <a:gd name="connsiteX2" fmla="*/ 1482862 w 1482862"/>
                <a:gd name="connsiteY2" fmla="*/ 519002 h 1038004"/>
                <a:gd name="connsiteX3" fmla="*/ 963860 w 1482862"/>
                <a:gd name="connsiteY3" fmla="*/ 1038004 h 1038004"/>
                <a:gd name="connsiteX4" fmla="*/ 0 w 1482862"/>
                <a:gd name="connsiteY4" fmla="*/ 1038004 h 1038004"/>
                <a:gd name="connsiteX5" fmla="*/ 519002 w 1482862"/>
                <a:gd name="connsiteY5" fmla="*/ 519002 h 1038004"/>
                <a:gd name="connsiteX6" fmla="*/ 0 w 1482862"/>
                <a:gd name="connsiteY6" fmla="*/ 0 h 10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2862" h="1038004">
                  <a:moveTo>
                    <a:pt x="1482862" y="0"/>
                  </a:moveTo>
                  <a:lnTo>
                    <a:pt x="1482862" y="674702"/>
                  </a:lnTo>
                  <a:lnTo>
                    <a:pt x="741431" y="1038004"/>
                  </a:lnTo>
                  <a:lnTo>
                    <a:pt x="0" y="674702"/>
                  </a:lnTo>
                  <a:lnTo>
                    <a:pt x="0" y="0"/>
                  </a:lnTo>
                  <a:lnTo>
                    <a:pt x="741431" y="363302"/>
                  </a:lnTo>
                  <a:lnTo>
                    <a:pt x="1482862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1187685"/>
                <a:satOff val="6397"/>
                <a:lumOff val="8726"/>
                <a:alphaOff val="0"/>
              </a:schemeClr>
            </a:lnRef>
            <a:fillRef idx="1">
              <a:schemeClr val="accent3">
                <a:hueOff val="1187685"/>
                <a:satOff val="6397"/>
                <a:lumOff val="8726"/>
                <a:alphaOff val="0"/>
              </a:schemeClr>
            </a:fillRef>
            <a:effectRef idx="0">
              <a:schemeClr val="accent3">
                <a:hueOff val="1187685"/>
                <a:satOff val="6397"/>
                <a:lumOff val="8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534877" rIns="15875" bIns="534877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590925" y="2900361"/>
              <a:ext cx="3643338" cy="2571768"/>
            </a:xfrm>
            <a:custGeom>
              <a:avLst/>
              <a:gdLst>
                <a:gd name="connsiteX0" fmla="*/ 160647 w 963860"/>
                <a:gd name="connsiteY0" fmla="*/ 0 h 6081961"/>
                <a:gd name="connsiteX1" fmla="*/ 803213 w 963860"/>
                <a:gd name="connsiteY1" fmla="*/ 0 h 6081961"/>
                <a:gd name="connsiteX2" fmla="*/ 916808 w 963860"/>
                <a:gd name="connsiteY2" fmla="*/ 47053 h 6081961"/>
                <a:gd name="connsiteX3" fmla="*/ 963860 w 963860"/>
                <a:gd name="connsiteY3" fmla="*/ 160648 h 6081961"/>
                <a:gd name="connsiteX4" fmla="*/ 963860 w 963860"/>
                <a:gd name="connsiteY4" fmla="*/ 6081961 h 6081961"/>
                <a:gd name="connsiteX5" fmla="*/ 963860 w 963860"/>
                <a:gd name="connsiteY5" fmla="*/ 6081961 h 6081961"/>
                <a:gd name="connsiteX6" fmla="*/ 963860 w 963860"/>
                <a:gd name="connsiteY6" fmla="*/ 6081961 h 6081961"/>
                <a:gd name="connsiteX7" fmla="*/ 0 w 963860"/>
                <a:gd name="connsiteY7" fmla="*/ 6081961 h 6081961"/>
                <a:gd name="connsiteX8" fmla="*/ 0 w 963860"/>
                <a:gd name="connsiteY8" fmla="*/ 6081961 h 6081961"/>
                <a:gd name="connsiteX9" fmla="*/ 0 w 963860"/>
                <a:gd name="connsiteY9" fmla="*/ 6081961 h 6081961"/>
                <a:gd name="connsiteX10" fmla="*/ 0 w 963860"/>
                <a:gd name="connsiteY10" fmla="*/ 160647 h 6081961"/>
                <a:gd name="connsiteX11" fmla="*/ 47053 w 963860"/>
                <a:gd name="connsiteY11" fmla="*/ 47052 h 6081961"/>
                <a:gd name="connsiteX12" fmla="*/ 160648 w 963860"/>
                <a:gd name="connsiteY12" fmla="*/ 0 h 6081961"/>
                <a:gd name="connsiteX13" fmla="*/ 160647 w 963860"/>
                <a:gd name="connsiteY13" fmla="*/ 0 h 60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3860" h="6081961">
                  <a:moveTo>
                    <a:pt x="963860" y="1013685"/>
                  </a:moveTo>
                  <a:lnTo>
                    <a:pt x="963860" y="5068276"/>
                  </a:lnTo>
                  <a:cubicBezTo>
                    <a:pt x="963860" y="5337119"/>
                    <a:pt x="961178" y="5594952"/>
                    <a:pt x="956403" y="5785060"/>
                  </a:cubicBezTo>
                  <a:cubicBezTo>
                    <a:pt x="951629" y="5975161"/>
                    <a:pt x="945153" y="6081958"/>
                    <a:pt x="938401" y="6081958"/>
                  </a:cubicBezTo>
                  <a:lnTo>
                    <a:pt x="0" y="6081958"/>
                  </a:lnTo>
                  <a:lnTo>
                    <a:pt x="0" y="6081958"/>
                  </a:lnTo>
                  <a:lnTo>
                    <a:pt x="0" y="608195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8401" y="3"/>
                  </a:lnTo>
                  <a:cubicBezTo>
                    <a:pt x="945153" y="3"/>
                    <a:pt x="951629" y="106800"/>
                    <a:pt x="956403" y="296907"/>
                  </a:cubicBezTo>
                  <a:cubicBezTo>
                    <a:pt x="961178" y="487009"/>
                    <a:pt x="963860" y="744842"/>
                    <a:pt x="963860" y="1013692"/>
                  </a:cubicBezTo>
                  <a:lnTo>
                    <a:pt x="963860" y="101368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1187685"/>
                <a:satOff val="6397"/>
                <a:lumOff val="872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1" tIns="85152" rIns="85152" bIns="85153" numCol="1" spcCol="1270" anchor="ctr" anchorCtr="0">
              <a:noAutofit/>
            </a:bodyPr>
            <a:lstStyle/>
            <a:p>
              <a:pPr marL="285750" lvl="1" indent="-28575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60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62033" y="3974974"/>
              <a:ext cx="2286015" cy="1482862"/>
            </a:xfrm>
            <a:custGeom>
              <a:avLst/>
              <a:gdLst>
                <a:gd name="connsiteX0" fmla="*/ 0 w 1482862"/>
                <a:gd name="connsiteY0" fmla="*/ 0 h 1038004"/>
                <a:gd name="connsiteX1" fmla="*/ 963860 w 1482862"/>
                <a:gd name="connsiteY1" fmla="*/ 0 h 1038004"/>
                <a:gd name="connsiteX2" fmla="*/ 1482862 w 1482862"/>
                <a:gd name="connsiteY2" fmla="*/ 519002 h 1038004"/>
                <a:gd name="connsiteX3" fmla="*/ 963860 w 1482862"/>
                <a:gd name="connsiteY3" fmla="*/ 1038004 h 1038004"/>
                <a:gd name="connsiteX4" fmla="*/ 0 w 1482862"/>
                <a:gd name="connsiteY4" fmla="*/ 1038004 h 1038004"/>
                <a:gd name="connsiteX5" fmla="*/ 519002 w 1482862"/>
                <a:gd name="connsiteY5" fmla="*/ 519002 h 1038004"/>
                <a:gd name="connsiteX6" fmla="*/ 0 w 1482862"/>
                <a:gd name="connsiteY6" fmla="*/ 0 h 10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2862" h="1038004">
                  <a:moveTo>
                    <a:pt x="1482862" y="0"/>
                  </a:moveTo>
                  <a:lnTo>
                    <a:pt x="1482862" y="674702"/>
                  </a:lnTo>
                  <a:lnTo>
                    <a:pt x="741431" y="1038004"/>
                  </a:lnTo>
                  <a:lnTo>
                    <a:pt x="0" y="674702"/>
                  </a:lnTo>
                  <a:lnTo>
                    <a:pt x="0" y="0"/>
                  </a:lnTo>
                  <a:lnTo>
                    <a:pt x="741431" y="363302"/>
                  </a:lnTo>
                  <a:lnTo>
                    <a:pt x="1482862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2375370"/>
                <a:satOff val="12794"/>
                <a:lumOff val="17452"/>
                <a:alphaOff val="0"/>
              </a:schemeClr>
            </a:lnRef>
            <a:fillRef idx="1">
              <a:schemeClr val="accent3">
                <a:hueOff val="2375370"/>
                <a:satOff val="12794"/>
                <a:lumOff val="17452"/>
                <a:alphaOff val="0"/>
              </a:schemeClr>
            </a:fillRef>
            <a:effectRef idx="0">
              <a:schemeClr val="accent3">
                <a:hueOff val="2375370"/>
                <a:satOff val="12794"/>
                <a:lumOff val="174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534877" rIns="15875" bIns="534877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662759" y="4114807"/>
              <a:ext cx="3071834" cy="2857496"/>
            </a:xfrm>
            <a:custGeom>
              <a:avLst/>
              <a:gdLst>
                <a:gd name="connsiteX0" fmla="*/ 160647 w 963860"/>
                <a:gd name="connsiteY0" fmla="*/ 0 h 6081961"/>
                <a:gd name="connsiteX1" fmla="*/ 803213 w 963860"/>
                <a:gd name="connsiteY1" fmla="*/ 0 h 6081961"/>
                <a:gd name="connsiteX2" fmla="*/ 916808 w 963860"/>
                <a:gd name="connsiteY2" fmla="*/ 47053 h 6081961"/>
                <a:gd name="connsiteX3" fmla="*/ 963860 w 963860"/>
                <a:gd name="connsiteY3" fmla="*/ 160648 h 6081961"/>
                <a:gd name="connsiteX4" fmla="*/ 963860 w 963860"/>
                <a:gd name="connsiteY4" fmla="*/ 6081961 h 6081961"/>
                <a:gd name="connsiteX5" fmla="*/ 963860 w 963860"/>
                <a:gd name="connsiteY5" fmla="*/ 6081961 h 6081961"/>
                <a:gd name="connsiteX6" fmla="*/ 963860 w 963860"/>
                <a:gd name="connsiteY6" fmla="*/ 6081961 h 6081961"/>
                <a:gd name="connsiteX7" fmla="*/ 0 w 963860"/>
                <a:gd name="connsiteY7" fmla="*/ 6081961 h 6081961"/>
                <a:gd name="connsiteX8" fmla="*/ 0 w 963860"/>
                <a:gd name="connsiteY8" fmla="*/ 6081961 h 6081961"/>
                <a:gd name="connsiteX9" fmla="*/ 0 w 963860"/>
                <a:gd name="connsiteY9" fmla="*/ 6081961 h 6081961"/>
                <a:gd name="connsiteX10" fmla="*/ 0 w 963860"/>
                <a:gd name="connsiteY10" fmla="*/ 160647 h 6081961"/>
                <a:gd name="connsiteX11" fmla="*/ 47053 w 963860"/>
                <a:gd name="connsiteY11" fmla="*/ 47052 h 6081961"/>
                <a:gd name="connsiteX12" fmla="*/ 160648 w 963860"/>
                <a:gd name="connsiteY12" fmla="*/ 0 h 6081961"/>
                <a:gd name="connsiteX13" fmla="*/ 160647 w 963860"/>
                <a:gd name="connsiteY13" fmla="*/ 0 h 60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3860" h="6081961">
                  <a:moveTo>
                    <a:pt x="963860" y="1013685"/>
                  </a:moveTo>
                  <a:lnTo>
                    <a:pt x="963860" y="5068276"/>
                  </a:lnTo>
                  <a:cubicBezTo>
                    <a:pt x="963860" y="5337119"/>
                    <a:pt x="961178" y="5594952"/>
                    <a:pt x="956403" y="5785060"/>
                  </a:cubicBezTo>
                  <a:cubicBezTo>
                    <a:pt x="951629" y="5975161"/>
                    <a:pt x="945153" y="6081958"/>
                    <a:pt x="938401" y="6081958"/>
                  </a:cubicBezTo>
                  <a:lnTo>
                    <a:pt x="0" y="6081958"/>
                  </a:lnTo>
                  <a:lnTo>
                    <a:pt x="0" y="6081958"/>
                  </a:lnTo>
                  <a:lnTo>
                    <a:pt x="0" y="608195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8401" y="3"/>
                  </a:lnTo>
                  <a:cubicBezTo>
                    <a:pt x="945153" y="3"/>
                    <a:pt x="951629" y="106800"/>
                    <a:pt x="956403" y="296907"/>
                  </a:cubicBezTo>
                  <a:cubicBezTo>
                    <a:pt x="961178" y="487009"/>
                    <a:pt x="963860" y="744842"/>
                    <a:pt x="963860" y="1013692"/>
                  </a:cubicBezTo>
                  <a:lnTo>
                    <a:pt x="963860" y="101368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2375370"/>
                <a:satOff val="12794"/>
                <a:lumOff val="1745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1" tIns="85152" rIns="85152" bIns="85153" numCol="1" spcCol="1270" anchor="ctr" anchorCtr="0">
              <a:noAutofit/>
            </a:bodyPr>
            <a:lstStyle/>
            <a:p>
              <a:pPr marL="285750" lvl="1" indent="-28575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6000" kern="1200" dirty="0"/>
            </a:p>
          </p:txBody>
        </p:sp>
      </p:grpSp>
      <p:pic>
        <p:nvPicPr>
          <p:cNvPr id="15" name="Рисунок 14" descr="nap_w_p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285860"/>
            <a:ext cx="3000396" cy="242886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6" name="Рисунок 15" descr="l_hiphop-justin-obey-baseball-cap-snapback-free-shipping-dc82.jpg"/>
          <p:cNvPicPr>
            <a:picLocks noChangeAspect="1"/>
          </p:cNvPicPr>
          <p:nvPr/>
        </p:nvPicPr>
        <p:blipFill>
          <a:blip r:embed="rId4" cstate="print"/>
          <a:srcRect t="25150"/>
          <a:stretch>
            <a:fillRect/>
          </a:stretch>
        </p:blipFill>
        <p:spPr>
          <a:xfrm>
            <a:off x="2714612" y="2857496"/>
            <a:ext cx="3175000" cy="23669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 descr="full-fa4c449f7703758747345e139d8ae8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114800"/>
            <a:ext cx="2743200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9" name="Прямоугольник 18"/>
          <p:cNvSpPr/>
          <p:nvPr/>
        </p:nvSpPr>
        <p:spPr>
          <a:xfrm>
            <a:off x="0" y="1428736"/>
            <a:ext cx="56435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Monotype Corsiva" pitchFamily="66" charset="0"/>
              </a:rPr>
              <a:t>Основная задача танцора </a:t>
            </a:r>
            <a:r>
              <a:rPr lang="ru-RU" sz="2800" b="1" dirty="0" err="1" smtClean="0">
                <a:solidFill>
                  <a:srgbClr val="FFFFFF"/>
                </a:solidFill>
                <a:latin typeface="Monotype Corsiva" pitchFamily="66" charset="0"/>
              </a:rPr>
              <a:t>брейкинга</a:t>
            </a:r>
            <a:r>
              <a:rPr lang="ru-RU" sz="2800" b="1" dirty="0" smtClean="0">
                <a:solidFill>
                  <a:srgbClr val="FFFFFF"/>
                </a:solidFill>
                <a:latin typeface="Monotype Corsiva" pitchFamily="66" charset="0"/>
              </a:rPr>
              <a:t> - соединить в своём костюме комфорт, удобство, свободу движения и стиль</a:t>
            </a:r>
            <a:endParaRPr lang="ru-RU" sz="2800" b="1" dirty="0">
              <a:solidFill>
                <a:srgbClr val="FFFF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8419126_utopijos_spalvos_paveiksliukas_23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29552" cy="157163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Брейк-данс</a:t>
            </a:r>
            <a:r>
              <a:rPr lang="ru-RU" sz="2400" dirty="0" smtClean="0">
                <a:solidFill>
                  <a:srgbClr val="660033"/>
                </a:solidFill>
                <a:latin typeface="Monotype Corsiva" pitchFamily="66" charset="0"/>
              </a:rPr>
              <a:t> – зрелищный  танец, сочетающий  в себе  удивительную  пластику  и  сложность</a:t>
            </a:r>
            <a:br>
              <a:rPr lang="ru-RU" sz="2400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660033"/>
                </a:solidFill>
                <a:latin typeface="Monotype Corsiva" pitchFamily="66" charset="0"/>
              </a:rPr>
              <a:t>акробатических  трюков. Основные  его  свойства - импровизация,  оригинальность  и зажигательность</a:t>
            </a:r>
            <a:endParaRPr lang="ru-RU" sz="2400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071678"/>
            <a:ext cx="5572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Для исполнения брейк-данса необходимы: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хорошая координация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физическая выносливость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чувство ритма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гибкость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движениях, включающих импровизационные переходы от оригинальной пластики к акробатическим элементам с вращениями на голове, прыжками на руках и оборотами вокруг своего тела, танцор не только демонстрирует мастерство, но и выплескивает свои эмоции и энергию.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llowlemon.net-background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3786190"/>
            <a:ext cx="8286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FF00"/>
                </a:solidFill>
                <a:latin typeface="Monotype Corsiva" pitchFamily="66" charset="0"/>
              </a:rPr>
              <a:t>Условно брейк-данс делится на верхний и нижний. Деление это формальное, потому что танец включает комбинации элементов обоих уровней.</a:t>
            </a:r>
          </a:p>
          <a:p>
            <a:pPr algn="just"/>
            <a:r>
              <a:rPr lang="ru-RU" sz="2800" b="1" dirty="0" smtClean="0">
                <a:solidFill>
                  <a:srgbClr val="00FF00"/>
                </a:solidFill>
                <a:latin typeface="Monotype Corsiva" pitchFamily="66" charset="0"/>
              </a:rPr>
              <a:t>Элементы верхнего брейк-данса требуют больше пластики и импровизационных ходов, тогда как нижний – физической подготовки и акробатических навыков</a:t>
            </a:r>
            <a:endParaRPr lang="ru-RU" sz="2800" b="1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RB470WCAGFAATCCAKQ5EXBCAD20NZXCAYD00EYCA9765JBCAS58UZLCAXFJ1UFCAPW4Q13CAN5M81QCAZ9K5PHCACYVXOMCADPVA6QCAUFHMBXCAGB0R8ECAN3AVRNCAF1RQR4CA1WBFRVCAQK3T3GCA3YML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3" y="214291"/>
            <a:ext cx="4005684" cy="30003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b0793f16479050ed7ac434cc1ab7b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004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К верхнему  брейк-дансу  относят 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714356"/>
            <a:ext cx="3000397" cy="3786214"/>
          </a:xfrm>
          <a:prstGeom prst="flowChartAlternateProces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1" tIns="812800" rIns="203200" bIns="812801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err="1" smtClean="0">
                <a:solidFill>
                  <a:srgbClr val="002060"/>
                </a:solidFill>
                <a:latin typeface="Monotype Corsiva" pitchFamily="66" charset="0"/>
              </a:rPr>
              <a:t>Animation</a:t>
            </a:r>
            <a:endParaRPr lang="ru-RU" sz="3200" b="1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cтиль</a:t>
            </a:r>
            <a:r>
              <a:rPr lang="ru-RU" sz="260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в котором танцоры имитируют прерывистые движения анимированных кукол</a:t>
            </a:r>
            <a:endParaRPr lang="ru-RU" sz="2600" kern="12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428860" y="3206704"/>
            <a:ext cx="2647559" cy="3651296"/>
          </a:xfrm>
          <a:prstGeom prst="flowChartAlternateProces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0" tIns="787408" rIns="203200" bIns="78740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3857628"/>
            <a:ext cx="2928958" cy="2533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3200" b="1" dirty="0" err="1" smtClean="0">
                <a:solidFill>
                  <a:srgbClr val="FFFF00"/>
                </a:solidFill>
                <a:latin typeface="Monotype Corsiva" pitchFamily="66" charset="0"/>
              </a:rPr>
              <a:t>Slowmo</a:t>
            </a:r>
            <a:r>
              <a:rPr lang="ru-RU" dirty="0" smtClean="0"/>
              <a:t> </a:t>
            </a:r>
          </a:p>
          <a:p>
            <a:r>
              <a:rPr lang="ru-RU" sz="2600" dirty="0" smtClean="0">
                <a:solidFill>
                  <a:srgbClr val="FFFFFF"/>
                </a:solidFill>
                <a:latin typeface="Monotype Corsiva" pitchFamily="66" charset="0"/>
              </a:rPr>
              <a:t>стиль, похожий на замедленное воспроизведение видеосъемки</a:t>
            </a:r>
            <a:endParaRPr lang="ru-RU" sz="2600" dirty="0">
              <a:solidFill>
                <a:srgbClr val="FFFFFF"/>
              </a:solidFill>
              <a:latin typeface="Monotype Corsiva" pitchFamily="66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143372" y="928670"/>
            <a:ext cx="2714644" cy="2857520"/>
          </a:xfrm>
          <a:prstGeom prst="flowChartAlternateProces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0" tIns="787408" rIns="203200" bIns="78740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err="1" smtClean="0">
                <a:solidFill>
                  <a:srgbClr val="002060"/>
                </a:solidFill>
                <a:latin typeface="Monotype Corsiva" pitchFamily="66" charset="0"/>
              </a:rPr>
              <a:t>Waving</a:t>
            </a:r>
            <a:r>
              <a:rPr lang="ru-RU" sz="2500" kern="1200" dirty="0" smtClean="0"/>
              <a:t> 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>
                <a:latin typeface="Monotype Corsiva" pitchFamily="66" charset="0"/>
              </a:rPr>
              <a:t>движения тела, которые визуально напоминают волны</a:t>
            </a:r>
            <a:endParaRPr lang="ru-RU" sz="2600" kern="1200" dirty="0">
              <a:latin typeface="Monotype Corsiva" pitchFamily="66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357918" y="3286076"/>
            <a:ext cx="2786082" cy="3571924"/>
          </a:xfrm>
          <a:prstGeom prst="flowChartAlternateProces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0" tIns="812800" rIns="203200" bIns="812800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King</a:t>
            </a:r>
            <a:r>
              <a:rPr 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kern="12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tut</a:t>
            </a:r>
            <a:r>
              <a:rPr 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kern="1200" dirty="0" smtClean="0"/>
              <a:t> 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err="1" smtClean="0">
                <a:latin typeface="Monotype Corsiva" pitchFamily="66" charset="0"/>
              </a:rPr>
              <a:t>танец,в</a:t>
            </a:r>
            <a:r>
              <a:rPr lang="ru-RU" sz="2600" kern="1200" dirty="0" smtClean="0">
                <a:latin typeface="Monotype Corsiva" pitchFamily="66" charset="0"/>
              </a:rPr>
              <a:t> котором движения конечностей должны осуществляться под прямым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>
                <a:latin typeface="Monotype Corsiva" pitchFamily="66" charset="0"/>
              </a:rPr>
              <a:t>углом</a:t>
            </a:r>
            <a:endParaRPr lang="ru-RU" sz="2600" kern="1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3" grpId="0" animBg="1"/>
      <p:bldP spid="14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rasivyj-fon-fotos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нижний  брейк-данс  включает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14282" y="1643050"/>
            <a:ext cx="3000397" cy="3429024"/>
          </a:xfrm>
          <a:prstGeom prst="flowChartAlternateProces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1" tIns="812800" rIns="203200" bIns="812801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Флай</a:t>
            </a:r>
            <a:r>
              <a:rPr lang="ru-RU" sz="2800" dirty="0" smtClean="0"/>
              <a:t> </a:t>
            </a:r>
            <a:r>
              <a:rPr lang="en-US" sz="2600" dirty="0" smtClean="0">
                <a:solidFill>
                  <a:srgbClr val="FFFF00"/>
                </a:solidFill>
                <a:latin typeface="Monotype Corsiva" pitchFamily="66" charset="0"/>
              </a:rPr>
              <a:t>(flare/</a:t>
            </a:r>
            <a:r>
              <a:rPr lang="en-US" sz="2600" dirty="0" err="1" smtClean="0">
                <a:solidFill>
                  <a:srgbClr val="FFFF00"/>
                </a:solidFill>
                <a:latin typeface="Monotype Corsiva" pitchFamily="66" charset="0"/>
              </a:rPr>
              <a:t>delasal</a:t>
            </a:r>
            <a:r>
              <a:rPr lang="en-US" sz="2600" dirty="0" smtClean="0">
                <a:solidFill>
                  <a:srgbClr val="FFFF00"/>
                </a:solidFill>
                <a:latin typeface="Monotype Corsiva" pitchFamily="66" charset="0"/>
              </a:rPr>
              <a:t>)</a:t>
            </a:r>
            <a:endParaRPr lang="ru-RU" sz="2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Monotype Corsiva" pitchFamily="66" charset="0"/>
              </a:rPr>
              <a:t>представляет собой передвижение ног по кругу со сменой рук</a:t>
            </a:r>
            <a:endParaRPr lang="ru-RU" sz="2800" kern="1200" dirty="0">
              <a:latin typeface="Monotype Corsiva" pitchFamily="66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43603" y="1714488"/>
            <a:ext cx="3000397" cy="3429024"/>
          </a:xfrm>
          <a:prstGeom prst="flowChartAlternateProces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1" tIns="812800" rIns="203200" bIns="812801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18" y="2357430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Вращения на голове (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headspin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drill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)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643174" y="4357694"/>
            <a:ext cx="4500594" cy="2286016"/>
          </a:xfrm>
          <a:prstGeom prst="flowChartAlternateProces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0" tIns="787408" rIns="203200" bIns="78740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4643446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FF00"/>
                </a:solidFill>
                <a:latin typeface="Monotype Corsiva" pitchFamily="66" charset="0"/>
              </a:rPr>
              <a:t>Вращения на спине или лопатках (</a:t>
            </a:r>
            <a:r>
              <a:rPr lang="ru-RU" sz="3600" dirty="0" err="1" smtClean="0">
                <a:solidFill>
                  <a:srgbClr val="00FF00"/>
                </a:solidFill>
                <a:latin typeface="Monotype Corsiva" pitchFamily="66" charset="0"/>
              </a:rPr>
              <a:t>backspin</a:t>
            </a:r>
            <a:r>
              <a:rPr lang="ru-RU" sz="3600" dirty="0" smtClean="0">
                <a:solidFill>
                  <a:srgbClr val="00FF0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FF00"/>
                </a:solidFill>
                <a:latin typeface="Monotype Corsiva" pitchFamily="66" charset="0"/>
              </a:rPr>
              <a:t>windmill</a:t>
            </a:r>
            <a:r>
              <a:rPr lang="ru-RU" sz="3600" dirty="0" smtClean="0">
                <a:solidFill>
                  <a:srgbClr val="00FF00"/>
                </a:solidFill>
                <a:latin typeface="Monotype Corsiva" pitchFamily="66" charset="0"/>
              </a:rPr>
              <a:t>)</a:t>
            </a:r>
            <a:endParaRPr lang="ru-RU" sz="3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  <p:bldP spid="9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239</Words>
  <Application>Microsoft Office PowerPoint</Application>
  <PresentationFormat>Экран (4:3)</PresentationFormat>
  <Paragraphs>46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Брейк-данс – зрелищный  танец, сочетающий  в себе  удивительную  пластику  и  сложность акробатических  трюков. Основные  его  свойства - импровизация,  оригинальность  и зажигательность</vt:lpstr>
      <vt:lpstr>Слайд 7</vt:lpstr>
      <vt:lpstr>К верхнему  брейк-дансу  относят </vt:lpstr>
      <vt:lpstr>нижний  брейк-данс  включает</vt:lpstr>
      <vt:lpstr>Особенности брейк-данса  Брек-данс  танцуют  под  быструю  музыку с  сильными  ударными, чаще  всего используются  музыкальные  жанры:  соул фанк рэп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2012-11-21T17:09:11Z</dcterms:created>
  <dcterms:modified xsi:type="dcterms:W3CDTF">2012-11-22T17:06:43Z</dcterms:modified>
</cp:coreProperties>
</file>