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0" r:id="rId6"/>
    <p:sldId id="263" r:id="rId7"/>
    <p:sldId id="265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33000">
              <a:schemeClr val="accent1">
                <a:tint val="66000"/>
                <a:satMod val="160000"/>
              </a:schemeClr>
            </a:gs>
            <a:gs pos="6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  <a:ln>
            <a:noFill/>
          </a:ln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Види та характеристики протигаз</a:t>
            </a:r>
            <a:r>
              <a:rPr lang="uk-UA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ів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Противогазы в Уфе и Р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2786082" cy="187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http://im1-tub-ua.yandex.net/i?id=d9355663e418c1e838232120d59a0961-36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214818"/>
            <a:ext cx="2520320" cy="19288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0" name="Picture 6" descr="http://im0-tub-ua.yandex.net/i?id=5141b71bba901b765d204859cbc6f3ff-122-144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4330712"/>
            <a:ext cx="1785950" cy="2527288"/>
          </a:xfrm>
          <a:prstGeom prst="rect">
            <a:avLst/>
          </a:prstGeom>
          <a:noFill/>
        </p:spPr>
      </p:pic>
      <p:pic>
        <p:nvPicPr>
          <p:cNvPr id="1032" name="Picture 8" descr="BlackStork.ru * Просмотр темы - Обзор-инструкция ГП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2000240"/>
            <a:ext cx="3141242" cy="28811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6" name="Picture 12" descr="http://im2-tub-ua.yandex.net/i?id=4c5843121ce1d951cfea3e2f31868a18-92-144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0430" y="2000240"/>
            <a:ext cx="1500198" cy="18597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4572000" y="4929198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uk-UA" sz="2800" dirty="0" smtClean="0"/>
              <a:t>Виконав: </a:t>
            </a:r>
          </a:p>
          <a:p>
            <a:pPr algn="ctr">
              <a:buNone/>
            </a:pPr>
            <a:r>
              <a:rPr lang="uk-UA" sz="2800" dirty="0" smtClean="0"/>
              <a:t>учень 6.г класу</a:t>
            </a:r>
          </a:p>
          <a:p>
            <a:pPr algn="ctr">
              <a:buNone/>
            </a:pPr>
            <a:r>
              <a:rPr lang="uk-UA" sz="2800" dirty="0" smtClean="0"/>
              <a:t>Бендас Юрій</a:t>
            </a:r>
            <a:endParaRPr lang="ru-RU" dirty="0"/>
          </a:p>
        </p:txBody>
      </p:sp>
      <p:pic>
        <p:nvPicPr>
          <p:cNvPr id="14" name="Picture 6" descr="Просмотр темы - Государство - Крепнет, богатеет Русь. А Украйна - пшик. Гордиться нечем.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29586" y="6018950"/>
            <a:ext cx="1214414" cy="839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uk-UA" sz="4800" b="1" dirty="0" smtClean="0"/>
              <a:t>Протигаз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Протигаз</a:t>
            </a:r>
            <a:r>
              <a:rPr lang="ru-RU" dirty="0" smtClean="0"/>
              <a:t> 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прилад</a:t>
            </a:r>
            <a:r>
              <a:rPr lang="ru-RU" dirty="0" smtClean="0"/>
              <a:t> для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, очей та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радіоактивних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отруйних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домішок</a:t>
            </a:r>
            <a:r>
              <a:rPr lang="ru-RU" dirty="0" smtClean="0"/>
              <a:t>, </a:t>
            </a:r>
            <a:r>
              <a:rPr lang="ru-RU" dirty="0" err="1" smtClean="0"/>
              <a:t>бактеріальних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находяться</a:t>
            </a:r>
            <a:r>
              <a:rPr lang="ru-RU" dirty="0" smtClean="0"/>
              <a:t> в </a:t>
            </a:r>
            <a:r>
              <a:rPr lang="ru-RU" dirty="0" err="1" smtClean="0"/>
              <a:t>повітрі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аерозолів</a:t>
            </a:r>
            <a:r>
              <a:rPr lang="ru-RU" dirty="0" smtClean="0"/>
              <a:t>, </a:t>
            </a:r>
            <a:r>
              <a:rPr lang="ru-RU" dirty="0" err="1" smtClean="0"/>
              <a:t>газів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пари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4338" name="Picture 2" descr="http://im3-tub-ua.yandex.net/i?id=df773eb0393d6071c277aedcac608f13-95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44" y="4714870"/>
            <a:ext cx="2571756" cy="2143130"/>
          </a:xfrm>
          <a:prstGeom prst="rect">
            <a:avLst/>
          </a:prstGeom>
          <a:noFill/>
        </p:spPr>
      </p:pic>
      <p:pic>
        <p:nvPicPr>
          <p:cNvPr id="14340" name="Picture 4" descr="http://im0-tub-ua.yandex.net/i?id=d0d4c5539995f1bc8621aa58533cabc0-04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4286256"/>
            <a:ext cx="2727950" cy="2285992"/>
          </a:xfrm>
          <a:prstGeom prst="rect">
            <a:avLst/>
          </a:prstGeom>
          <a:noFill/>
        </p:spPr>
      </p:pic>
      <p:pic>
        <p:nvPicPr>
          <p:cNvPr id="14342" name="Picture 6" descr="http://im0-tub-ua.yandex.net/i?id=2b78e3956d8c6fb6d7cb5ef68868c86f-109-144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714884"/>
            <a:ext cx="2857488" cy="21431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Поява протигазів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3203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Протигази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як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людей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смертельної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отруйних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отруйні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(</a:t>
            </a:r>
            <a:r>
              <a:rPr lang="ru-RU" dirty="0" err="1" smtClean="0"/>
              <a:t>далі</a:t>
            </a:r>
            <a:r>
              <a:rPr lang="ru-RU" dirty="0" smtClean="0"/>
              <a:t> по тексту - ОР)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застосовані</a:t>
            </a:r>
            <a:r>
              <a:rPr lang="ru-RU" dirty="0" smtClean="0"/>
              <a:t> </a:t>
            </a:r>
            <a:r>
              <a:rPr lang="ru-RU" dirty="0" err="1" smtClean="0"/>
              <a:t>німецькою</a:t>
            </a:r>
            <a:r>
              <a:rPr lang="ru-RU" dirty="0" smtClean="0"/>
              <a:t> </a:t>
            </a:r>
            <a:r>
              <a:rPr lang="ru-RU" dirty="0" err="1" smtClean="0"/>
              <a:t>армією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англо-французьких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бельгійським</a:t>
            </a:r>
            <a:r>
              <a:rPr lang="ru-RU" dirty="0" smtClean="0"/>
              <a:t> </a:t>
            </a:r>
            <a:r>
              <a:rPr lang="ru-RU" dirty="0" err="1" smtClean="0"/>
              <a:t>містечком</a:t>
            </a:r>
            <a:r>
              <a:rPr lang="ru-RU" dirty="0" smtClean="0"/>
              <a:t> </a:t>
            </a:r>
            <a:r>
              <a:rPr lang="ru-RU" dirty="0" err="1" smtClean="0"/>
              <a:t>Іпр</a:t>
            </a:r>
            <a:r>
              <a:rPr lang="ru-RU" dirty="0" smtClean="0"/>
              <a:t> 22 </a:t>
            </a:r>
            <a:r>
              <a:rPr lang="ru-RU" dirty="0" err="1" smtClean="0"/>
              <a:t>квітня</a:t>
            </a:r>
            <a:r>
              <a:rPr lang="ru-RU" dirty="0" smtClean="0"/>
              <a:t> 1915 року. Як </a:t>
            </a:r>
            <a:r>
              <a:rPr lang="ru-RU" dirty="0" err="1" smtClean="0"/>
              <a:t>отруйну</a:t>
            </a:r>
            <a:r>
              <a:rPr lang="ru-RU" dirty="0" smtClean="0"/>
              <a:t> </a:t>
            </a:r>
            <a:r>
              <a:rPr lang="ru-RU" dirty="0" err="1" smtClean="0"/>
              <a:t>речовину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використано</a:t>
            </a:r>
            <a:r>
              <a:rPr lang="ru-RU" dirty="0" smtClean="0"/>
              <a:t> хлор. Хлор у </a:t>
            </a:r>
            <a:r>
              <a:rPr lang="ru-RU" dirty="0" err="1" smtClean="0"/>
              <a:t>газоподібному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випущений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балонів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вітер</a:t>
            </a:r>
            <a:r>
              <a:rPr lang="ru-RU" dirty="0" smtClean="0"/>
              <a:t> </a:t>
            </a:r>
            <a:r>
              <a:rPr lang="ru-RU" dirty="0" err="1" smtClean="0"/>
              <a:t>поніс</a:t>
            </a:r>
            <a:r>
              <a:rPr lang="ru-RU" dirty="0" smtClean="0"/>
              <a:t> </a:t>
            </a:r>
            <a:r>
              <a:rPr lang="ru-RU" dirty="0" err="1" smtClean="0"/>
              <a:t>жовту</a:t>
            </a:r>
            <a:r>
              <a:rPr lang="ru-RU" dirty="0" smtClean="0"/>
              <a:t> </a:t>
            </a:r>
            <a:r>
              <a:rPr lang="ru-RU" dirty="0" err="1" smtClean="0"/>
              <a:t>хмару</a:t>
            </a:r>
            <a:r>
              <a:rPr lang="ru-RU" dirty="0" smtClean="0"/>
              <a:t> </a:t>
            </a:r>
            <a:r>
              <a:rPr lang="ru-RU" dirty="0" err="1" smtClean="0"/>
              <a:t>отрути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бік</a:t>
            </a:r>
            <a:r>
              <a:rPr lang="ru-RU" dirty="0" smtClean="0"/>
              <a:t> </a:t>
            </a:r>
            <a:r>
              <a:rPr lang="ru-RU" dirty="0" err="1" smtClean="0"/>
              <a:t>ворожого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. За </a:t>
            </a:r>
            <a:r>
              <a:rPr lang="ru-RU" dirty="0" err="1" smtClean="0"/>
              <a:t>мить</a:t>
            </a:r>
            <a:r>
              <a:rPr lang="ru-RU" dirty="0" smtClean="0"/>
              <a:t> 5 000 </a:t>
            </a:r>
            <a:r>
              <a:rPr lang="ru-RU" dirty="0" err="1" smtClean="0"/>
              <a:t>вояків</a:t>
            </a:r>
            <a:r>
              <a:rPr lang="ru-RU" dirty="0" smtClean="0"/>
              <a:t> </a:t>
            </a:r>
            <a:r>
              <a:rPr lang="ru-RU" dirty="0" err="1" smtClean="0"/>
              <a:t>загинуло</a:t>
            </a:r>
            <a:r>
              <a:rPr lang="ru-RU" dirty="0" smtClean="0"/>
              <a:t> на </a:t>
            </a:r>
            <a:r>
              <a:rPr lang="ru-RU" dirty="0" err="1" smtClean="0"/>
              <a:t>місці</a:t>
            </a:r>
            <a:r>
              <a:rPr lang="ru-RU" dirty="0" smtClean="0"/>
              <a:t>, а </a:t>
            </a:r>
            <a:r>
              <a:rPr lang="ru-RU" dirty="0" err="1" smtClean="0"/>
              <a:t>ще</a:t>
            </a:r>
            <a:r>
              <a:rPr lang="ru-RU" dirty="0" smtClean="0"/>
              <a:t> 15 000 </a:t>
            </a:r>
            <a:r>
              <a:rPr lang="ru-RU" dirty="0" err="1" smtClean="0"/>
              <a:t>вояків</a:t>
            </a:r>
            <a:r>
              <a:rPr lang="ru-RU" dirty="0" smtClean="0"/>
              <a:t> </a:t>
            </a:r>
            <a:r>
              <a:rPr lang="ru-RU" dirty="0" err="1" smtClean="0"/>
              <a:t>постраждало</a:t>
            </a:r>
            <a:r>
              <a:rPr lang="ru-RU" dirty="0" smtClean="0"/>
              <a:t> через </a:t>
            </a:r>
            <a:r>
              <a:rPr lang="ru-RU" dirty="0" err="1" smtClean="0"/>
              <a:t>отруєння</a:t>
            </a:r>
            <a:r>
              <a:rPr lang="ru-RU" dirty="0" smtClean="0"/>
              <a:t> </a:t>
            </a:r>
            <a:r>
              <a:rPr lang="ru-RU" dirty="0" err="1" smtClean="0"/>
              <a:t>різної</a:t>
            </a:r>
            <a:r>
              <a:rPr lang="ru-RU" dirty="0" smtClean="0"/>
              <a:t> </a:t>
            </a:r>
            <a:r>
              <a:rPr lang="ru-RU" dirty="0" err="1" smtClean="0"/>
              <a:t>тяжкості</a:t>
            </a:r>
            <a:r>
              <a:rPr lang="ru-RU" dirty="0" smtClean="0"/>
              <a:t>. 31 </a:t>
            </a:r>
            <a:r>
              <a:rPr lang="ru-RU" dirty="0" err="1" smtClean="0"/>
              <a:t>травня</a:t>
            </a:r>
            <a:r>
              <a:rPr lang="ru-RU" dirty="0" smtClean="0"/>
              <a:t> 1915 року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Болімовим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Варшави</a:t>
            </a:r>
            <a:r>
              <a:rPr lang="ru-RU" dirty="0" smtClean="0"/>
              <a:t> </a:t>
            </a:r>
            <a:r>
              <a:rPr lang="ru-RU" dirty="0" err="1" smtClean="0"/>
              <a:t>німецькі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випустили</a:t>
            </a:r>
            <a:r>
              <a:rPr lang="ru-RU" dirty="0" smtClean="0"/>
              <a:t> в </a:t>
            </a:r>
            <a:r>
              <a:rPr lang="ru-RU" dirty="0" err="1" smtClean="0"/>
              <a:t>бік</a:t>
            </a:r>
            <a:r>
              <a:rPr lang="ru-RU" dirty="0" smtClean="0"/>
              <a:t>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 265 тонн хлору.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російські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зазнали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високих</a:t>
            </a:r>
            <a:r>
              <a:rPr lang="ru-RU" dirty="0" smtClean="0"/>
              <a:t> </a:t>
            </a:r>
            <a:r>
              <a:rPr lang="ru-RU" dirty="0" err="1" smtClean="0"/>
              <a:t>втрат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482" name="Picture 2" descr="http://partyzan.kiev.ua/Equipment/Gasmask_files/ww1_som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2520408" cy="1643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4" name="Picture 4" descr="http://partyzan.kiev.ua/Equipment/Gasmask_files/IM_tow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428604"/>
            <a:ext cx="2571736" cy="1885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143000"/>
          </a:xfrm>
        </p:spPr>
        <p:txBody>
          <a:bodyPr/>
          <a:lstStyle/>
          <a:p>
            <a:r>
              <a:rPr lang="uk-UA" dirty="0" smtClean="0"/>
              <a:t>Миколай Зелінський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332037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dirty="0" err="1" smtClean="0"/>
              <a:t>російський</a:t>
            </a:r>
            <a:r>
              <a:rPr lang="ru-RU" dirty="0" smtClean="0"/>
              <a:t> </a:t>
            </a:r>
            <a:r>
              <a:rPr lang="ru-RU" dirty="0" err="1" smtClean="0"/>
              <a:t>хімік</a:t>
            </a:r>
            <a:r>
              <a:rPr lang="ru-RU" dirty="0" smtClean="0"/>
              <a:t> </a:t>
            </a:r>
            <a:r>
              <a:rPr lang="ru-RU" dirty="0" err="1" smtClean="0"/>
              <a:t>Миколай</a:t>
            </a:r>
            <a:r>
              <a:rPr lang="ru-RU" dirty="0" smtClean="0"/>
              <a:t> </a:t>
            </a:r>
            <a:r>
              <a:rPr lang="ru-RU" dirty="0" err="1" smtClean="0"/>
              <a:t>Зєлінскій</a:t>
            </a:r>
            <a:r>
              <a:rPr lang="ru-RU" dirty="0" smtClean="0"/>
              <a:t> </a:t>
            </a:r>
            <a:r>
              <a:rPr lang="ru-RU" dirty="0" err="1" smtClean="0"/>
              <a:t>вирішив</a:t>
            </a:r>
            <a:r>
              <a:rPr lang="ru-RU" dirty="0" smtClean="0"/>
              <a:t> </a:t>
            </a:r>
            <a:r>
              <a:rPr lang="ru-RU" dirty="0" err="1" smtClean="0"/>
              <a:t>винайти</a:t>
            </a:r>
            <a:r>
              <a:rPr lang="ru-RU" dirty="0" smtClean="0"/>
              <a:t> </a:t>
            </a:r>
            <a:r>
              <a:rPr lang="ru-RU" dirty="0" err="1" smtClean="0"/>
              <a:t>універсальний</a:t>
            </a:r>
            <a:r>
              <a:rPr lang="ru-RU" dirty="0" smtClean="0"/>
              <a:t> </a:t>
            </a:r>
            <a:r>
              <a:rPr lang="ru-RU" dirty="0" err="1" smtClean="0"/>
              <a:t>поглинач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діяв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по принципу </a:t>
            </a:r>
            <a:r>
              <a:rPr lang="ru-RU" dirty="0" err="1" smtClean="0"/>
              <a:t>сорбції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ОР в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. В </a:t>
            </a:r>
            <a:r>
              <a:rPr lang="ru-RU" dirty="0" err="1" smtClean="0"/>
              <a:t>якості</a:t>
            </a:r>
            <a:r>
              <a:rPr lang="ru-RU" dirty="0" smtClean="0"/>
              <a:t> такого </a:t>
            </a:r>
            <a:r>
              <a:rPr lang="ru-RU" dirty="0" err="1" smtClean="0"/>
              <a:t>поглинача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вирішив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деревне </a:t>
            </a:r>
            <a:r>
              <a:rPr lang="ru-RU" dirty="0" err="1" smtClean="0"/>
              <a:t>вугілля</a:t>
            </a:r>
            <a:r>
              <a:rPr lang="ru-RU" dirty="0" smtClean="0"/>
              <a:t>. </a:t>
            </a:r>
            <a:r>
              <a:rPr lang="ru-RU" dirty="0" err="1" smtClean="0"/>
              <a:t>Вчений</a:t>
            </a:r>
            <a:r>
              <a:rPr lang="ru-RU" dirty="0" smtClean="0"/>
              <a:t> </a:t>
            </a:r>
            <a:r>
              <a:rPr lang="ru-RU" dirty="0" err="1" smtClean="0"/>
              <a:t>винайшов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активацію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багатократне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природніх</a:t>
            </a:r>
            <a:r>
              <a:rPr lang="ru-RU" dirty="0" smtClean="0"/>
              <a:t> </a:t>
            </a:r>
            <a:r>
              <a:rPr lang="ru-RU" dirty="0" err="1" smtClean="0"/>
              <a:t>поглинальних</a:t>
            </a:r>
            <a:r>
              <a:rPr lang="ru-RU" dirty="0" smtClean="0"/>
              <a:t> </a:t>
            </a:r>
            <a:r>
              <a:rPr lang="ru-RU" dirty="0" err="1" smtClean="0"/>
              <a:t>абсорбуючих</a:t>
            </a:r>
            <a:r>
              <a:rPr lang="ru-RU" dirty="0" smtClean="0"/>
              <a:t> </a:t>
            </a:r>
            <a:r>
              <a:rPr lang="ru-RU" dirty="0" err="1" smtClean="0"/>
              <a:t>здатностей</a:t>
            </a:r>
            <a:r>
              <a:rPr lang="ru-RU" dirty="0" smtClean="0"/>
              <a:t> </a:t>
            </a:r>
            <a:r>
              <a:rPr lang="ru-RU" dirty="0" err="1" smtClean="0"/>
              <a:t>деревного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. </a:t>
            </a:r>
            <a:r>
              <a:rPr lang="ru-RU" dirty="0" err="1" smtClean="0"/>
              <a:t>Інженер</a:t>
            </a:r>
            <a:r>
              <a:rPr lang="ru-RU" dirty="0" smtClean="0"/>
              <a:t> заводу "Треугольник" Е.Л. </a:t>
            </a:r>
            <a:r>
              <a:rPr lang="ru-RU" dirty="0" err="1" smtClean="0"/>
              <a:t>Куммант</a:t>
            </a:r>
            <a:r>
              <a:rPr lang="ru-RU" dirty="0" smtClean="0"/>
              <a:t> </a:t>
            </a:r>
            <a:r>
              <a:rPr lang="ru-RU" dirty="0" err="1" smtClean="0"/>
              <a:t>виготовив</a:t>
            </a:r>
            <a:r>
              <a:rPr lang="ru-RU" dirty="0" smtClean="0"/>
              <a:t> </a:t>
            </a:r>
            <a:r>
              <a:rPr lang="ru-RU" dirty="0" err="1" smtClean="0"/>
              <a:t>гумову</a:t>
            </a:r>
            <a:r>
              <a:rPr lang="ru-RU" dirty="0" smtClean="0"/>
              <a:t> маску, до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приєднувалася</a:t>
            </a:r>
            <a:r>
              <a:rPr lang="ru-RU" dirty="0" smtClean="0"/>
              <a:t> коробка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активованим</a:t>
            </a:r>
            <a:r>
              <a:rPr lang="ru-RU" dirty="0" smtClean="0"/>
              <a:t> </a:t>
            </a:r>
            <a:r>
              <a:rPr lang="ru-RU" dirty="0" err="1" smtClean="0"/>
              <a:t>вугіллям</a:t>
            </a:r>
            <a:r>
              <a:rPr lang="ru-RU" dirty="0" smtClean="0"/>
              <a:t>. Протигаз </a:t>
            </a:r>
            <a:r>
              <a:rPr lang="ru-RU" dirty="0" err="1" smtClean="0"/>
              <a:t>Зєлінского-Кумманта</a:t>
            </a:r>
            <a:r>
              <a:rPr lang="ru-RU" dirty="0" smtClean="0"/>
              <a:t> являв собою </a:t>
            </a:r>
            <a:r>
              <a:rPr lang="ru-RU" dirty="0" err="1" smtClean="0"/>
              <a:t>гумову</a:t>
            </a:r>
            <a:r>
              <a:rPr lang="ru-RU" dirty="0" smtClean="0"/>
              <a:t> маску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скельцями</a:t>
            </a:r>
            <a:r>
              <a:rPr lang="ru-RU" dirty="0" smtClean="0"/>
              <a:t> для очей. До </a:t>
            </a:r>
            <a:r>
              <a:rPr lang="ru-RU" dirty="0" err="1" smtClean="0"/>
              <a:t>нижньої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маски </a:t>
            </a:r>
            <a:r>
              <a:rPr lang="ru-RU" dirty="0" err="1" smtClean="0"/>
              <a:t>приєднувалася</a:t>
            </a:r>
            <a:r>
              <a:rPr lang="ru-RU" dirty="0" smtClean="0"/>
              <a:t> </a:t>
            </a:r>
            <a:r>
              <a:rPr lang="ru-RU" dirty="0" err="1" smtClean="0"/>
              <a:t>масивна</a:t>
            </a:r>
            <a:r>
              <a:rPr lang="ru-RU" dirty="0" smtClean="0"/>
              <a:t> </a:t>
            </a:r>
            <a:r>
              <a:rPr lang="ru-RU" dirty="0" err="1" smtClean="0"/>
              <a:t>прямокутна</a:t>
            </a:r>
            <a:r>
              <a:rPr lang="ru-RU" dirty="0" smtClean="0"/>
              <a:t> коробка, </a:t>
            </a:r>
            <a:r>
              <a:rPr lang="ru-RU" dirty="0" err="1" smtClean="0"/>
              <a:t>наповнена</a:t>
            </a:r>
            <a:r>
              <a:rPr lang="ru-RU" dirty="0" smtClean="0"/>
              <a:t> </a:t>
            </a:r>
            <a:r>
              <a:rPr lang="ru-RU" dirty="0" err="1" smtClean="0"/>
              <a:t>активованим</a:t>
            </a:r>
            <a:r>
              <a:rPr lang="ru-RU" dirty="0" smtClean="0"/>
              <a:t> </a:t>
            </a:r>
            <a:r>
              <a:rPr lang="ru-RU" dirty="0" err="1" smtClean="0"/>
              <a:t>вугіллям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8434" name="Picture 2" descr="http://partyzan.kiev.ua/Equipment/Gasmask_files/GM_Zelinsk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345" y="0"/>
            <a:ext cx="1587656" cy="23574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6" name="Picture 4" descr="http://partyzan.kiev.ua/Equipment/Gasmask_files/GM_ww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571604" cy="2299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Протигази</a:t>
            </a:r>
            <a:r>
              <a:rPr lang="ru-RU" b="1" dirty="0" smtClean="0"/>
              <a:t> за принципом </a:t>
            </a:r>
            <a:r>
              <a:rPr lang="ru-RU" b="1" dirty="0" err="1" smtClean="0"/>
              <a:t>захисту</a:t>
            </a:r>
            <a:r>
              <a:rPr lang="ru-RU" b="1" dirty="0" smtClean="0"/>
              <a:t> </a:t>
            </a:r>
            <a:r>
              <a:rPr lang="ru-RU" b="1" dirty="0" err="1" smtClean="0"/>
              <a:t>можна</a:t>
            </a:r>
            <a:r>
              <a:rPr lang="ru-RU" b="1" dirty="0" smtClean="0"/>
              <a:t> </a:t>
            </a:r>
            <a:r>
              <a:rPr lang="ru-RU" b="1" dirty="0" err="1" smtClean="0"/>
              <a:t>поділити</a:t>
            </a:r>
            <a:r>
              <a:rPr lang="ru-RU" b="1" dirty="0" smtClean="0"/>
              <a:t> на: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0" dirty="0" err="1" smtClean="0">
                <a:solidFill>
                  <a:schemeClr val="accent2">
                    <a:lumMod val="50000"/>
                  </a:schemeClr>
                </a:solidFill>
              </a:rPr>
              <a:t>Фільтруючі</a:t>
            </a:r>
            <a:r>
              <a:rPr lang="ru-RU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0" dirty="0" err="1" smtClean="0">
                <a:solidFill>
                  <a:schemeClr val="accent2">
                    <a:lumMod val="50000"/>
                  </a:schemeClr>
                </a:solidFill>
              </a:rPr>
              <a:t>протигази</a:t>
            </a:r>
            <a:r>
              <a:rPr lang="ru-RU" b="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b="0" dirty="0" err="1" smtClean="0">
                <a:solidFill>
                  <a:schemeClr val="accent2">
                    <a:lumMod val="50000"/>
                  </a:schemeClr>
                </a:solidFill>
              </a:rPr>
              <a:t>які</a:t>
            </a:r>
            <a:r>
              <a:rPr lang="ru-RU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0" dirty="0" err="1" smtClean="0">
                <a:solidFill>
                  <a:schemeClr val="accent2">
                    <a:lumMod val="50000"/>
                  </a:schemeClr>
                </a:solidFill>
              </a:rPr>
              <a:t>очищають</a:t>
            </a:r>
            <a:r>
              <a:rPr lang="ru-RU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0" dirty="0" err="1" smtClean="0">
                <a:solidFill>
                  <a:schemeClr val="accent2">
                    <a:lumMod val="50000"/>
                  </a:schemeClr>
                </a:solidFill>
              </a:rPr>
              <a:t>вдихуване</a:t>
            </a:r>
            <a:r>
              <a:rPr lang="ru-RU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0" dirty="0" err="1" smtClean="0">
                <a:solidFill>
                  <a:schemeClr val="accent2">
                    <a:lumMod val="50000"/>
                  </a:schemeClr>
                </a:solidFill>
              </a:rPr>
              <a:t>повітря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dirty="0" err="1" smtClean="0"/>
              <a:t>Фільтруючі</a:t>
            </a:r>
            <a:r>
              <a:rPr lang="ru-RU" dirty="0" smtClean="0"/>
              <a:t> </a:t>
            </a:r>
            <a:r>
              <a:rPr lang="ru-RU" dirty="0" err="1" smtClean="0"/>
              <a:t>протигази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таким </a:t>
            </a:r>
            <a:r>
              <a:rPr lang="ru-RU" dirty="0" err="1" smtClean="0"/>
              <a:t>показником</a:t>
            </a:r>
            <a:r>
              <a:rPr lang="ru-RU" dirty="0" smtClean="0"/>
              <a:t>, як </a:t>
            </a:r>
            <a:r>
              <a:rPr lang="ru-RU" b="1" dirty="0" err="1" smtClean="0"/>
              <a:t>захисна</a:t>
            </a:r>
            <a:r>
              <a:rPr lang="ru-RU" b="1" dirty="0" smtClean="0"/>
              <a:t> </a:t>
            </a:r>
            <a:r>
              <a:rPr lang="ru-RU" b="1" dirty="0" err="1" smtClean="0"/>
              <a:t>потужність.</a:t>
            </a:r>
            <a:r>
              <a:rPr lang="ru-RU" dirty="0" err="1" smtClean="0"/>
              <a:t>Захисна</a:t>
            </a:r>
            <a:r>
              <a:rPr lang="ru-RU" dirty="0" smtClean="0"/>
              <a:t> </a:t>
            </a:r>
            <a:r>
              <a:rPr lang="ru-RU" dirty="0" err="1" smtClean="0"/>
              <a:t>потужність</a:t>
            </a:r>
            <a:r>
              <a:rPr lang="ru-RU" dirty="0" smtClean="0"/>
              <a:t> </a:t>
            </a:r>
            <a:r>
              <a:rPr lang="ru-RU" dirty="0" err="1" smtClean="0"/>
              <a:t>вимірюється</a:t>
            </a:r>
            <a:r>
              <a:rPr lang="ru-RU" dirty="0" smtClean="0"/>
              <a:t> </a:t>
            </a:r>
            <a:r>
              <a:rPr lang="ru-RU" dirty="0" err="1" smtClean="0"/>
              <a:t>коефіцієнтом</a:t>
            </a:r>
            <a:r>
              <a:rPr lang="ru-RU" dirty="0" smtClean="0"/>
              <a:t> проскоку,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відношенню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СДОР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фільтрації</a:t>
            </a:r>
            <a:r>
              <a:rPr lang="ru-RU" dirty="0" smtClean="0"/>
              <a:t> до </a:t>
            </a:r>
            <a:r>
              <a:rPr lang="ru-RU" dirty="0" err="1" smtClean="0"/>
              <a:t>концентрації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перед </a:t>
            </a:r>
            <a:r>
              <a:rPr lang="ru-RU" dirty="0" err="1" smtClean="0"/>
              <a:t>фільтрацією</a:t>
            </a:r>
            <a:r>
              <a:rPr lang="ru-RU" dirty="0" smtClean="0"/>
              <a:t> (у </a:t>
            </a:r>
            <a:r>
              <a:rPr lang="ru-RU" dirty="0" err="1" smtClean="0"/>
              <a:t>відсотках</a:t>
            </a:r>
            <a:r>
              <a:rPr lang="ru-RU" dirty="0" smtClean="0"/>
              <a:t>).</a:t>
            </a:r>
          </a:p>
          <a:p>
            <a:pPr fontAlgn="base"/>
            <a:r>
              <a:rPr lang="ru-RU" dirty="0" err="1" smtClean="0"/>
              <a:t>Допустимий</a:t>
            </a:r>
            <a:r>
              <a:rPr lang="ru-RU" dirty="0" smtClean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 проскоку </a:t>
            </a:r>
            <a:r>
              <a:rPr lang="ru-RU" dirty="0" err="1" smtClean="0"/>
              <a:t>аерозолів</a:t>
            </a:r>
            <a:r>
              <a:rPr lang="ru-RU" dirty="0" smtClean="0"/>
              <a:t> – не </a:t>
            </a:r>
            <a:r>
              <a:rPr lang="ru-RU" dirty="0" err="1" smtClean="0"/>
              <a:t>більш</a:t>
            </a:r>
            <a:r>
              <a:rPr lang="ru-RU" dirty="0" smtClean="0"/>
              <a:t> 0,01%.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ru-RU" sz="1700" b="0" dirty="0" err="1" smtClean="0">
                <a:solidFill>
                  <a:schemeClr val="accent2">
                    <a:lumMod val="50000"/>
                  </a:schemeClr>
                </a:solidFill>
              </a:rPr>
              <a:t>Ізолюючі</a:t>
            </a:r>
            <a:r>
              <a:rPr lang="ru-RU" sz="17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700" b="0" dirty="0" err="1" smtClean="0">
                <a:solidFill>
                  <a:schemeClr val="accent2">
                    <a:lumMod val="50000"/>
                  </a:schemeClr>
                </a:solidFill>
              </a:rPr>
              <a:t>протигази</a:t>
            </a:r>
            <a:r>
              <a:rPr lang="ru-RU" sz="1700" b="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1700" b="0" dirty="0" err="1" smtClean="0">
                <a:solidFill>
                  <a:schemeClr val="accent2">
                    <a:lumMod val="50000"/>
                  </a:schemeClr>
                </a:solidFill>
              </a:rPr>
              <a:t>які</a:t>
            </a:r>
            <a:r>
              <a:rPr lang="ru-RU" sz="17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700" b="0" dirty="0" err="1" smtClean="0">
                <a:solidFill>
                  <a:schemeClr val="accent2">
                    <a:lumMod val="50000"/>
                  </a:schemeClr>
                </a:solidFill>
              </a:rPr>
              <a:t>ізолюють</a:t>
            </a:r>
            <a:r>
              <a:rPr lang="ru-RU" sz="17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700" b="0" dirty="0" err="1" smtClean="0">
                <a:solidFill>
                  <a:schemeClr val="accent2">
                    <a:lumMod val="50000"/>
                  </a:schemeClr>
                </a:solidFill>
              </a:rPr>
              <a:t>органи</a:t>
            </a:r>
            <a:r>
              <a:rPr lang="ru-RU" sz="17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700" b="0" dirty="0" err="1" smtClean="0">
                <a:solidFill>
                  <a:schemeClr val="accent2">
                    <a:lumMod val="50000"/>
                  </a:schemeClr>
                </a:solidFill>
              </a:rPr>
              <a:t>дихання</a:t>
            </a:r>
            <a:r>
              <a:rPr lang="ru-RU" sz="17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700" b="0" dirty="0" err="1" smtClean="0">
                <a:solidFill>
                  <a:schemeClr val="accent2">
                    <a:lumMod val="50000"/>
                  </a:schemeClr>
                </a:solidFill>
              </a:rPr>
              <a:t>від</a:t>
            </a:r>
            <a:r>
              <a:rPr lang="ru-RU" sz="17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700" b="0" dirty="0" err="1" smtClean="0">
                <a:solidFill>
                  <a:schemeClr val="accent2">
                    <a:lumMod val="50000"/>
                  </a:schemeClr>
                </a:solidFill>
              </a:rPr>
              <a:t>зовнішнього</a:t>
            </a:r>
            <a:r>
              <a:rPr lang="ru-RU" sz="17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700" b="0" dirty="0" err="1" smtClean="0">
                <a:solidFill>
                  <a:schemeClr val="accent2">
                    <a:lumMod val="50000"/>
                  </a:schemeClr>
                </a:solidFill>
              </a:rPr>
              <a:t>середовища</a:t>
            </a:r>
            <a:endParaRPr lang="ru-RU" sz="17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Ізолюючі</a:t>
            </a:r>
            <a:r>
              <a:rPr lang="ru-RU" dirty="0" smtClean="0"/>
              <a:t> </a:t>
            </a:r>
            <a:r>
              <a:rPr lang="ru-RU" dirty="0" err="1" smtClean="0"/>
              <a:t>протигази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при </a:t>
            </a:r>
            <a:r>
              <a:rPr lang="ru-RU" dirty="0" err="1" smtClean="0"/>
              <a:t>наявності</a:t>
            </a:r>
            <a:r>
              <a:rPr lang="ru-RU" dirty="0" smtClean="0"/>
              <a:t> у </a:t>
            </a:r>
            <a:r>
              <a:rPr lang="ru-RU" dirty="0" err="1" smtClean="0"/>
              <a:t>повітрі</a:t>
            </a:r>
            <a:r>
              <a:rPr lang="ru-RU" dirty="0" smtClean="0"/>
              <a:t> </a:t>
            </a:r>
            <a:r>
              <a:rPr lang="ru-RU" dirty="0" err="1" smtClean="0"/>
              <a:t>отруйних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затримують</a:t>
            </a:r>
            <a:r>
              <a:rPr lang="ru-RU" dirty="0" smtClean="0"/>
              <a:t> </a:t>
            </a:r>
            <a:r>
              <a:rPr lang="ru-RU" dirty="0" err="1" smtClean="0"/>
              <a:t>фільтруючі</a:t>
            </a:r>
            <a:r>
              <a:rPr lang="ru-RU" dirty="0" smtClean="0"/>
              <a:t> </a:t>
            </a:r>
            <a:r>
              <a:rPr lang="ru-RU" dirty="0" err="1" smtClean="0"/>
              <a:t>протигази</a:t>
            </a:r>
            <a:r>
              <a:rPr lang="ru-RU" dirty="0" smtClean="0"/>
              <a:t>, при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 в </a:t>
            </a:r>
            <a:r>
              <a:rPr lang="ru-RU" dirty="0" err="1" smtClean="0"/>
              <a:t>атмосфері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16 об. %.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оточуючого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запасу </a:t>
            </a:r>
            <a:r>
              <a:rPr lang="ru-RU" dirty="0" err="1" smtClean="0"/>
              <a:t>кисню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поглинання</a:t>
            </a:r>
            <a:r>
              <a:rPr lang="ru-RU" dirty="0" smtClean="0"/>
              <a:t> </a:t>
            </a:r>
            <a:r>
              <a:rPr lang="ru-RU" dirty="0" err="1" smtClean="0"/>
              <a:t>виділеного</a:t>
            </a:r>
            <a:r>
              <a:rPr lang="ru-RU" dirty="0" smtClean="0"/>
              <a:t> </a:t>
            </a:r>
            <a:r>
              <a:rPr lang="ru-RU" dirty="0" err="1" smtClean="0"/>
              <a:t>вуглекислого</a:t>
            </a:r>
            <a:r>
              <a:rPr lang="ru-RU" dirty="0" smtClean="0"/>
              <a:t> газу.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 smtClean="0"/>
              <a:t>Загальновійськовий</a:t>
            </a:r>
            <a:r>
              <a:rPr lang="ru-RU" sz="2800" dirty="0" smtClean="0"/>
              <a:t> протигаз: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1- </a:t>
            </a:r>
            <a:r>
              <a:rPr lang="ru-RU" sz="2000" b="1" dirty="0" err="1" smtClean="0"/>
              <a:t>фільтрувально-поглинаюча</a:t>
            </a:r>
            <a:r>
              <a:rPr lang="ru-RU" sz="2000" b="1" dirty="0" smtClean="0"/>
              <a:t> коробка; 2- </a:t>
            </a:r>
            <a:r>
              <a:rPr lang="ru-RU" sz="2000" b="1" dirty="0" err="1" smtClean="0"/>
              <a:t>лицьова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частина</a:t>
            </a:r>
            <a:r>
              <a:rPr lang="ru-RU" sz="2000" b="1" dirty="0" smtClean="0"/>
              <a:t> (</a:t>
            </a:r>
            <a:r>
              <a:rPr lang="ru-RU" sz="2000" b="1" dirty="0" err="1" smtClean="0"/>
              <a:t>шолом-маска</a:t>
            </a:r>
            <a:r>
              <a:rPr lang="ru-RU" sz="2000" b="1" dirty="0" smtClean="0"/>
              <a:t>); 3- </a:t>
            </a:r>
            <a:r>
              <a:rPr lang="ru-RU" sz="2000" b="1" dirty="0" err="1" smtClean="0"/>
              <a:t>окулярний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вузол</a:t>
            </a:r>
            <a:r>
              <a:rPr lang="ru-RU" sz="2000" b="1" dirty="0" smtClean="0"/>
              <a:t>; 4- </a:t>
            </a:r>
            <a:r>
              <a:rPr lang="ru-RU" sz="2000" b="1" dirty="0" err="1" smtClean="0"/>
              <a:t>клапанна</a:t>
            </a:r>
            <a:r>
              <a:rPr lang="ru-RU" sz="2000" b="1" dirty="0" smtClean="0"/>
              <a:t> коробка; 5- </a:t>
            </a:r>
            <a:r>
              <a:rPr lang="ru-RU" sz="2000" b="1" dirty="0" err="1" smtClean="0"/>
              <a:t>сполучна</a:t>
            </a:r>
            <a:r>
              <a:rPr lang="ru-RU" sz="2000" b="1" dirty="0" smtClean="0"/>
              <a:t> трубка.</a:t>
            </a:r>
            <a:endParaRPr lang="ru-RU" sz="2000" dirty="0"/>
          </a:p>
        </p:txBody>
      </p:sp>
      <p:pic>
        <p:nvPicPr>
          <p:cNvPr id="22530" name="Picture 2" descr="http://partyzan.kiev.ua/Equipment/Gasmask_files/Zagvijsk_prot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933" r="933"/>
          <a:stretch>
            <a:fillRect/>
          </a:stretch>
        </p:blipFill>
        <p:spPr bwMode="auto">
          <a:xfrm>
            <a:off x="1500166" y="214290"/>
            <a:ext cx="6286544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5072074"/>
            <a:ext cx="5486400" cy="566738"/>
          </a:xfrm>
        </p:spPr>
        <p:txBody>
          <a:bodyPr/>
          <a:lstStyle/>
          <a:p>
            <a:pPr algn="ctr"/>
            <a:r>
              <a:rPr lang="ru-RU" dirty="0" err="1" smtClean="0"/>
              <a:t>Ізолюючий</a:t>
            </a:r>
            <a:r>
              <a:rPr lang="ru-RU" dirty="0" smtClean="0"/>
              <a:t> протигаз ИП-4: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28860" y="5786454"/>
            <a:ext cx="5486400" cy="80486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1 - </a:t>
            </a:r>
            <a:r>
              <a:rPr lang="ru-RU" sz="2000" b="1" dirty="0" err="1" smtClean="0"/>
              <a:t>лицьова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частина</a:t>
            </a:r>
            <a:r>
              <a:rPr lang="ru-RU" sz="2000" b="1" dirty="0" smtClean="0"/>
              <a:t>; 2- </a:t>
            </a:r>
            <a:r>
              <a:rPr lang="ru-RU" sz="2000" b="1" dirty="0" err="1" smtClean="0"/>
              <a:t>регенеративний</a:t>
            </a:r>
            <a:r>
              <a:rPr lang="ru-RU" sz="2000" b="1" dirty="0" smtClean="0"/>
              <a:t> патрон; 3- </a:t>
            </a:r>
            <a:r>
              <a:rPr lang="ru-RU" sz="2000" b="1" dirty="0" err="1" smtClean="0"/>
              <a:t>дихальний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мішок</a:t>
            </a:r>
            <a:r>
              <a:rPr lang="ru-RU" sz="2000" b="1" dirty="0" smtClean="0"/>
              <a:t>; 4- сумка; 5- каркас.</a:t>
            </a:r>
            <a:endParaRPr lang="ru-RU" sz="2000" dirty="0"/>
          </a:p>
        </p:txBody>
      </p:sp>
      <p:pic>
        <p:nvPicPr>
          <p:cNvPr id="24580" name="Picture 4" descr="http://partyzan.kiev.ua/Equipment/Gasmask_files/IP-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0"/>
            <a:ext cx="5786478" cy="51215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Зразки</a:t>
            </a:r>
            <a:r>
              <a:rPr lang="ru-RU" b="1" dirty="0" smtClean="0"/>
              <a:t> </a:t>
            </a:r>
            <a:r>
              <a:rPr lang="ru-RU" b="1" dirty="0" err="1" smtClean="0"/>
              <a:t>сучасних</a:t>
            </a:r>
            <a:r>
              <a:rPr lang="ru-RU" b="1" dirty="0" smtClean="0"/>
              <a:t> </a:t>
            </a:r>
            <a:r>
              <a:rPr lang="ru-RU" b="1" dirty="0" err="1" smtClean="0"/>
              <a:t>протигазів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використовуються</a:t>
            </a:r>
            <a:r>
              <a:rPr lang="ru-RU" b="1" dirty="0" smtClean="0"/>
              <a:t> на </a:t>
            </a:r>
            <a:r>
              <a:rPr lang="ru-RU" b="1" dirty="0" err="1" smtClean="0"/>
              <a:t>теренах</a:t>
            </a:r>
            <a:r>
              <a:rPr lang="ru-RU" b="1" dirty="0" smtClean="0"/>
              <a:t> СНД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зліва-праворуч</a:t>
            </a:r>
            <a:r>
              <a:rPr lang="ru-RU" b="1" dirty="0" smtClean="0"/>
              <a:t>: ГП-5; ГП-7, ГП-7В.</a:t>
            </a:r>
            <a:endParaRPr lang="ru-RU" dirty="0"/>
          </a:p>
        </p:txBody>
      </p:sp>
      <p:pic>
        <p:nvPicPr>
          <p:cNvPr id="23555" name="Picture 3" descr="http://partyzan.kiev.ua/Equipment/Gasmask_files/gp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14" y="2695703"/>
            <a:ext cx="3357586" cy="41622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http://partyzan.kiev.ua/Equipment/Gasmask_files/gp-7v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9634" y="2643182"/>
            <a:ext cx="2908224" cy="42148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4" name="Picture 2" descr="http://partyzan.kiev.ua/Equipment/Gasmask_files/gp-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681674"/>
            <a:ext cx="2714612" cy="41763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8229600" cy="1143000"/>
          </a:xfrm>
        </p:spPr>
        <p:txBody>
          <a:bodyPr>
            <a:noAutofit/>
          </a:bodyPr>
          <a:lstStyle/>
          <a:p>
            <a:r>
              <a:rPr lang="uk-UA" sz="9600" dirty="0" smtClean="0"/>
              <a:t>Дякую за увагу!</a:t>
            </a:r>
            <a:endParaRPr lang="ru-RU" sz="9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371</Words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Види та характеристики протигазів</vt:lpstr>
      <vt:lpstr>Протигаз</vt:lpstr>
      <vt:lpstr>Поява протигазів</vt:lpstr>
      <vt:lpstr>Миколай Зелінський</vt:lpstr>
      <vt:lpstr>Протигази за принципом захисту можна поділити на: </vt:lpstr>
      <vt:lpstr>Загальновійськовий протигаз:</vt:lpstr>
      <vt:lpstr>Ізолюючий протигаз ИП-4:</vt:lpstr>
      <vt:lpstr>Зразки сучасних протигазів, які використовуються на теренах СНД зліва-праворуч: ГП-5; ГП-7, ГП-7В.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та характеристики протигазів</dc:title>
  <cp:lastModifiedBy>User</cp:lastModifiedBy>
  <cp:revision>7</cp:revision>
  <dcterms:modified xsi:type="dcterms:W3CDTF">2014-09-28T15:46:23Z</dcterms:modified>
</cp:coreProperties>
</file>