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58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799"/>
            <a:ext cx="5226119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2086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Меланин – антипод серотонина.Синтезируется в эрифизе из серотонина.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70% ночные часы синтез.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4460400"/>
          </a:xfrm>
        </p:spPr>
        <p:txBody>
          <a:bodyPr/>
          <a:lstStyle/>
          <a:p>
            <a:pPr lvl="0"/>
            <a:r>
              <a:rPr lang="en-US"/>
              <a:t>в состоянии депрессии, люди страдают бессонницей - для того, чтобы погрузиться в сон нужен мелатонин, а без серотонина его никак не получить.</a:t>
            </a:r>
          </a:p>
          <a:p>
            <a:pPr lvl="0"/>
            <a:endParaRPr lang="en-US"/>
          </a:p>
          <a:p>
            <a:pPr lvl="0"/>
            <a:r>
              <a:rPr lang="en-US"/>
              <a:t>Именно низкая освещённость и, как следствие, высокая выработка мелатонина,Как правильно замечено, циркадный ритм напрямую не определяется внешними причинами, такими как солнечный свет и температура, но зависит от них - так как зависит от них синтез мелатонина.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Нейромедиатор и гормон одновременно(как и серотонин).</a:t>
            </a:r>
          </a:p>
          <a:p>
            <a:pPr lvl="0"/>
            <a:r>
              <a:rPr lang="en-US"/>
              <a:t>Уровень дофамина достигает максимума во время таких действий, как еда и секс.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4117319"/>
          </a:xfrm>
        </p:spPr>
        <p:txBody>
          <a:bodyPr/>
          <a:lstStyle/>
          <a:p>
            <a:pPr lvl="0"/>
            <a:r>
              <a:rPr lang="en-US"/>
              <a:t>четыре "дофаминовых пути" - проводящих пути мозга, в которых роль переносчика нервного имульса играет дофамин. Один из них - мезолимбический путь - считается ответственным за продуцирование чувств удовольствия.</a:t>
            </a:r>
          </a:p>
          <a:p>
            <a:pPr lvl="0"/>
            <a:r>
              <a:rPr lang="en-US"/>
              <a:t>выработка дофамина начинается ещё в процессе ожидания удовольствия. Этот эффект схож с рефлексом предварительного слюноотделения у "собаки Павлова".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среди людей с нарушением синтеза/транспорта дофамина многие испытывают затруднения с принятием решений. Это связано с тем, что дофамин отвечает за "чувство награды", которое зачастую позволяет принять решение, обдумывая то или иное действие ещё на подсознательном уровне.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5146559"/>
          </a:xfrm>
        </p:spPr>
        <p:txBody>
          <a:bodyPr/>
          <a:lstStyle/>
          <a:p>
            <a:pPr lvl="0"/>
            <a:r>
              <a:rPr lang="en-US"/>
              <a:t>Вырабатываются в коре надпочечников.</a:t>
            </a:r>
          </a:p>
          <a:p>
            <a:pPr lvl="0"/>
            <a:r>
              <a:rPr lang="en-US"/>
              <a:t>у разных животных соотношение клеток, синтезирующих адреналин и к норадреналин - колеблется. Норадреноциты весьма многочисленны в надпочечниках хищников и почти не встречаются у их потенциальных жертв.</a:t>
            </a:r>
          </a:p>
          <a:p>
            <a:pPr lvl="0"/>
            <a:r>
              <a:rPr lang="en-US"/>
              <a:t>животные, у которых удаляли мозговое вещество надпочечников, оказывались неспособными делать какие-либо стрессовые усилия: например, бежать от надвигающейся опасности, защищаться, или добывать пищу.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Гормон,то есть он не участвует напрямую в продвижении нервных импульсов.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В надпочечниках адреналин синтезируется из норадреналина.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Серотонин - это нейромедиатор - одно из веществ, являющихся химическим передатчиком импульсов между нервными клетками человеческого мозга. Восприимчивые к серотонину нейроны расположены практически по всему мозгу.Больше всего их в так называемых "ядрах шва" - участках ствола мозга. Именно там и происходит синтез серотонина в головном мозге,а также в жел.-киш. Тракте.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Это объясняет исхудание и истощение при дистрессе (стрессе, превышающем адаптационные возможности организма).Основная задача адреналина - адаптировать организм к стрессовой ситуации.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гормон и нейромедиатор.</a:t>
            </a:r>
          </a:p>
          <a:p>
            <a:pPr lvl="0"/>
            <a:r>
              <a:rPr lang="en-US"/>
              <a:t>Норадреналин вызывает в человеке ощущение злобы, ярости, вседозволенности.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Сосудосуживающий эффект норадреналина выше, хотя продолжительность его действия короче.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Особенно ясно эта реакция проявляется у детей возраста 2-5 лет, при наступлении стрессовой ситуации.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Для обозначения выраженного подъема настроения обычно используют понятия "радость", "счастье" и "эйфория".</a:t>
            </a:r>
          </a:p>
          <a:p>
            <a:pPr lvl="0"/>
            <a:r>
              <a:rPr lang="en-US"/>
              <a:t>Теперь мы уже знаем, что за радость отвечает серотонин, а за удовольствие - дофамин. Но есть ещё две группы гормонов, без которых "счастье" не было полным.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4117319"/>
          </a:xfrm>
        </p:spPr>
        <p:txBody>
          <a:bodyPr/>
          <a:lstStyle/>
          <a:p>
            <a:pPr lvl="0"/>
            <a:r>
              <a:rPr lang="en-US"/>
              <a:t>Эндорфины были открыты в 70-х годах прошлого века, когда европейские ученые стали исследовать механизмы обезболивающего действия китайской системы иглоукалывания.</a:t>
            </a:r>
          </a:p>
          <a:p>
            <a:pPr lvl="0"/>
            <a:r>
              <a:rPr lang="en-US"/>
              <a:t>Было предположено, что при иглоукалывании в организме человека выделяются вещества, по химической природе близкие к морфину. Такие вещества получили условное название "эндорфины", или "внутренние морфины".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4727519"/>
            <a:ext cx="5226119" cy="5964479"/>
          </a:xfrm>
        </p:spPr>
        <p:txBody>
          <a:bodyPr/>
          <a:lstStyle/>
          <a:p>
            <a:pPr lvl="0"/>
            <a:r>
              <a:rPr lang="en-US"/>
              <a:t>в различных сочетаниях серотонина с другими гормонами - мы получаем весь спектр эмоций "удовлетворения" и "эйфории".</a:t>
            </a:r>
          </a:p>
          <a:p>
            <a:pPr lvl="0"/>
            <a:r>
              <a:rPr lang="en-US"/>
              <a:t>Серотонин контролирует восприимчивость мозговых рецепторов к стрессовым гормонам адреналину и норадреналину (о которых будет рассказано далее). У людей с пониженным уровнем серотонина, малейшие поводы вызывают обильную стрессовую реакцию. Отдельные исследователи считают, что доминирование особи в социальной иерархии обусловлено именно высоким уровнем серотонина.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Счастливые люди выздоравливают быстрее - это научно доказанный факт.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Некоторые исследователи их относят к подмножеству эндорфинов, некоторые - выделяют в отдельную группу.</a:t>
            </a:r>
          </a:p>
          <a:p>
            <a:pPr lvl="0"/>
            <a:r>
              <a:rPr lang="en-US"/>
              <a:t>Другие, что энкефалины - это побочный продукт не полностью использованных эндорфинов. Энкефалины имеют очень схожее с эндорфинами действием. Однако их обезболивание слабее и более кратковременное.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Эйфория - это один из "побочных эффектов" борьбы со стрессом.</a:t>
            </a:r>
          </a:p>
          <a:p>
            <a:pPr lvl="0"/>
            <a:r>
              <a:rPr lang="en-US"/>
              <a:t>После успешно преодоленных нагрузок, после выхода из трудной ситуации организм получает "пряник".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Выбросе эндорфинов, который происходит, когда стрессовая нагрузка прекращается.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Так вот, этот дурман слабее именно из-за привыкания рецепторов к эндорфинам. Поэтому "опьянеть от счастья", взрослому человеку гораздо тяжелее, чем ребёнку.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 В 1992 году в головном мозге было найдено вещество "анандамид", способное имитировать все известные эффекты марихуаны.</a:t>
            </a:r>
          </a:p>
          <a:p>
            <a:pPr lvl="0"/>
            <a:r>
              <a:rPr lang="en-US"/>
              <a:t>В человеческом организме существует целая система каннабиоидных рецепторов.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5146559"/>
          </a:xfrm>
        </p:spPr>
        <p:txBody>
          <a:bodyPr/>
          <a:lstStyle/>
          <a:p>
            <a:pPr lvl="0"/>
            <a:r>
              <a:rPr lang="en-US"/>
              <a:t>В начале опыта определённый звук сочетался с непродолжительным раздражением лапок грызуна слабым электрическим током. Через некоторое время, услышав звук, животное замирает в ожидании электрического удара. Если же звук раз за разом не сопровождается электроболевым раздражением, оно перестаёт его бояться: выработанный условный рефлекс угасает. Оказывается, животные с блокированными каннабиоидными рецепторами не могли освободиться от страха, когда звук переставал сочетаться с болью.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5832719"/>
          </a:xfrm>
        </p:spPr>
        <p:txBody>
          <a:bodyPr/>
          <a:lstStyle/>
          <a:p>
            <a:pPr lvl="0"/>
            <a:r>
              <a:rPr lang="en-US"/>
              <a:t>Если мы встречаем кого-либо, кто нам нравится, в мозгу начинает вырабатываться фенилэтиламин. Мы, люди, судим о привлекательности партнера или партнерши в первую очередь по оптическому впечатлению, а не по запаху или осязанию, как большинство млекопитающих. Романтическая любовь может вспыхнуть буквально с первого взгляда. Синтез фенилэтиламина в мозгу и его распределение по всей нервной системе играют роль при возникновении возбуждения, охватывающего нас при взгляде на любимого человека, и стремления к нему, когда его нет с нами.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Но они в разы слабее и расщепляются на первых стадиях потребления.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Кошка, которая мурлыкает в ответ на ваши поглаживания - типичный пример действия окситоцина.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поступают так благодаря наличию и особому расположению их рецепторов для восприятия вазопрессина и окситоцина. Чем больше рецепторов находится в областях, связанных с поощрением, тем большее удовольствие доставляет социальное взаимодействие.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Поэтому женщины кавказских народов, отличающиеся мужской растительностью на лице, имеют повышенное либидо по сравнению с европеоидками. Однако, избыточная концентрация андрогенов в женском организме чревата осложнениями беременности.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Недостаток серотонина, напротив - вызывает снижение настроения и депрессию.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5489639"/>
          </a:xfrm>
        </p:spPr>
        <p:txBody>
          <a:bodyPr/>
          <a:lstStyle/>
          <a:p>
            <a:pPr lvl="0"/>
            <a:r>
              <a:rPr lang="en-US"/>
              <a:t>в стрессовой ситуации самки большинства млекопитающих испытывают затруднения с грудным вскармливанием. когда детеныш берет сосок в рот, эта механическая стимуляция побуждает гипоталамус запускать выделение другого гормона гипофиза - окситоцина. Уровень его в крови повышается, давление в молочной железе резко возрастает, и молоко начинает поступать в рот детеныша. Происходит это очень быстро.Выделяющийся при стрессе адреналин подавляет окситоцин, и останавливает истечение молока из груди в трудные моменты.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Зато гематоэнцефалический барьер замечательно преодолевают никотин, опиаты, и конечно же алкоголь.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В разрыхлённой мембране рецептор утрачивает опору, его конформация изменяется и возникает ощущение опьянения.</a:t>
            </a:r>
          </a:p>
          <a:p>
            <a:pPr lvl="0"/>
            <a:endParaRPr lang="en-US"/>
          </a:p>
          <a:p>
            <a:pPr lvl="0"/>
            <a:r>
              <a:rPr lang="en-US"/>
              <a:t>Уменьшение концентрации серотонина в гипоталамусе служит фактором, усиливающим стремление к выпивке.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поступление глюкозы с углеводной пищей =&gt; стимуляция выброса инсулина в кровь =&gt; стимуляция катаболизма белка в тканях =&gt; повышение уровня триптофана в крови.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799"/>
            <a:ext cx="5226119" cy="5489639"/>
          </a:xfrm>
        </p:spPr>
        <p:txBody>
          <a:bodyPr/>
          <a:lstStyle/>
          <a:p>
            <a:pPr lvl="0"/>
            <a:r>
              <a:rPr lang="en-US"/>
              <a:t>серотонин способен вызвать субъективное ощущение сытости. Когда в организм поступает пища, в том числе содержащая триптофан - увеличивается выработка серотонина, что повышает настроение. Мозг быстро улавливает связь между этими явлениями - и в случае депрессии (серотонинового голодания), незамедлительно "требует" дополнительного поступления пищи с триптофаном или глюкозой.Это косвенно подтверждает бытующее в обществе утверждение, что сладкоешки / полные люди - более добрые, чем худые.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18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1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01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90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00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342360"/>
            <a:ext cx="8607960" cy="109763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/>
              <a:t>Химия эмоций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endParaRPr lang="en-US">
              <a:solidFill>
                <a:srgbClr val="99284C"/>
              </a:solidFill>
            </a:endParaRPr>
          </a:p>
          <a:p>
            <a:pPr marL="0" lvl="0" indent="0">
              <a:buNone/>
            </a:pPr>
            <a:r>
              <a:rPr lang="en-US" i="1">
                <a:solidFill>
                  <a:srgbClr val="99284C"/>
                </a:solidFill>
              </a:rPr>
              <a:t>Подготовила: Короткова Христина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1223999"/>
            <a:ext cx="6551999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16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2. День и ночь: мелатонин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360" y="1223999"/>
            <a:ext cx="7703640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88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1285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Биологические часы организма – циркадные ритмы;</a:t>
            </a:r>
          </a:p>
          <a:p>
            <a:pPr lvl="0"/>
            <a:r>
              <a:rPr lang="en-US" sz="2400"/>
              <a:t>Вырабатывает кислоту, которая тормозит синтез сиротонина.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168000"/>
            <a:ext cx="85680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49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Болезни: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141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Бессонница;</a:t>
            </a:r>
          </a:p>
          <a:p>
            <a:pPr lvl="0"/>
            <a:r>
              <a:rPr lang="en-US" sz="2400"/>
              <a:t>Сезонная депрессия.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9920" y="2116080"/>
            <a:ext cx="5338079" cy="551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" y="3105719"/>
            <a:ext cx="3800520" cy="3878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288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3. Удовольствие: дофамин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2599" y="1872000"/>
            <a:ext cx="859824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0040" y="144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Виработка: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53760" y="1141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Дофамин-нейромедиатор – в мозговом веществе надпочечников;</a:t>
            </a:r>
          </a:p>
          <a:p>
            <a:pPr lvl="0"/>
            <a:r>
              <a:rPr lang="en-US" sz="2400"/>
              <a:t>Дофамин-гормон – в областе среднего мозга, “черном теле”.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024000"/>
            <a:ext cx="5152680" cy="35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6679" y="2748960"/>
            <a:ext cx="3703319" cy="229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49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213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Сердечная деятельность;</a:t>
            </a:r>
          </a:p>
          <a:p>
            <a:pPr lvl="0"/>
            <a:r>
              <a:rPr lang="en-US" sz="2400"/>
              <a:t>Двигательная активность;</a:t>
            </a:r>
          </a:p>
          <a:p>
            <a:pPr lvl="0"/>
            <a:r>
              <a:rPr lang="en-US" sz="2400"/>
              <a:t>Отвечает за принятие человеком решений.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7999" y="3024000"/>
            <a:ext cx="6696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4. Страх и ярость: адреналин и норадреналин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3999" y="1961640"/>
            <a:ext cx="8376839" cy="493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49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Адреналин- гормон страха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1840" y="1367999"/>
            <a:ext cx="8556119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177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10079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Отвечает за реакции типа “бей или беги”;</a:t>
            </a:r>
          </a:p>
          <a:p>
            <a:pPr lvl="0"/>
            <a:r>
              <a:rPr lang="en-US" sz="2400"/>
              <a:t>Усиливает и учащает сердцебиение;</a:t>
            </a:r>
          </a:p>
          <a:p>
            <a:pPr lvl="0"/>
            <a:r>
              <a:rPr lang="en-US" sz="2400"/>
              <a:t>Вызывает сужение сосудов мускулатуры, брюшной полости, слизистых оболочек;</a:t>
            </a:r>
          </a:p>
          <a:p>
            <a:pPr lvl="0"/>
            <a:r>
              <a:rPr lang="en-US" sz="2400"/>
              <a:t>Расслабляет мускулатуру кишечника, и расширяет зрачки.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3919" y="3846959"/>
            <a:ext cx="4762079" cy="450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06360" y="3384359"/>
            <a:ext cx="3581639" cy="496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Секреция резко повышается при стрессовых состояниях, пограничных ситуациях, ощущении опасности, при тревоге, страхе, при травмах, ожогах и шоковых состояниях.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144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1. Настроение: серотонин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2480" y="1223999"/>
            <a:ext cx="8615519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400"/>
              <a:t>Воздействие:</a:t>
            </a:r>
            <a:br>
              <a:rPr lang="en-US" sz="4400"/>
            </a:br>
            <a:r>
              <a:rPr lang="en-US"/>
              <a:t>Норма: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улучшает функциональную способность скелетных мышц.</a:t>
            </a:r>
          </a:p>
          <a:p>
            <a:pPr lvl="0"/>
            <a:r>
              <a:rPr lang="en-US" sz="2400"/>
              <a:t>увеличение размеров миокарда и скелетных мышц.</a:t>
            </a:r>
          </a:p>
          <a:p>
            <a:pPr lvl="0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Гиперсинтез: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усиленный белковый обмен,</a:t>
            </a:r>
          </a:p>
          <a:p>
            <a:pPr lvl="0"/>
            <a:r>
              <a:rPr lang="en-US" sz="2400"/>
              <a:t> уменьшение мышечной массы и силы,</a:t>
            </a:r>
          </a:p>
          <a:p>
            <a:pPr lvl="0"/>
            <a:r>
              <a:rPr lang="en-US" sz="2400"/>
              <a:t> похудание и истощение.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216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Норадреналин- гормон ярости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223999"/>
            <a:ext cx="8496000" cy="6279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Сужение сосудов и повышение артериального давления.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400" y="3064320"/>
            <a:ext cx="5079599" cy="406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44000" y="3095999"/>
            <a:ext cx="3815999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249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63999" y="10800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Повышается при стрессе, шоке,травмах, тревоге, страхе, нервном напряжении.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2023199"/>
            <a:ext cx="6349680" cy="53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321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Условия: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3572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Гормон картикотропин, выделяемый гипоталамусом.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7999" y="2304000"/>
            <a:ext cx="6048000" cy="48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Болезни: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7172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Тремор - дрожание конечностей, подбородка.</a:t>
            </a:r>
          </a:p>
          <a:p>
            <a:pPr lvl="0"/>
            <a:endParaRPr lang="en-US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2664000"/>
            <a:ext cx="7343999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Счастье есть: эндорфины и энкефалины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9200" y="1931399"/>
            <a:ext cx="8488799" cy="54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Обезболивающие,</a:t>
            </a:r>
          </a:p>
          <a:p>
            <a:pPr lvl="0"/>
            <a:r>
              <a:rPr lang="en-US" sz="2400"/>
              <a:t>Противошоковое;</a:t>
            </a:r>
          </a:p>
          <a:p>
            <a:pPr lvl="0"/>
            <a:r>
              <a:rPr lang="en-US" sz="2400"/>
              <a:t>Антистрессовое действие;</a:t>
            </a:r>
          </a:p>
          <a:p>
            <a:pPr lvl="0"/>
            <a:r>
              <a:rPr lang="en-US" sz="2400"/>
              <a:t>Снижение аппетита;</a:t>
            </a:r>
          </a:p>
          <a:p>
            <a:pPr lvl="0"/>
            <a:r>
              <a:rPr lang="en-US" sz="2400"/>
              <a:t>Уменьшение чувствительности отдельных отделов центральной нервной системы.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0040" y="216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Семейство эндорфинов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7999" y="1296000"/>
            <a:ext cx="7488000" cy="585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49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2960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800"/>
              <a:t>Стимулирует области “познавательной активности” в переднем мозге.</a:t>
            </a:r>
          </a:p>
          <a:p>
            <a:pPr lvl="0"/>
            <a:endParaRPr lang="en-US" sz="2200"/>
          </a:p>
          <a:p>
            <a:pPr lvl="0"/>
            <a:endParaRPr lang="en-US" sz="2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105640"/>
            <a:ext cx="8351999" cy="545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Нормализацыя артериального давления, частоты дыхания;</a:t>
            </a:r>
          </a:p>
          <a:p>
            <a:pPr lvl="0"/>
            <a:r>
              <a:rPr lang="en-US" sz="2400"/>
              <a:t>Ускорение заживления поврежденных тканей;</a:t>
            </a:r>
          </a:p>
          <a:p>
            <a:pPr lvl="0"/>
            <a:r>
              <a:rPr lang="en-US" sz="2400"/>
              <a:t>Образование костной мозоли при переломах.</a:t>
            </a:r>
          </a:p>
          <a:p>
            <a:pPr lvl="0"/>
            <a:r>
              <a:rPr lang="en-US" sz="2400"/>
              <a:t>Селективное воздействие на рецепторы ЦНС.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Энкефалины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Менее обезбаливающие;</a:t>
            </a:r>
          </a:p>
          <a:p>
            <a:pPr lvl="0"/>
            <a:r>
              <a:rPr lang="en-US" sz="2400"/>
              <a:t>Менее длительны.</a:t>
            </a:r>
          </a:p>
          <a:p>
            <a:pPr lvl="0"/>
            <a:r>
              <a:rPr lang="en-US" sz="2400"/>
              <a:t>Более угнетающие воздействие на рецепторы ЦНС.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144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069199"/>
            <a:ext cx="8418240" cy="592523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Эндорфины синтезируются в гипофизе и гипоталамусе;</a:t>
            </a:r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endParaRPr lang="en-US" sz="2400"/>
          </a:p>
          <a:p>
            <a:pPr lvl="0"/>
            <a:r>
              <a:rPr lang="en-US" sz="2400"/>
              <a:t>Энкефалины - в гипоталамусе.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2087999"/>
            <a:ext cx="4751999" cy="43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1944000"/>
            <a:ext cx="4391999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Эйфория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1026" name="Picture 2" descr="C:\Documents and Settings\User\Desktop\eupho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123653"/>
            <a:ext cx="89289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63999" y="144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Условия и возможности: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5759" y="1213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Стресс;</a:t>
            </a:r>
          </a:p>
          <a:p>
            <a:pPr lvl="0"/>
            <a:r>
              <a:rPr lang="en-US" sz="2400"/>
              <a:t>Ощущением счастья, сиюминутного блаженства (серотонин).</a:t>
            </a:r>
          </a:p>
          <a:p>
            <a:pPr lvl="0"/>
            <a:r>
              <a:rPr lang="en-US" sz="2400"/>
              <a:t>Спорт.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04000" y="2951999"/>
            <a:ext cx="5760000" cy="43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5184000"/>
            <a:ext cx="3384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5759" y="3064320"/>
            <a:ext cx="3378240" cy="226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Механизм привыкания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SzPct val="100000"/>
              <a:buAutoNum type="arabicPeriod"/>
            </a:pPr>
            <a:r>
              <a:rPr lang="en-US" sz="2400"/>
              <a:t>Повышается доза морфинов, необходимая для получения "эйфории".</a:t>
            </a:r>
          </a:p>
          <a:p>
            <a:pPr lvl="0">
              <a:buSzPct val="100000"/>
              <a:buAutoNum type="arabicPeriod"/>
            </a:pPr>
            <a:r>
              <a:rPr lang="en-US" sz="2400"/>
              <a:t>Рецепторы - практически не чувствительны к малым дозам внутренних эндорфинов.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30319" y="4535999"/>
            <a:ext cx="6349680" cy="242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Суть болезни: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Снижение чувствительности опиоидных рецепторов.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3024000"/>
            <a:ext cx="7056000" cy="393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51445"/>
            <a:ext cx="8607960" cy="171019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Эндогенные</a:t>
            </a:r>
            <a:r>
              <a:rPr lang="en-US" dirty="0"/>
              <a:t> </a:t>
            </a:r>
            <a:r>
              <a:rPr lang="en-US" dirty="0" err="1"/>
              <a:t>морфины</a:t>
            </a:r>
            <a:endParaRPr lang="en-US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3074" name="Picture 2" descr="C:\Documents and Settings\User\Desktop\1248336257_GLAVA_69_ENDOGENNYE_OPIATNYE_PEPTI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483814"/>
            <a:ext cx="8064896" cy="60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91605"/>
            <a:ext cx="8418240" cy="5208875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Устранение</a:t>
            </a:r>
            <a:r>
              <a:rPr lang="en-US" sz="2400" dirty="0"/>
              <a:t> </a:t>
            </a:r>
            <a:r>
              <a:rPr lang="en-US" sz="2400" dirty="0" err="1"/>
              <a:t>отрицательных</a:t>
            </a:r>
            <a:r>
              <a:rPr lang="en-US" sz="2400" dirty="0"/>
              <a:t> </a:t>
            </a:r>
            <a:r>
              <a:rPr lang="en-US" sz="2400" dirty="0" err="1"/>
              <a:t>эмоций</a:t>
            </a:r>
            <a:r>
              <a:rPr lang="en-US" sz="2400" dirty="0"/>
              <a:t> и </a:t>
            </a:r>
            <a:r>
              <a:rPr lang="en-US" sz="2400" dirty="0" err="1"/>
              <a:t>боли</a:t>
            </a:r>
            <a:r>
              <a:rPr lang="en-US" sz="2400" dirty="0"/>
              <a:t>, </a:t>
            </a:r>
            <a:r>
              <a:rPr lang="en-US" sz="2400" dirty="0" err="1"/>
              <a:t>связанных</a:t>
            </a:r>
            <a:r>
              <a:rPr lang="en-US" sz="2400" dirty="0"/>
              <a:t> с </a:t>
            </a:r>
            <a:r>
              <a:rPr lang="en-US" sz="2400" dirty="0" err="1"/>
              <a:t>прошлым</a:t>
            </a:r>
            <a:r>
              <a:rPr lang="en-US" sz="2400" dirty="0"/>
              <a:t> </a:t>
            </a:r>
            <a:r>
              <a:rPr lang="en-US" sz="2400" dirty="0" err="1"/>
              <a:t>опытом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C:\Documents and Settings\User\Desktop\inde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2411685"/>
            <a:ext cx="39604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02640"/>
            <a:ext cx="8607960" cy="17013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6. Влюблённость: фенилэтиламин </a:t>
            </a:r>
            <a:br>
              <a:rPr lang="en-US"/>
            </a:br>
            <a:r>
              <a:rPr lang="en-US"/>
              <a:t>(или PEA)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6479" y="2304000"/>
            <a:ext cx="7337519" cy="51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7759" y="11520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800"/>
              <a:t>Поступая в спинной мозг, повышает двигательную активность и тонус мышц.</a:t>
            </a:r>
          </a:p>
          <a:p>
            <a:pPr lvl="0"/>
            <a:endParaRPr lang="en-US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66680"/>
            <a:ext cx="8568000" cy="494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105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63999" y="9972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Повышение  эмоциональной теплоты, симпатии, сексуальности.</a:t>
            </a:r>
          </a:p>
          <a:p>
            <a:pPr lvl="0"/>
            <a:r>
              <a:rPr lang="en-US" sz="2400"/>
              <a:t>Вызывание романтической и визуальной влюблённости.</a:t>
            </a:r>
          </a:p>
          <a:p>
            <a:pPr lvl="0"/>
            <a:endParaRPr lang="en-US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7999" y="2880000"/>
            <a:ext cx="6551999" cy="43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6559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В миндалевидном теле - ядре мозга.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160000"/>
            <a:ext cx="2807999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0" y="2160000"/>
            <a:ext cx="5688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39" y="21600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Особенности: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5759" y="1213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/>
              <a:t>Время жизни: минуты (допамин,серотонин и норадреналин – часы).</a:t>
            </a:r>
          </a:p>
          <a:p>
            <a:pPr lvl="0">
              <a:buNone/>
            </a:pPr>
            <a:endParaRPr lang="en-US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5999" y="2211839"/>
            <a:ext cx="6048000" cy="49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429199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/>
              <a:t>Основан на гипотезе М. Либовица о влюбленности.</a:t>
            </a:r>
          </a:p>
          <a:p>
            <a:pPr lvl="0">
              <a:buNone/>
            </a:pP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93760" y="6372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/>
              <a:t>Содержится в шоколаде, в сладостях (содержащих аспартам), в диэтических напитках.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1479" y="1961640"/>
            <a:ext cx="7166520" cy="533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321840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7. Доверие: окситоцин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1279079"/>
            <a:ext cx="8372160" cy="592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58519"/>
            <a:ext cx="8418240" cy="546947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Увеличение частоты сокращений матки и альвеолы молочных желез у женщин.</a:t>
            </a:r>
          </a:p>
          <a:p>
            <a:pPr lvl="0"/>
            <a:r>
              <a:rPr lang="en-US" sz="2400"/>
              <a:t>Участвует в реакции возбуждения.</a:t>
            </a:r>
          </a:p>
          <a:p>
            <a:pPr lvl="0"/>
            <a:r>
              <a:rPr lang="en-US" sz="2400"/>
              <a:t>У женщины в период лактации увеличивается выработка грудного молока.</a:t>
            </a:r>
          </a:p>
          <a:p>
            <a:pPr lvl="0"/>
            <a:r>
              <a:rPr lang="en-US" sz="2400"/>
              <a:t>Увеличивает степень доверия к конкретному человеку.</a:t>
            </a:r>
          </a:p>
          <a:p>
            <a:pPr lvl="0"/>
            <a:r>
              <a:rPr lang="en-US" sz="2400"/>
              <a:t>Понижает уровень тревожности и напряжения.</a:t>
            </a:r>
          </a:p>
          <a:p>
            <a:pPr lvl="0"/>
            <a:r>
              <a:rPr lang="en-US" sz="2400"/>
              <a:t>Стимулирует выработку эндорфинов, вызывающих ощущение "счастья".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0"/>
            <a:ext cx="8607960" cy="161959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Условия</a:t>
            </a:r>
            <a:r>
              <a:rPr lang="en-US" dirty="0"/>
              <a:t> </a:t>
            </a:r>
            <a:r>
              <a:rPr lang="en-US" dirty="0" err="1"/>
              <a:t>выработки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115540"/>
            <a:ext cx="8418240" cy="578493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Повышается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близком</a:t>
            </a:r>
            <a:r>
              <a:rPr lang="en-US" sz="2400" dirty="0"/>
              <a:t> </a:t>
            </a:r>
            <a:r>
              <a:rPr lang="en-US" sz="2400" dirty="0" err="1"/>
              <a:t>контакте</a:t>
            </a:r>
            <a:r>
              <a:rPr lang="en-US" sz="2400" dirty="0"/>
              <a:t> с </a:t>
            </a:r>
            <a:r>
              <a:rPr lang="en-US" sz="2400" dirty="0" err="1"/>
              <a:t>человеком,при</a:t>
            </a:r>
            <a:r>
              <a:rPr lang="en-US" sz="2400" dirty="0"/>
              <a:t> </a:t>
            </a:r>
            <a:r>
              <a:rPr lang="en-US" sz="2400" dirty="0" err="1"/>
              <a:t>прикосновениях</a:t>
            </a:r>
            <a:r>
              <a:rPr lang="en-US" sz="2400" dirty="0"/>
              <a:t> и </a:t>
            </a:r>
            <a:r>
              <a:rPr lang="en-US" sz="2400" dirty="0" err="1"/>
              <a:t>поглаживаниях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Способность</a:t>
            </a:r>
            <a:r>
              <a:rPr lang="en-US" sz="2400" dirty="0"/>
              <a:t> </a:t>
            </a:r>
            <a:r>
              <a:rPr lang="en-US" sz="2400" dirty="0" err="1"/>
              <a:t>радоваться</a:t>
            </a:r>
            <a:r>
              <a:rPr lang="en-US" sz="2400" dirty="0"/>
              <a:t> </a:t>
            </a:r>
            <a:r>
              <a:rPr lang="en-US" sz="2400" dirty="0" err="1"/>
              <a:t>общению</a:t>
            </a:r>
            <a:r>
              <a:rPr lang="en-US" sz="2400" dirty="0"/>
              <a:t> с </a:t>
            </a:r>
            <a:r>
              <a:rPr lang="en-US" sz="2400" dirty="0" err="1"/>
              <a:t>близким</a:t>
            </a:r>
            <a:r>
              <a:rPr lang="en-US" sz="2400" dirty="0"/>
              <a:t> </a:t>
            </a:r>
            <a:r>
              <a:rPr lang="en-US" sz="2400" dirty="0" err="1"/>
              <a:t>человеком</a:t>
            </a:r>
            <a:r>
              <a:rPr lang="en-US" sz="2400" dirty="0"/>
              <a:t> </a:t>
            </a:r>
            <a:r>
              <a:rPr lang="en-US" sz="2400" dirty="0" err="1"/>
              <a:t>формируется</a:t>
            </a:r>
            <a:r>
              <a:rPr lang="en-US" sz="2400" dirty="0"/>
              <a:t> в </a:t>
            </a:r>
            <a:r>
              <a:rPr lang="en-US" sz="2400" dirty="0" err="1"/>
              <a:t>первые</a:t>
            </a:r>
            <a:r>
              <a:rPr lang="en-US" sz="2400" dirty="0"/>
              <a:t> </a:t>
            </a:r>
            <a:r>
              <a:rPr lang="en-US" sz="2400" dirty="0" err="1"/>
              <a:t>месяцы</a:t>
            </a:r>
            <a:r>
              <a:rPr lang="en-US" sz="2400" dirty="0"/>
              <a:t> </a:t>
            </a:r>
            <a:r>
              <a:rPr lang="en-US" sz="2400" dirty="0" err="1"/>
              <a:t>жизни</a:t>
            </a:r>
            <a:r>
              <a:rPr lang="en-US" sz="2400" dirty="0"/>
              <a:t>.</a:t>
            </a:r>
          </a:p>
        </p:txBody>
      </p:sp>
      <p:pic>
        <p:nvPicPr>
          <p:cNvPr id="4098" name="Picture 2" descr="C:\Documents and Settings\User\Desktop\4071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627708"/>
            <a:ext cx="633670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Исспользование: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19598"/>
            <a:ext cx="8418240" cy="528088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/>
              <a:t> </a:t>
            </a:r>
            <a:r>
              <a:rPr lang="en-US" sz="2400" dirty="0" err="1"/>
              <a:t>Стимуляции</a:t>
            </a:r>
            <a:r>
              <a:rPr lang="en-US" sz="2400" dirty="0"/>
              <a:t> </a:t>
            </a:r>
            <a:r>
              <a:rPr lang="en-US" sz="2400" dirty="0" err="1"/>
              <a:t>родовой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</a:t>
            </a:r>
          </a:p>
        </p:txBody>
      </p:sp>
      <p:pic>
        <p:nvPicPr>
          <p:cNvPr id="5122" name="Picture 2" descr="C:\Documents and Settings\User\Desktop\190547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030422"/>
            <a:ext cx="7992888" cy="53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0"/>
            <a:ext cx="8607960" cy="19616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/>
              <a:t>8. </a:t>
            </a:r>
            <a:r>
              <a:rPr lang="en-US" dirty="0" err="1"/>
              <a:t>Привязанность</a:t>
            </a:r>
            <a:r>
              <a:rPr lang="en-US" dirty="0"/>
              <a:t>: </a:t>
            </a:r>
            <a:r>
              <a:rPr lang="en-US" dirty="0" err="1"/>
              <a:t>вазопрессин</a:t>
            </a:r>
            <a:endParaRPr lang="en-US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6146" name="Picture 2" descr="C:\Documents and Settings\User\Desktop\privjazan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331565"/>
            <a:ext cx="6558005" cy="6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69948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800"/>
              <a:t>Подъем настроения.</a:t>
            </a:r>
          </a:p>
          <a:p>
            <a:pPr lvl="0"/>
            <a:endParaRPr lang="en-US" sz="2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1152000"/>
            <a:ext cx="6551999" cy="69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19598"/>
            <a:ext cx="8418240" cy="528088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Гипофиз</a:t>
            </a:r>
            <a:r>
              <a:rPr lang="en-US" sz="2400" dirty="0"/>
              <a:t>.</a:t>
            </a:r>
          </a:p>
        </p:txBody>
      </p:sp>
      <p:pic>
        <p:nvPicPr>
          <p:cNvPr id="9218" name="Picture 2" descr="C:\Documents and Settings\User\Desktop\гипоф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48" y="2051645"/>
            <a:ext cx="7429186" cy="52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19598"/>
            <a:ext cx="8418240" cy="528088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Увеличение</a:t>
            </a:r>
            <a:r>
              <a:rPr lang="en-US" sz="2400" dirty="0"/>
              <a:t> </a:t>
            </a:r>
            <a:r>
              <a:rPr lang="en-US" sz="2400" dirty="0" err="1"/>
              <a:t>реабсорбции</a:t>
            </a:r>
            <a:r>
              <a:rPr lang="en-US" sz="2400" dirty="0"/>
              <a:t> </a:t>
            </a:r>
            <a:r>
              <a:rPr lang="en-US" sz="2400" dirty="0" err="1"/>
              <a:t>воды</a:t>
            </a:r>
            <a:r>
              <a:rPr lang="en-US" sz="2400" dirty="0"/>
              <a:t> </a:t>
            </a:r>
            <a:r>
              <a:rPr lang="en-US" sz="2400" dirty="0" err="1"/>
              <a:t>почками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Соц</a:t>
            </a:r>
            <a:r>
              <a:rPr lang="en-US" sz="2400" dirty="0"/>
              <a:t>. </a:t>
            </a:r>
            <a:r>
              <a:rPr lang="en-US" sz="2400" dirty="0" err="1"/>
              <a:t>опознавание</a:t>
            </a:r>
            <a:r>
              <a:rPr lang="en-US" sz="2400" dirty="0"/>
              <a:t> у </a:t>
            </a:r>
            <a:r>
              <a:rPr lang="en-US" sz="2400" dirty="0" err="1"/>
              <a:t>животных</a:t>
            </a:r>
            <a:r>
              <a:rPr lang="en-US" sz="2400" dirty="0"/>
              <a:t>.</a:t>
            </a:r>
          </a:p>
        </p:txBody>
      </p:sp>
      <p:pic>
        <p:nvPicPr>
          <p:cNvPr id="8194" name="Picture 2" descr="C:\Documents and Settings\User\Desktop\46941618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2390106"/>
            <a:ext cx="6552728" cy="48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9.Привлечение: феромоны (андростерон и копулины)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7170" name="Picture 2" descr="C:\Documents and Settings\User\Desktop\fero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123652"/>
            <a:ext cx="8568952" cy="45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19598"/>
            <a:ext cx="8418240" cy="528088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/>
              <a:t> </a:t>
            </a:r>
            <a:r>
              <a:rPr lang="en-US" sz="2400" dirty="0" err="1"/>
              <a:t>Привлечение</a:t>
            </a:r>
            <a:r>
              <a:rPr lang="en-US" sz="2400" dirty="0"/>
              <a:t> </a:t>
            </a:r>
            <a:r>
              <a:rPr lang="en-US" sz="2400" dirty="0" err="1"/>
              <a:t>противоположного</a:t>
            </a:r>
            <a:r>
              <a:rPr lang="en-US" sz="2400" dirty="0"/>
              <a:t> </a:t>
            </a:r>
            <a:r>
              <a:rPr lang="en-US" sz="2400" dirty="0" err="1"/>
              <a:t>пола</a:t>
            </a:r>
            <a:r>
              <a:rPr lang="en-US" sz="2400" dirty="0"/>
              <a:t>.</a:t>
            </a:r>
          </a:p>
        </p:txBody>
      </p:sp>
      <p:pic>
        <p:nvPicPr>
          <p:cNvPr id="14338" name="Picture 2" descr="C:\Documents and Settings\User\Desktop\52cfaab0257ba0877993bd9d3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2025299"/>
            <a:ext cx="4896544" cy="55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Выработка 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91606"/>
            <a:ext cx="8418240" cy="5208874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Внешняя</a:t>
            </a:r>
            <a:r>
              <a:rPr lang="en-US" sz="2400" dirty="0"/>
              <a:t> </a:t>
            </a:r>
            <a:r>
              <a:rPr lang="en-US" sz="2400" dirty="0" err="1"/>
              <a:t>секреция</a:t>
            </a:r>
            <a:r>
              <a:rPr lang="en-US" sz="2400" dirty="0"/>
              <a:t>.</a:t>
            </a:r>
          </a:p>
        </p:txBody>
      </p:sp>
      <p:pic>
        <p:nvPicPr>
          <p:cNvPr id="13314" name="Picture 2" descr="C:\Documents and Settings\User\Desktop\x_6e5201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60" y="2267669"/>
            <a:ext cx="47184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Андростерон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Мужской половой гормон (производный тестостерона).</a:t>
            </a:r>
          </a:p>
        </p:txBody>
      </p:sp>
      <p:pic>
        <p:nvPicPr>
          <p:cNvPr id="12290" name="Picture 2" descr="C:\Documents and Settings\User\Desktop\00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699717"/>
            <a:ext cx="842863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Особенности: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19598"/>
            <a:ext cx="8418240" cy="528088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Деликатесные</a:t>
            </a:r>
            <a:r>
              <a:rPr lang="en-US" sz="2400" dirty="0"/>
              <a:t> </a:t>
            </a:r>
            <a:r>
              <a:rPr lang="en-US" sz="2400" dirty="0" err="1"/>
              <a:t>грибы</a:t>
            </a:r>
            <a:r>
              <a:rPr lang="en-US" sz="2400" dirty="0"/>
              <a:t> </a:t>
            </a:r>
            <a:r>
              <a:rPr lang="en-US" sz="2400" dirty="0" err="1"/>
              <a:t>трюфели</a:t>
            </a:r>
            <a:r>
              <a:rPr lang="en-US" sz="2400" dirty="0"/>
              <a:t> </a:t>
            </a:r>
            <a:r>
              <a:rPr lang="en-US" sz="2400" dirty="0" err="1"/>
              <a:t>самки</a:t>
            </a:r>
            <a:r>
              <a:rPr lang="en-US" sz="2400" dirty="0"/>
              <a:t> </a:t>
            </a:r>
            <a:r>
              <a:rPr lang="en-US" sz="2400" dirty="0" err="1"/>
              <a:t>свиней</a:t>
            </a:r>
            <a:r>
              <a:rPr lang="en-US" sz="2400" dirty="0"/>
              <a:t> </a:t>
            </a:r>
            <a:r>
              <a:rPr lang="en-US" sz="2400" dirty="0" err="1"/>
              <a:t>отыскивают</a:t>
            </a:r>
            <a:r>
              <a:rPr lang="en-US" sz="2400" dirty="0"/>
              <a:t> </a:t>
            </a:r>
            <a:r>
              <a:rPr lang="en-US" sz="2400" dirty="0" err="1"/>
              <a:t>именно</a:t>
            </a:r>
            <a:r>
              <a:rPr lang="en-US" sz="2400" dirty="0"/>
              <a:t> </a:t>
            </a:r>
            <a:r>
              <a:rPr lang="en-US" sz="2400" dirty="0" err="1"/>
              <a:t>благодаря</a:t>
            </a:r>
            <a:r>
              <a:rPr lang="en-US" sz="2400" dirty="0"/>
              <a:t> </a:t>
            </a:r>
            <a:r>
              <a:rPr lang="en-US" sz="2400" dirty="0" err="1"/>
              <a:t>содержащемуся</a:t>
            </a:r>
            <a:r>
              <a:rPr lang="en-US" sz="2400" dirty="0"/>
              <a:t> в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запаху</a:t>
            </a:r>
            <a:r>
              <a:rPr lang="en-US" sz="2400" dirty="0"/>
              <a:t> </a:t>
            </a:r>
            <a:r>
              <a:rPr lang="en-US" sz="2400" dirty="0" err="1"/>
              <a:t>вещества</a:t>
            </a:r>
            <a:r>
              <a:rPr lang="en-US" sz="2400" dirty="0"/>
              <a:t>, </a:t>
            </a:r>
            <a:r>
              <a:rPr lang="en-US" sz="2400" dirty="0" err="1"/>
              <a:t>схожего</a:t>
            </a:r>
            <a:r>
              <a:rPr lang="en-US" sz="2400" dirty="0"/>
              <a:t> с </a:t>
            </a:r>
            <a:r>
              <a:rPr lang="en-US" sz="2400" dirty="0" err="1"/>
              <a:t>андростероном</a:t>
            </a:r>
            <a:r>
              <a:rPr lang="en-US" sz="2400" dirty="0"/>
              <a:t>.</a:t>
            </a:r>
          </a:p>
        </p:txBody>
      </p:sp>
      <p:pic>
        <p:nvPicPr>
          <p:cNvPr id="11266" name="Picture 2" descr="C:\Documents and Settings\User\Desktop\0_7e6d6_769cac5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2843733"/>
            <a:ext cx="6254080" cy="44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755502"/>
            <a:ext cx="8418240" cy="6144978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Мужчины</a:t>
            </a:r>
            <a:r>
              <a:rPr lang="en-US" sz="2400" dirty="0"/>
              <a:t> </a:t>
            </a:r>
            <a:r>
              <a:rPr lang="en-US" sz="2400" dirty="0" err="1"/>
              <a:t>воспринимают</a:t>
            </a:r>
            <a:r>
              <a:rPr lang="en-US" sz="2400" dirty="0"/>
              <a:t> </a:t>
            </a:r>
            <a:r>
              <a:rPr lang="en-US" sz="2400" dirty="0" err="1"/>
              <a:t>адростерон</a:t>
            </a:r>
            <a:r>
              <a:rPr lang="en-US" sz="2400" dirty="0"/>
              <a:t>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неприятный</a:t>
            </a:r>
            <a:r>
              <a:rPr lang="en-US" sz="2400" dirty="0"/>
              <a:t> и </a:t>
            </a:r>
            <a:r>
              <a:rPr lang="en-US" sz="2400" dirty="0" err="1"/>
              <a:t>отталкивающий</a:t>
            </a:r>
            <a:r>
              <a:rPr lang="en-US" sz="2400" dirty="0"/>
              <a:t> </a:t>
            </a:r>
            <a:r>
              <a:rPr lang="en-US" sz="2400" dirty="0" err="1"/>
              <a:t>запах</a:t>
            </a:r>
            <a:r>
              <a:rPr lang="en-US" sz="2400" dirty="0"/>
              <a:t>(</a:t>
            </a:r>
            <a:r>
              <a:rPr lang="en-US" sz="2400" dirty="0" err="1"/>
              <a:t>чувство</a:t>
            </a:r>
            <a:r>
              <a:rPr lang="en-US" sz="2400" dirty="0"/>
              <a:t> </a:t>
            </a:r>
            <a:r>
              <a:rPr lang="en-US" sz="2400" dirty="0" err="1"/>
              <a:t>соперничества</a:t>
            </a:r>
            <a:r>
              <a:rPr lang="en-US" sz="2400" dirty="0"/>
              <a:t>).</a:t>
            </a:r>
          </a:p>
        </p:txBody>
      </p:sp>
      <p:pic>
        <p:nvPicPr>
          <p:cNvPr id="10242" name="Picture 2" descr="C:\Documents and Settings\User\Desktop\232087a1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619596"/>
            <a:ext cx="8280920" cy="55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611486"/>
            <a:ext cx="8418240" cy="6288994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Женщины</a:t>
            </a:r>
            <a:r>
              <a:rPr lang="en-US" sz="2400" dirty="0"/>
              <a:t> </a:t>
            </a:r>
            <a:r>
              <a:rPr lang="en-US" sz="2400" dirty="0" err="1"/>
              <a:t>оценивают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положительно</a:t>
            </a:r>
            <a:r>
              <a:rPr lang="en-US" sz="2400" dirty="0"/>
              <a:t>.</a:t>
            </a:r>
          </a:p>
        </p:txBody>
      </p:sp>
      <p:pic>
        <p:nvPicPr>
          <p:cNvPr id="5122" name="Picture 2" descr="C:\Documents and Settings\User\Desktop\picture-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115541"/>
            <a:ext cx="85284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324619"/>
            <a:ext cx="8607960" cy="22862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Копулины</a:t>
            </a:r>
            <a:endParaRPr lang="en-US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187549"/>
            <a:ext cx="8418240" cy="5712931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Женские</a:t>
            </a:r>
            <a:r>
              <a:rPr lang="en-US" sz="2400" dirty="0"/>
              <a:t> </a:t>
            </a:r>
            <a:r>
              <a:rPr lang="en-US" sz="2400" dirty="0" err="1"/>
              <a:t>феромоны</a:t>
            </a:r>
            <a:r>
              <a:rPr lang="en-US" sz="2400" dirty="0"/>
              <a:t> – </a:t>
            </a:r>
            <a:r>
              <a:rPr lang="en-US" sz="2400" dirty="0" err="1"/>
              <a:t>смесь</a:t>
            </a:r>
            <a:r>
              <a:rPr lang="en-US" sz="2400" dirty="0"/>
              <a:t> </a:t>
            </a:r>
            <a:r>
              <a:rPr lang="en-US" sz="2400" dirty="0" err="1"/>
              <a:t>влагалищных</a:t>
            </a:r>
            <a:r>
              <a:rPr lang="en-US" sz="2400" dirty="0"/>
              <a:t> </a:t>
            </a:r>
            <a:r>
              <a:rPr lang="en-US" sz="2400" dirty="0" err="1"/>
              <a:t>кислот</a:t>
            </a:r>
            <a:r>
              <a:rPr lang="en-US" sz="2400" dirty="0"/>
              <a:t>.</a:t>
            </a:r>
          </a:p>
        </p:txBody>
      </p:sp>
      <p:pic>
        <p:nvPicPr>
          <p:cNvPr id="4098" name="Picture 2" descr="C:\Documents and Settings\User\Desktop\pheromone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835621"/>
            <a:ext cx="6264696" cy="54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709200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800"/>
              <a:t>Отвечает за самообладание и эмоциальную устойчивость.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3999" y="1512000"/>
            <a:ext cx="7473959" cy="54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180602"/>
            <a:ext cx="8607960" cy="2142242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Действие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187549"/>
            <a:ext cx="8418240" cy="5712931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/>
              <a:t>У </a:t>
            </a:r>
            <a:r>
              <a:rPr lang="en-US" sz="2400" dirty="0" err="1"/>
              <a:t>мужчин</a:t>
            </a:r>
            <a:r>
              <a:rPr lang="en-US" sz="2400" dirty="0"/>
              <a:t>  -  </a:t>
            </a:r>
            <a:r>
              <a:rPr lang="en-US" sz="2400" dirty="0" err="1"/>
              <a:t>выброс</a:t>
            </a:r>
            <a:r>
              <a:rPr lang="en-US" sz="2400" dirty="0"/>
              <a:t> </a:t>
            </a:r>
            <a:r>
              <a:rPr lang="en-US" sz="2400" dirty="0" err="1"/>
              <a:t>тестостерона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C:\Documents and Settings\User\Desktop\YWIVClvTn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691604"/>
            <a:ext cx="8424936" cy="55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Применение: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691606"/>
            <a:ext cx="8418240" cy="5208874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Парфюмерия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C:\Documents and Settings\User\Desktop\everyth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2339677"/>
            <a:ext cx="7225704" cy="54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10. Либидо: адрогены (тестостерон)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“Мужской” половой гормон.</a:t>
            </a:r>
          </a:p>
        </p:txBody>
      </p:sp>
      <p:pic>
        <p:nvPicPr>
          <p:cNvPr id="1026" name="Picture 2" descr="C:\Documents and Settings\User\Desktop\Testosteron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703885"/>
            <a:ext cx="7776864" cy="44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Роль: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610280"/>
            <a:ext cx="8418240" cy="546947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Усиливание влечение путем повышения чувствительности определенных центров в лимбической системе и гипоталамусе;</a:t>
            </a:r>
          </a:p>
          <a:p>
            <a:pPr lvl="0"/>
            <a:r>
              <a:rPr lang="en-US" sz="2400"/>
              <a:t>Повышение общей активности организма вследствие стимулирующего влияния андрогенов на обмен веществ.</a:t>
            </a:r>
          </a:p>
          <a:p>
            <a:pPr lvl="0"/>
            <a:r>
              <a:rPr lang="en-US" sz="2400"/>
              <a:t>Повышает агрессивность и чувствительность эрогенных зон.</a:t>
            </a:r>
          </a:p>
          <a:p>
            <a:pPr lvl="0"/>
            <a:r>
              <a:rPr lang="en-US" sz="2400"/>
              <a:t>Развитие мужских вторичных половых признаков.</a:t>
            </a:r>
          </a:p>
          <a:p>
            <a:pPr lvl="0"/>
            <a:r>
              <a:rPr lang="en-US" sz="2400"/>
              <a:t>Укрепление костей.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11. Женственность: эстрогены (эстрадиол)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“Женские” половые гормоны.</a:t>
            </a:r>
          </a:p>
        </p:txBody>
      </p:sp>
      <p:pic>
        <p:nvPicPr>
          <p:cNvPr id="20482" name="Picture 2" descr="C:\Documents and Settings\User\Desktop\Новая папка\b_4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627505"/>
            <a:ext cx="4176464" cy="40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User\Desktop\Новая папка\51747fd4cb7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2931485"/>
            <a:ext cx="4705978" cy="37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0"/>
            <a:ext cx="8607960" cy="161959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Роль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259557"/>
            <a:ext cx="8418240" cy="5640923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 dirty="0" err="1"/>
              <a:t>Феменизирующее</a:t>
            </a:r>
            <a:r>
              <a:rPr lang="en-US" sz="2400" dirty="0"/>
              <a:t> </a:t>
            </a:r>
            <a:r>
              <a:rPr lang="en-US" sz="2400" dirty="0" err="1"/>
              <a:t>воздействие</a:t>
            </a:r>
            <a:r>
              <a:rPr lang="en-US" sz="2400" dirty="0"/>
              <a:t>:</a:t>
            </a:r>
          </a:p>
        </p:txBody>
      </p:sp>
      <p:pic>
        <p:nvPicPr>
          <p:cNvPr id="21506" name="Picture 2" descr="C:\Documents and Settings\User\Desktop\Новая пап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44" y="1658586"/>
            <a:ext cx="4248472" cy="53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683493"/>
            <a:ext cx="8418240" cy="6216987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стимуляция</a:t>
            </a:r>
            <a:r>
              <a:rPr lang="en-US" sz="2400" dirty="0"/>
              <a:t> </a:t>
            </a:r>
            <a:r>
              <a:rPr lang="en-US" sz="2400" dirty="0" err="1"/>
              <a:t>увеличения</a:t>
            </a:r>
            <a:r>
              <a:rPr lang="en-US" sz="2400" dirty="0"/>
              <a:t> </a:t>
            </a:r>
            <a:r>
              <a:rPr lang="en-US" sz="2400" dirty="0" err="1"/>
              <a:t>молочных</a:t>
            </a:r>
            <a:r>
              <a:rPr lang="en-US" sz="2400" dirty="0"/>
              <a:t> </a:t>
            </a:r>
            <a:r>
              <a:rPr lang="en-US" sz="2400" dirty="0" err="1"/>
              <a:t>желез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формирование</a:t>
            </a:r>
            <a:r>
              <a:rPr lang="en-US" sz="2400" dirty="0"/>
              <a:t> </a:t>
            </a:r>
            <a:r>
              <a:rPr lang="en-US" sz="2400" dirty="0" err="1"/>
              <a:t>характерной</a:t>
            </a:r>
            <a:r>
              <a:rPr lang="en-US" sz="2400" dirty="0"/>
              <a:t> </a:t>
            </a:r>
            <a:r>
              <a:rPr lang="en-US" sz="2400" dirty="0" err="1"/>
              <a:t>женской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 </a:t>
            </a:r>
            <a:r>
              <a:rPr lang="en-US" sz="2400" dirty="0" err="1"/>
              <a:t>таза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отложение</a:t>
            </a:r>
            <a:r>
              <a:rPr lang="en-US" sz="2400" dirty="0"/>
              <a:t> </a:t>
            </a:r>
            <a:r>
              <a:rPr lang="en-US" sz="2400" dirty="0" err="1"/>
              <a:t>жира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женскому</a:t>
            </a:r>
            <a:r>
              <a:rPr lang="en-US" sz="2400" dirty="0"/>
              <a:t> </a:t>
            </a:r>
            <a:r>
              <a:rPr lang="en-US" sz="2400" dirty="0" err="1"/>
              <a:t>типу</a:t>
            </a:r>
            <a:r>
              <a:rPr lang="en-US" sz="2400" dirty="0"/>
              <a:t> -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бёдрах</a:t>
            </a:r>
            <a:r>
              <a:rPr lang="en-US" sz="2400" dirty="0"/>
              <a:t>.</a:t>
            </a:r>
          </a:p>
        </p:txBody>
      </p:sp>
      <p:pic>
        <p:nvPicPr>
          <p:cNvPr id="19458" name="Picture 2" descr="C:\Documents and Settings\User\Desktop\Новая папка\79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45" y="1979637"/>
            <a:ext cx="3600400" cy="50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63999" y="251445"/>
            <a:ext cx="8418240" cy="6084555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US" sz="2400" dirty="0"/>
          </a:p>
          <a:p>
            <a:pPr lvl="0"/>
            <a:r>
              <a:rPr lang="en-US" sz="2400" dirty="0" err="1"/>
              <a:t>Торможение</a:t>
            </a:r>
            <a:r>
              <a:rPr lang="en-US" sz="2400" dirty="0"/>
              <a:t>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сердечно</a:t>
            </a:r>
            <a:r>
              <a:rPr lang="en-US" sz="2400" dirty="0"/>
              <a:t> </a:t>
            </a:r>
            <a:r>
              <a:rPr lang="en-US" sz="2400" dirty="0" err="1"/>
              <a:t>сосудистых</a:t>
            </a:r>
            <a:r>
              <a:rPr lang="en-US" sz="2400" dirty="0"/>
              <a:t> </a:t>
            </a:r>
            <a:r>
              <a:rPr lang="en-US" sz="2400" dirty="0" err="1"/>
              <a:t>заболеваний</a:t>
            </a:r>
            <a:r>
              <a:rPr lang="en-US" sz="2400" dirty="0"/>
              <a:t> </a:t>
            </a:r>
            <a:r>
              <a:rPr lang="en-US" sz="2400" dirty="0" err="1"/>
              <a:t>остеоропоза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Успокаивающие</a:t>
            </a:r>
            <a:r>
              <a:rPr lang="en-US" sz="2400" dirty="0"/>
              <a:t> и </a:t>
            </a:r>
            <a:r>
              <a:rPr lang="en-US" sz="2400" dirty="0" err="1"/>
              <a:t>улучшающие</a:t>
            </a:r>
            <a:r>
              <a:rPr lang="en-US" sz="2400" dirty="0"/>
              <a:t> </a:t>
            </a:r>
            <a:r>
              <a:rPr lang="en-US" sz="2400" dirty="0" err="1"/>
              <a:t>память</a:t>
            </a:r>
            <a:r>
              <a:rPr lang="en-US" sz="2400" dirty="0"/>
              <a:t> </a:t>
            </a:r>
            <a:r>
              <a:rPr lang="en-US" sz="2400" dirty="0" err="1"/>
              <a:t>действие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Блокировка</a:t>
            </a:r>
            <a:r>
              <a:rPr lang="en-US" sz="2400" dirty="0"/>
              <a:t> </a:t>
            </a:r>
            <a:r>
              <a:rPr lang="en-US" sz="2400" dirty="0" err="1"/>
              <a:t>обратного</a:t>
            </a:r>
            <a:r>
              <a:rPr lang="en-US" sz="2400" dirty="0"/>
              <a:t> </a:t>
            </a:r>
            <a:r>
              <a:rPr lang="en-US" sz="2400" dirty="0" err="1"/>
              <a:t>захвата</a:t>
            </a:r>
            <a:r>
              <a:rPr lang="en-US" sz="2400" dirty="0"/>
              <a:t> </a:t>
            </a:r>
            <a:r>
              <a:rPr lang="en-US" sz="2400" dirty="0" err="1"/>
              <a:t>серотонина</a:t>
            </a:r>
            <a:r>
              <a:rPr lang="en-US" sz="2400" dirty="0"/>
              <a:t>.</a:t>
            </a:r>
          </a:p>
        </p:txBody>
      </p:sp>
      <p:pic>
        <p:nvPicPr>
          <p:cNvPr id="18434" name="Picture 2" descr="C:\Documents and Settings\User\Desktop\Новая папка\335372_knigi_devushka_ruki_ucheba_1920x1200_(www.GdeFon.r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4355901"/>
            <a:ext cx="3967961" cy="24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User\Desktop\Новая папка\1778475_w200_h200_h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7" y="2483693"/>
            <a:ext cx="190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Documents and Settings\User\Desktop\Новая папка\STsscif404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50" y="2483693"/>
            <a:ext cx="4772105" cy="43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180603"/>
            <a:ext cx="8607960" cy="214224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Болезни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187549"/>
            <a:ext cx="8418240" cy="5712931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Депрессия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Менопауза</a:t>
            </a:r>
            <a:r>
              <a:rPr lang="en-US" sz="2400" dirty="0"/>
              <a:t>.</a:t>
            </a:r>
          </a:p>
        </p:txBody>
      </p:sp>
      <p:pic>
        <p:nvPicPr>
          <p:cNvPr id="17410" name="Picture 2" descr="C:\Documents and Settings\User\Desktop\Новая папк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1234920"/>
            <a:ext cx="5112568" cy="30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User\Desktop\Новая папка\1358332180_menopauza-u-zhenschin-simpt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267669"/>
            <a:ext cx="3848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51446"/>
            <a:ext cx="8607960" cy="129614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Особенности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259557"/>
            <a:ext cx="8418240" cy="5640923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Светлые</a:t>
            </a:r>
            <a:r>
              <a:rPr lang="en-US" sz="2400" dirty="0"/>
              <a:t> </a:t>
            </a:r>
            <a:r>
              <a:rPr lang="en-US" sz="2400" dirty="0" err="1"/>
              <a:t>волосы</a:t>
            </a:r>
            <a:r>
              <a:rPr lang="en-US" sz="2400" dirty="0"/>
              <a:t> </a:t>
            </a:r>
            <a:r>
              <a:rPr lang="en-US" sz="2400" dirty="0" err="1"/>
              <a:t>являются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высоким</a:t>
            </a:r>
            <a:r>
              <a:rPr lang="en-US" sz="2400" dirty="0"/>
              <a:t> </a:t>
            </a:r>
            <a:r>
              <a:rPr lang="en-US" sz="2400" dirty="0" err="1"/>
              <a:t>показателем</a:t>
            </a:r>
            <a:r>
              <a:rPr lang="en-US" sz="2400" dirty="0"/>
              <a:t> </a:t>
            </a:r>
            <a:r>
              <a:rPr lang="en-US" sz="2400" dirty="0" err="1"/>
              <a:t>концентрации</a:t>
            </a:r>
            <a:r>
              <a:rPr lang="en-US" sz="2400" dirty="0"/>
              <a:t> </a:t>
            </a:r>
            <a:r>
              <a:rPr lang="en-US" sz="2400" dirty="0" err="1"/>
              <a:t>эстрогенов</a:t>
            </a:r>
            <a:r>
              <a:rPr lang="en-US" sz="2400" dirty="0"/>
              <a:t> в </a:t>
            </a:r>
            <a:r>
              <a:rPr lang="en-US" sz="2400" dirty="0" err="1"/>
              <a:t>крови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Высокий</a:t>
            </a:r>
            <a:r>
              <a:rPr lang="en-US" sz="2400" dirty="0"/>
              <a:t> </a:t>
            </a:r>
            <a:r>
              <a:rPr lang="en-US" sz="2400" dirty="0" err="1"/>
              <a:t>уровень</a:t>
            </a:r>
            <a:r>
              <a:rPr lang="en-US" sz="2400" dirty="0"/>
              <a:t> </a:t>
            </a:r>
            <a:r>
              <a:rPr lang="en-US" sz="2400" dirty="0" err="1"/>
              <a:t>эстрогенов</a:t>
            </a:r>
            <a:r>
              <a:rPr lang="en-US" sz="2400" dirty="0"/>
              <a:t> - </a:t>
            </a:r>
            <a:r>
              <a:rPr lang="en-US" sz="2400" dirty="0" err="1"/>
              <a:t>большое</a:t>
            </a:r>
            <a:r>
              <a:rPr lang="en-US" sz="2400" dirty="0"/>
              <a:t> </a:t>
            </a:r>
            <a:r>
              <a:rPr lang="en-US" sz="2400" dirty="0" err="1"/>
              <a:t>количество</a:t>
            </a:r>
            <a:r>
              <a:rPr lang="en-US" sz="2400" dirty="0"/>
              <a:t> </a:t>
            </a:r>
            <a:r>
              <a:rPr lang="en-US" sz="2400" dirty="0" err="1"/>
              <a:t>феромонов</a:t>
            </a:r>
            <a:r>
              <a:rPr lang="en-US" sz="2400" dirty="0"/>
              <a:t>.</a:t>
            </a:r>
          </a:p>
          <a:p>
            <a:pPr lvl="0"/>
            <a:endParaRPr lang="en-US" sz="2400" dirty="0"/>
          </a:p>
        </p:txBody>
      </p:sp>
      <p:pic>
        <p:nvPicPr>
          <p:cNvPr id="16386" name="Picture 2" descr="C:\Documents and Settings\User\Desktop\Новая папка\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2470427"/>
            <a:ext cx="4608512" cy="47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Депрессия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3080" y="1717920"/>
            <a:ext cx="8537760" cy="518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13. Материнский инстинкт: пролактин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15362" name="Picture 2" descr="C:\Documents and Settings\User\Desktop\Новая папка\timthum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051645"/>
            <a:ext cx="7655969" cy="47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0"/>
            <a:ext cx="8607960" cy="19616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Роль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1840" y="1331565"/>
            <a:ext cx="8418240" cy="4978823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Обеспечение</a:t>
            </a:r>
            <a:r>
              <a:rPr lang="en-US" sz="2400" dirty="0"/>
              <a:t> </a:t>
            </a:r>
            <a:r>
              <a:rPr lang="en-US" sz="2400" dirty="0" err="1"/>
              <a:t>грудного</a:t>
            </a:r>
            <a:r>
              <a:rPr lang="en-US" sz="2400" dirty="0"/>
              <a:t> </a:t>
            </a:r>
            <a:r>
              <a:rPr lang="en-US" sz="2400" dirty="0" err="1"/>
              <a:t>вскармливания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Равитие</a:t>
            </a:r>
            <a:r>
              <a:rPr lang="en-US" sz="2400" dirty="0"/>
              <a:t> </a:t>
            </a:r>
            <a:r>
              <a:rPr lang="en-US" sz="2400" dirty="0" err="1"/>
              <a:t>молочных</a:t>
            </a:r>
            <a:r>
              <a:rPr lang="en-US" sz="2400" dirty="0"/>
              <a:t> </a:t>
            </a:r>
            <a:r>
              <a:rPr lang="en-US" sz="2400" dirty="0" err="1"/>
              <a:t>желез</a:t>
            </a:r>
            <a:r>
              <a:rPr lang="en-US" sz="2400" dirty="0"/>
              <a:t> и </a:t>
            </a:r>
            <a:r>
              <a:rPr lang="en-US" sz="2400" dirty="0" err="1"/>
              <a:t>выработку</a:t>
            </a:r>
            <a:r>
              <a:rPr lang="en-US" sz="2400" dirty="0"/>
              <a:t> </a:t>
            </a:r>
            <a:r>
              <a:rPr lang="en-US" sz="2400" dirty="0" err="1"/>
              <a:t>молока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Торможение</a:t>
            </a:r>
            <a:r>
              <a:rPr lang="en-US" sz="2400" dirty="0"/>
              <a:t> </a:t>
            </a:r>
            <a:r>
              <a:rPr lang="en-US" sz="2400" dirty="0" err="1"/>
              <a:t>механизма</a:t>
            </a:r>
            <a:r>
              <a:rPr lang="en-US" sz="2400" dirty="0"/>
              <a:t> </a:t>
            </a:r>
            <a:r>
              <a:rPr lang="en-US" sz="2400" dirty="0" err="1"/>
              <a:t>полового</a:t>
            </a:r>
            <a:r>
              <a:rPr lang="en-US" sz="2400" dirty="0"/>
              <a:t> </a:t>
            </a:r>
            <a:r>
              <a:rPr lang="en-US" sz="2400" dirty="0" err="1"/>
              <a:t>возбуждения</a:t>
            </a:r>
            <a:r>
              <a:rPr lang="en-US" sz="2400" dirty="0"/>
              <a:t> у </a:t>
            </a:r>
            <a:r>
              <a:rPr lang="en-US" sz="2400" dirty="0" err="1"/>
              <a:t>мужчин</a:t>
            </a:r>
            <a:r>
              <a:rPr lang="en-US" sz="2400" dirty="0"/>
              <a:t> и  </a:t>
            </a:r>
            <a:r>
              <a:rPr lang="en-US" sz="2400" dirty="0" err="1"/>
              <a:t>женщин</a:t>
            </a:r>
            <a:r>
              <a:rPr lang="en-US" sz="2400" dirty="0"/>
              <a:t>.</a:t>
            </a:r>
          </a:p>
        </p:txBody>
      </p:sp>
      <p:pic>
        <p:nvPicPr>
          <p:cNvPr id="14338" name="Picture 2" descr="C:\Documents and Settings\User\Desktop\Новая папка\63839540_34576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627709"/>
            <a:ext cx="40957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User\Desktop\Новая папка\cohabit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6" y="3563813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396627"/>
            <a:ext cx="8607960" cy="235826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Выработка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115541"/>
            <a:ext cx="8418240" cy="578493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Гипофиз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Секреция</a:t>
            </a:r>
            <a:r>
              <a:rPr lang="en-US" sz="2400" dirty="0"/>
              <a:t> </a:t>
            </a:r>
            <a:r>
              <a:rPr lang="en-US" sz="2400" dirty="0" err="1"/>
              <a:t>особо</a:t>
            </a:r>
            <a:r>
              <a:rPr lang="en-US" sz="2400" dirty="0"/>
              <a:t> </a:t>
            </a:r>
            <a:r>
              <a:rPr lang="en-US" sz="2400" dirty="0" err="1"/>
              <a:t>увеличивается</a:t>
            </a:r>
            <a:r>
              <a:rPr lang="en-US" sz="2400" dirty="0"/>
              <a:t>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беременности</a:t>
            </a:r>
            <a:r>
              <a:rPr lang="en-US" sz="2400" dirty="0"/>
              <a:t> и </a:t>
            </a:r>
            <a:r>
              <a:rPr lang="en-US" sz="2400" dirty="0" err="1"/>
              <a:t>лактации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Повешение</a:t>
            </a:r>
            <a:r>
              <a:rPr lang="en-US" sz="2400" dirty="0"/>
              <a:t> </a:t>
            </a:r>
            <a:r>
              <a:rPr lang="en-US" sz="2400" dirty="0" err="1"/>
              <a:t>выработки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стрессе</a:t>
            </a:r>
            <a:r>
              <a:rPr lang="en-US" sz="2400" dirty="0"/>
              <a:t>, </a:t>
            </a:r>
            <a:r>
              <a:rPr lang="en-US" sz="2400" dirty="0" err="1"/>
              <a:t>депрессии</a:t>
            </a:r>
            <a:r>
              <a:rPr lang="en-US" sz="2400" dirty="0"/>
              <a:t>, </a:t>
            </a:r>
            <a:r>
              <a:rPr lang="en-US" sz="2400" dirty="0" err="1"/>
              <a:t>боли</a:t>
            </a:r>
            <a:r>
              <a:rPr lang="en-US" sz="2400" dirty="0"/>
              <a:t>.</a:t>
            </a:r>
          </a:p>
          <a:p>
            <a:pPr marL="72000" lv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3314" name="Picture 2" descr="C:\Documents and Settings\User\Desktop\Новая папка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92" y="2699717"/>
            <a:ext cx="2592288" cy="21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User\Desktop\Новая папка\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699717"/>
            <a:ext cx="44775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User\Desktop\Новая папка\beremennost_i_saharnyj_diab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3894228"/>
            <a:ext cx="1872208" cy="29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"/>
            <a:ext cx="8607960" cy="19616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/>
              <a:t>15.Опьянение: </a:t>
            </a:r>
            <a:r>
              <a:rPr lang="en-US" dirty="0" err="1"/>
              <a:t>этанол</a:t>
            </a:r>
            <a:endParaRPr lang="en-US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10242" name="Picture 2" descr="C:\Documents and Settings\User\Desktop\Новая папка\1384321130_1537559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1942856"/>
            <a:ext cx="7848872" cy="47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824" y="251445"/>
            <a:ext cx="8607960" cy="12621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Действие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1840" y="1331565"/>
            <a:ext cx="8418240" cy="4762799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воздействуют</a:t>
            </a:r>
            <a:r>
              <a:rPr lang="en-US" sz="2400" dirty="0"/>
              <a:t> </a:t>
            </a:r>
            <a:r>
              <a:rPr lang="en-US" sz="2400" dirty="0" err="1"/>
              <a:t>непосредственно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рецепторы</a:t>
            </a:r>
            <a:r>
              <a:rPr lang="en-US" sz="2400" dirty="0"/>
              <a:t>, а </a:t>
            </a:r>
            <a:r>
              <a:rPr lang="en-US" sz="2400" dirty="0" err="1"/>
              <a:t>пропитывают</a:t>
            </a:r>
            <a:r>
              <a:rPr lang="en-US" sz="2400" dirty="0"/>
              <a:t> </a:t>
            </a:r>
            <a:r>
              <a:rPr lang="en-US" sz="2400" dirty="0" err="1"/>
              <a:t>липидный</a:t>
            </a:r>
            <a:r>
              <a:rPr lang="en-US" sz="2400" dirty="0"/>
              <a:t> </a:t>
            </a:r>
            <a:r>
              <a:rPr lang="en-US" sz="2400" dirty="0" err="1"/>
              <a:t>слой</a:t>
            </a:r>
            <a:r>
              <a:rPr lang="en-US" sz="2400" dirty="0"/>
              <a:t> </a:t>
            </a:r>
            <a:r>
              <a:rPr lang="en-US" sz="2400" dirty="0" err="1"/>
              <a:t>мембраны</a:t>
            </a:r>
            <a:r>
              <a:rPr lang="en-US" sz="2400" dirty="0"/>
              <a:t> </a:t>
            </a:r>
            <a:r>
              <a:rPr lang="en-US" sz="2400" dirty="0" err="1"/>
              <a:t>нейрона</a:t>
            </a:r>
            <a:r>
              <a:rPr lang="en-US" sz="2400" dirty="0"/>
              <a:t>, </a:t>
            </a:r>
            <a:r>
              <a:rPr lang="en-US" sz="2400" dirty="0" err="1"/>
              <a:t>разжижают</a:t>
            </a:r>
            <a:r>
              <a:rPr lang="en-US" sz="2400" dirty="0"/>
              <a:t> </a:t>
            </a:r>
            <a:r>
              <a:rPr lang="en-US" sz="2400" dirty="0" err="1"/>
              <a:t>её</a:t>
            </a:r>
            <a:r>
              <a:rPr lang="en-US" sz="2400" dirty="0"/>
              <a:t>, </a:t>
            </a:r>
            <a:r>
              <a:rPr lang="en-US" sz="2400" dirty="0" err="1"/>
              <a:t>вызывая</a:t>
            </a:r>
            <a:r>
              <a:rPr lang="en-US" sz="2400" dirty="0"/>
              <a:t> </a:t>
            </a:r>
            <a:r>
              <a:rPr lang="en-US" sz="2400" dirty="0" err="1"/>
              <a:t>процесс</a:t>
            </a:r>
            <a:r>
              <a:rPr lang="en-US" sz="2400" dirty="0"/>
              <a:t> </a:t>
            </a:r>
            <a:r>
              <a:rPr lang="en-US" sz="2400" dirty="0" err="1"/>
              <a:t>флюидизации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Усиление</a:t>
            </a:r>
            <a:r>
              <a:rPr lang="en-US" sz="2400" dirty="0"/>
              <a:t> </a:t>
            </a:r>
            <a:r>
              <a:rPr lang="en-US" sz="2400" dirty="0" err="1"/>
              <a:t>оборота</a:t>
            </a:r>
            <a:r>
              <a:rPr lang="en-US" sz="2400" dirty="0"/>
              <a:t> </a:t>
            </a:r>
            <a:r>
              <a:rPr lang="en-US" sz="2400" dirty="0" err="1"/>
              <a:t>серотонина</a:t>
            </a:r>
            <a:r>
              <a:rPr lang="en-US" sz="2400" dirty="0"/>
              <a:t>.</a:t>
            </a:r>
          </a:p>
        </p:txBody>
      </p:sp>
      <p:pic>
        <p:nvPicPr>
          <p:cNvPr id="9218" name="Picture 2" descr="C:\Documents and Settings\User\Desktop\Новая папка\al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2843733"/>
            <a:ext cx="3672408" cy="40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611484"/>
            <a:ext cx="8418240" cy="6288995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Однократный</a:t>
            </a:r>
            <a:r>
              <a:rPr lang="en-US" sz="2400" dirty="0"/>
              <a:t> </a:t>
            </a:r>
            <a:r>
              <a:rPr lang="en-US" sz="2400" dirty="0" err="1"/>
              <a:t>прием</a:t>
            </a:r>
            <a:r>
              <a:rPr lang="en-US" sz="2400" dirty="0"/>
              <a:t> </a:t>
            </a:r>
            <a:r>
              <a:rPr lang="en-US" sz="2400" dirty="0" err="1"/>
              <a:t>алкоголя</a:t>
            </a:r>
            <a:r>
              <a:rPr lang="en-US" sz="2400" dirty="0"/>
              <a:t> </a:t>
            </a:r>
            <a:r>
              <a:rPr lang="en-US" sz="2400" dirty="0" err="1"/>
              <a:t>приводит</a:t>
            </a:r>
            <a:r>
              <a:rPr lang="en-US" sz="2400" dirty="0"/>
              <a:t> к </a:t>
            </a:r>
            <a:r>
              <a:rPr lang="en-US" sz="2400" dirty="0" err="1"/>
              <a:t>активизации</a:t>
            </a:r>
            <a:r>
              <a:rPr lang="en-US" sz="2400" dirty="0"/>
              <a:t> </a:t>
            </a:r>
            <a:r>
              <a:rPr lang="en-US" sz="2400" dirty="0" err="1"/>
              <a:t>процессов</a:t>
            </a:r>
            <a:r>
              <a:rPr lang="en-US" sz="2400" dirty="0"/>
              <a:t> </a:t>
            </a:r>
            <a:r>
              <a:rPr lang="en-US" sz="2400" dirty="0" err="1"/>
              <a:t>образования</a:t>
            </a:r>
            <a:r>
              <a:rPr lang="en-US" sz="2400" dirty="0"/>
              <a:t> и </a:t>
            </a:r>
            <a:r>
              <a:rPr lang="en-US" sz="2400" dirty="0" err="1"/>
              <a:t>использования</a:t>
            </a:r>
            <a:r>
              <a:rPr lang="en-US" sz="2400" dirty="0"/>
              <a:t> </a:t>
            </a:r>
            <a:r>
              <a:rPr lang="en-US" sz="2400" dirty="0" err="1"/>
              <a:t>норадреналина</a:t>
            </a:r>
            <a:r>
              <a:rPr lang="en-US" sz="2400" dirty="0"/>
              <a:t> (</a:t>
            </a:r>
            <a:r>
              <a:rPr lang="en-US" sz="2400" dirty="0" err="1"/>
              <a:t>снижение</a:t>
            </a:r>
            <a:r>
              <a:rPr lang="en-US" sz="2400" dirty="0"/>
              <a:t>).</a:t>
            </a:r>
          </a:p>
        </p:txBody>
      </p:sp>
      <p:pic>
        <p:nvPicPr>
          <p:cNvPr id="11266" name="Picture 2" descr="C:\Documents and Settings\User\Desktop\Новая папка\1265090290_alkogo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926993"/>
            <a:ext cx="3744416" cy="51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0"/>
            <a:ext cx="8607960" cy="19616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Последствия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1259558"/>
            <a:ext cx="8418240" cy="5640922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Усилением</a:t>
            </a:r>
            <a:r>
              <a:rPr lang="en-US" sz="2400" dirty="0"/>
              <a:t> </a:t>
            </a:r>
            <a:r>
              <a:rPr lang="en-US" sz="2400" dirty="0" err="1"/>
              <a:t>кругооборота</a:t>
            </a:r>
            <a:r>
              <a:rPr lang="en-US" sz="2400" dirty="0"/>
              <a:t> </a:t>
            </a:r>
            <a:r>
              <a:rPr lang="en-US" sz="2400" dirty="0" err="1"/>
              <a:t>норадреналина</a:t>
            </a:r>
            <a:r>
              <a:rPr lang="en-US" sz="2400" dirty="0"/>
              <a:t> в </a:t>
            </a:r>
            <a:r>
              <a:rPr lang="en-US" sz="2400" dirty="0" err="1"/>
              <a:t>среднем</a:t>
            </a:r>
            <a:r>
              <a:rPr lang="en-US" sz="2400" dirty="0"/>
              <a:t> </a:t>
            </a:r>
            <a:r>
              <a:rPr lang="en-US" sz="2400" dirty="0" err="1"/>
              <a:t>мозге</a:t>
            </a:r>
            <a:r>
              <a:rPr lang="en-US" sz="2400" dirty="0"/>
              <a:t> и </a:t>
            </a:r>
            <a:r>
              <a:rPr lang="en-US" sz="2400" dirty="0" err="1"/>
              <a:t>гипоталамусе</a:t>
            </a:r>
            <a:r>
              <a:rPr lang="en-US" sz="2400" dirty="0"/>
              <a:t> </a:t>
            </a:r>
            <a:r>
              <a:rPr lang="en-US" sz="2400" dirty="0" err="1"/>
              <a:t>объясняется</a:t>
            </a:r>
            <a:r>
              <a:rPr lang="en-US" sz="2400" dirty="0"/>
              <a:t> </a:t>
            </a:r>
            <a:r>
              <a:rPr lang="en-US" sz="2400" dirty="0" err="1"/>
              <a:t>фаза</a:t>
            </a:r>
            <a:r>
              <a:rPr lang="en-US" sz="2400" dirty="0"/>
              <a:t> </a:t>
            </a:r>
            <a:r>
              <a:rPr lang="en-US" sz="2400" dirty="0" err="1"/>
              <a:t>двигательного</a:t>
            </a:r>
            <a:r>
              <a:rPr lang="en-US" sz="2400" dirty="0"/>
              <a:t>, </a:t>
            </a:r>
            <a:r>
              <a:rPr lang="en-US" sz="2400" dirty="0" err="1"/>
              <a:t>вегетативного</a:t>
            </a:r>
            <a:r>
              <a:rPr lang="en-US" sz="2400" dirty="0"/>
              <a:t> и </a:t>
            </a:r>
            <a:r>
              <a:rPr lang="en-US" sz="2400" dirty="0" err="1"/>
              <a:t>эмоционального</a:t>
            </a:r>
            <a:r>
              <a:rPr lang="en-US" sz="2400" dirty="0"/>
              <a:t> </a:t>
            </a:r>
            <a:r>
              <a:rPr lang="en-US" sz="2400" dirty="0" err="1"/>
              <a:t>возбуждения</a:t>
            </a:r>
            <a:r>
              <a:rPr lang="en-US" sz="2400" dirty="0"/>
              <a:t>, </a:t>
            </a:r>
            <a:r>
              <a:rPr lang="en-US" sz="2400" dirty="0" err="1"/>
              <a:t>связанного</a:t>
            </a:r>
            <a:r>
              <a:rPr lang="en-US" sz="2400" dirty="0"/>
              <a:t> с </a:t>
            </a:r>
            <a:r>
              <a:rPr lang="en-US" sz="2400" dirty="0" err="1"/>
              <a:t>употреблением</a:t>
            </a:r>
            <a:r>
              <a:rPr lang="en-US" sz="2400" dirty="0"/>
              <a:t> </a:t>
            </a:r>
            <a:r>
              <a:rPr lang="en-US" sz="2400" dirty="0" err="1"/>
              <a:t>алкоголя</a:t>
            </a:r>
            <a:r>
              <a:rPr lang="en-US" sz="2400" dirty="0"/>
              <a:t>.</a:t>
            </a:r>
          </a:p>
        </p:txBody>
      </p:sp>
      <p:pic>
        <p:nvPicPr>
          <p:cNvPr id="12290" name="Picture 2" descr="C:\Documents and Settings\User\Desktop\Новая папка\1238751_1-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2825651"/>
            <a:ext cx="5904656" cy="45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755502"/>
            <a:ext cx="8418240" cy="6144978"/>
          </a:xfrm>
        </p:spPr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dirty="0" err="1"/>
              <a:t>Истощение</a:t>
            </a:r>
            <a:r>
              <a:rPr lang="en-US" sz="2400" dirty="0"/>
              <a:t> </a:t>
            </a:r>
            <a:r>
              <a:rPr lang="en-US" sz="2400" dirty="0" err="1"/>
              <a:t>запасов</a:t>
            </a:r>
            <a:r>
              <a:rPr lang="en-US" sz="2400" dirty="0"/>
              <a:t> </a:t>
            </a:r>
            <a:r>
              <a:rPr lang="en-US" sz="2400" dirty="0" err="1"/>
              <a:t>норадреналина</a:t>
            </a:r>
            <a:r>
              <a:rPr lang="en-US" sz="2400" dirty="0"/>
              <a:t> </a:t>
            </a:r>
            <a:r>
              <a:rPr lang="en-US" sz="2400" dirty="0" err="1"/>
              <a:t>приводит</a:t>
            </a:r>
            <a:r>
              <a:rPr lang="en-US" sz="2400" dirty="0"/>
              <a:t> к </a:t>
            </a:r>
            <a:r>
              <a:rPr lang="en-US" sz="2400" dirty="0" err="1"/>
              <a:t>подавленному</a:t>
            </a:r>
            <a:r>
              <a:rPr lang="en-US" sz="2400" dirty="0"/>
              <a:t> </a:t>
            </a:r>
            <a:r>
              <a:rPr lang="en-US" sz="2400" dirty="0" err="1"/>
              <a:t>состоянию</a:t>
            </a:r>
            <a:r>
              <a:rPr lang="en-US" sz="2400" dirty="0"/>
              <a:t>, </a:t>
            </a:r>
            <a:r>
              <a:rPr lang="en-US" sz="2400" dirty="0" err="1"/>
              <a:t>психической</a:t>
            </a:r>
            <a:r>
              <a:rPr lang="en-US" sz="2400" dirty="0"/>
              <a:t> и </a:t>
            </a:r>
            <a:r>
              <a:rPr lang="en-US" sz="2400" dirty="0" err="1"/>
              <a:t>двигательной</a:t>
            </a:r>
            <a:r>
              <a:rPr lang="en-US" sz="2400" dirty="0"/>
              <a:t> </a:t>
            </a:r>
            <a:r>
              <a:rPr lang="en-US" sz="2400" dirty="0" err="1"/>
              <a:t>заторможенности</a:t>
            </a:r>
            <a:r>
              <a:rPr lang="en-US" sz="2400" dirty="0"/>
              <a:t>.</a:t>
            </a:r>
          </a:p>
        </p:txBody>
      </p:sp>
      <p:pic>
        <p:nvPicPr>
          <p:cNvPr id="8194" name="Picture 2" descr="C:\Documents and Settings\User\Desktop\Новая папка\9cdd0a3065ad7616a63c70d2679a6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1986802"/>
            <a:ext cx="8064896" cy="4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79437"/>
            <a:ext cx="8607960" cy="178220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dirty="0" err="1"/>
              <a:t>Синдром</a:t>
            </a:r>
            <a:r>
              <a:rPr lang="en-US" dirty="0"/>
              <a:t> </a:t>
            </a:r>
            <a:r>
              <a:rPr lang="en-US" dirty="0" err="1"/>
              <a:t>похмелья</a:t>
            </a:r>
            <a:r>
              <a:rPr lang="en-US" dirty="0"/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7170" name="Picture 2" descr="C:\Documents and Settings\User\Desktop\Новая папка\1363504951_719962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1475581"/>
            <a:ext cx="5557912" cy="55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395462"/>
            <a:ext cx="8607960" cy="1224136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6146" name="Picture 2" descr="C:\Documents and Settings\User\Desktop\Новая папка\107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475581"/>
            <a:ext cx="5607924" cy="57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Условия синтеза: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Поступление с пищей аминокислоты триптофана - непосредственний синтез в синапсисах.</a:t>
            </a:r>
          </a:p>
          <a:p>
            <a:pPr lvl="0"/>
            <a:r>
              <a:rPr lang="en-US" sz="2400"/>
              <a:t>Поступление глюкозы с углеводной пищей.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Болезни: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3999" marR="0" lvl="0" indent="-431999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Булимия - “синдром сладкоежки”;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682360"/>
            <a:ext cx="8520840" cy="421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../../../../Program%20Files/OpenOffice.org%203/Basis/share/template/ru/presnt/prs-novelty.otp</Template>
  <TotalTime>576</TotalTime>
  <Words>2179</Words>
  <Application>Microsoft Office PowerPoint</Application>
  <PresentationFormat>Произвольный</PresentationFormat>
  <Paragraphs>247</Paragraphs>
  <Slides>82</Slides>
  <Notes>82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prs-novelty</vt:lpstr>
      <vt:lpstr>Химия эмоций</vt:lpstr>
      <vt:lpstr>1. Настроение: серотонин</vt:lpstr>
      <vt:lpstr>Роль:</vt:lpstr>
      <vt:lpstr>Презентация PowerPoint</vt:lpstr>
      <vt:lpstr>Презентация PowerPoint</vt:lpstr>
      <vt:lpstr>Презентация PowerPoint</vt:lpstr>
      <vt:lpstr>Депрессия</vt:lpstr>
      <vt:lpstr>Условия синтеза:</vt:lpstr>
      <vt:lpstr>Болезни:</vt:lpstr>
      <vt:lpstr>2. День и ночь: мелатонин</vt:lpstr>
      <vt:lpstr>Роль:</vt:lpstr>
      <vt:lpstr>Болезни:</vt:lpstr>
      <vt:lpstr>3. Удовольствие: дофамин</vt:lpstr>
      <vt:lpstr>Виработка:</vt:lpstr>
      <vt:lpstr>Роль:</vt:lpstr>
      <vt:lpstr>4. Страх и ярость: адреналин и норадреналин</vt:lpstr>
      <vt:lpstr>Адреналин- гормон страха</vt:lpstr>
      <vt:lpstr>Роль:</vt:lpstr>
      <vt:lpstr>Выработка:</vt:lpstr>
      <vt:lpstr>Воздействие: Норма:</vt:lpstr>
      <vt:lpstr>Гиперсинтез:</vt:lpstr>
      <vt:lpstr>Норадреналин- гормон ярости</vt:lpstr>
      <vt:lpstr>Роль:</vt:lpstr>
      <vt:lpstr>Выработка:</vt:lpstr>
      <vt:lpstr>Условия:</vt:lpstr>
      <vt:lpstr>Болезни:</vt:lpstr>
      <vt:lpstr>Счастье есть: эндорфины и энкефалины</vt:lpstr>
      <vt:lpstr>Роль:</vt:lpstr>
      <vt:lpstr>Семейство эндорфинов</vt:lpstr>
      <vt:lpstr>Роль:</vt:lpstr>
      <vt:lpstr>Энкефалины</vt:lpstr>
      <vt:lpstr>Выработка:</vt:lpstr>
      <vt:lpstr>Эйфория</vt:lpstr>
      <vt:lpstr>Условия и возможности:</vt:lpstr>
      <vt:lpstr>Механизм привыкания</vt:lpstr>
      <vt:lpstr>Суть болезни:</vt:lpstr>
      <vt:lpstr>Эндогенные морфины</vt:lpstr>
      <vt:lpstr>Роль:</vt:lpstr>
      <vt:lpstr> 6. Влюблённость: фенилэтиламин  (или PEA)</vt:lpstr>
      <vt:lpstr>Роль:</vt:lpstr>
      <vt:lpstr>Выработка:</vt:lpstr>
      <vt:lpstr>Особенности:</vt:lpstr>
      <vt:lpstr>Презентация PowerPoint</vt:lpstr>
      <vt:lpstr>Презентация PowerPoint</vt:lpstr>
      <vt:lpstr>7. Доверие: окситоцин</vt:lpstr>
      <vt:lpstr>Роль:</vt:lpstr>
      <vt:lpstr>Условия выработки:</vt:lpstr>
      <vt:lpstr>Исспользование:</vt:lpstr>
      <vt:lpstr>8. Привязанность: вазопрессин</vt:lpstr>
      <vt:lpstr>Выработка:</vt:lpstr>
      <vt:lpstr>Роль:</vt:lpstr>
      <vt:lpstr>9.Привлечение: феромоны (андростерон и копулины)</vt:lpstr>
      <vt:lpstr>Роль:</vt:lpstr>
      <vt:lpstr>Выработка :</vt:lpstr>
      <vt:lpstr>Андростерон</vt:lpstr>
      <vt:lpstr>Особенности:</vt:lpstr>
      <vt:lpstr>Презентация PowerPoint</vt:lpstr>
      <vt:lpstr>Презентация PowerPoint</vt:lpstr>
      <vt:lpstr>Копулины</vt:lpstr>
      <vt:lpstr>Действие:</vt:lpstr>
      <vt:lpstr>Применение:</vt:lpstr>
      <vt:lpstr>10. Либидо: адрогены (тестостерон)</vt:lpstr>
      <vt:lpstr>Роль:</vt:lpstr>
      <vt:lpstr>11. Женственность: эстрогены (эстрадиол)</vt:lpstr>
      <vt:lpstr>Роль:</vt:lpstr>
      <vt:lpstr>Презентация PowerPoint</vt:lpstr>
      <vt:lpstr>Презентация PowerPoint</vt:lpstr>
      <vt:lpstr>Болезни:</vt:lpstr>
      <vt:lpstr>Особенности:</vt:lpstr>
      <vt:lpstr>13. Материнский инстинкт: пролактин</vt:lpstr>
      <vt:lpstr>Роль:</vt:lpstr>
      <vt:lpstr>Выработка:</vt:lpstr>
      <vt:lpstr>15.Опьянение: этанол</vt:lpstr>
      <vt:lpstr>Действие:</vt:lpstr>
      <vt:lpstr>Презентация PowerPoint</vt:lpstr>
      <vt:lpstr>Последствия:</vt:lpstr>
      <vt:lpstr>Презентация PowerPoint</vt:lpstr>
      <vt:lpstr>Синдром похмелья: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 продукта</dc:title>
  <dc:description>Общая презентация нового продукта, учитывающая пожелания заказчика</dc:description>
  <cp:lastModifiedBy>User</cp:lastModifiedBy>
  <cp:revision>15</cp:revision>
  <dcterms:created xsi:type="dcterms:W3CDTF">2014-01-12T20:49:40Z</dcterms:created>
  <dcterms:modified xsi:type="dcterms:W3CDTF">2014-02-23T14:27:23Z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