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50" autoAdjust="0"/>
  </p:normalViewPr>
  <p:slideViewPr>
    <p:cSldViewPr>
      <p:cViewPr varScale="1">
        <p:scale>
          <a:sx n="99" d="100"/>
          <a:sy n="99" d="100"/>
        </p:scale>
        <p:origin x="-132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918648" cy="316835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тему: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Діти</a:t>
            </a:r>
            <a:r>
              <a:rPr lang="ru-RU" b="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вулиці</a:t>
            </a:r>
            <a:r>
              <a:rPr lang="ru-RU" b="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b="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розплата</a:t>
            </a:r>
            <a:r>
              <a:rPr lang="ru-RU" b="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b="0" cap="sm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байдужість</a:t>
            </a:r>
            <a:r>
              <a:rPr lang="ru-RU" b="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21088"/>
            <a:ext cx="7999040" cy="2016224"/>
          </a:xfrm>
        </p:spPr>
        <p:txBody>
          <a:bodyPr>
            <a:normAutofit/>
          </a:bodyPr>
          <a:lstStyle/>
          <a:p>
            <a:r>
              <a:rPr lang="uk-UA" sz="2000" i="1" dirty="0" smtClean="0">
                <a:solidFill>
                  <a:schemeClr val="tx2"/>
                </a:solidFill>
              </a:rPr>
              <a:t>Підготували:</a:t>
            </a:r>
          </a:p>
          <a:p>
            <a:r>
              <a:rPr lang="uk-UA" sz="2000" i="1" dirty="0" smtClean="0">
                <a:solidFill>
                  <a:schemeClr val="tx2"/>
                </a:solidFill>
              </a:rPr>
              <a:t>учні 6 гімназійного класу</a:t>
            </a:r>
          </a:p>
          <a:p>
            <a:r>
              <a:rPr lang="uk-UA" sz="2000" i="1" dirty="0" err="1" smtClean="0">
                <a:solidFill>
                  <a:schemeClr val="tx2"/>
                </a:solidFill>
              </a:rPr>
              <a:t>Черепанин</a:t>
            </a:r>
            <a:r>
              <a:rPr lang="uk-UA" sz="2000" i="1" dirty="0" smtClean="0">
                <a:solidFill>
                  <a:schemeClr val="tx2"/>
                </a:solidFill>
              </a:rPr>
              <a:t> Христина,</a:t>
            </a:r>
          </a:p>
          <a:p>
            <a:r>
              <a:rPr lang="uk-UA" sz="2000" i="1" dirty="0" err="1" smtClean="0">
                <a:solidFill>
                  <a:schemeClr val="tx2"/>
                </a:solidFill>
              </a:rPr>
              <a:t>Комарницька</a:t>
            </a:r>
            <a:r>
              <a:rPr lang="uk-UA" sz="2000" i="1" dirty="0" smtClean="0">
                <a:solidFill>
                  <a:schemeClr val="tx2"/>
                </a:solidFill>
              </a:rPr>
              <a:t> Мар’яна,</a:t>
            </a:r>
          </a:p>
          <a:p>
            <a:r>
              <a:rPr lang="uk-UA" sz="2000" i="1" dirty="0" err="1" smtClean="0">
                <a:solidFill>
                  <a:schemeClr val="tx2"/>
                </a:solidFill>
              </a:rPr>
              <a:t>Комарницький</a:t>
            </a:r>
            <a:r>
              <a:rPr lang="uk-UA" sz="2000" i="1" dirty="0" smtClean="0">
                <a:solidFill>
                  <a:schemeClr val="tx2"/>
                </a:solidFill>
              </a:rPr>
              <a:t> Богдан</a:t>
            </a:r>
            <a:endParaRPr lang="uk-UA" sz="20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836712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 smtClean="0">
                <a:solidFill>
                  <a:srgbClr val="0070C0"/>
                </a:solidFill>
              </a:rPr>
              <a:t>Проблема нещасного дитинства в Україні набула такої гостроти, що на неї почала звертати увагу європейська спільнота, за підтримки якої, зокрема, реалізується міжнародний проект «Надання допомоги «дітям вулиці» та соціально незахищеним категоріям дітей і підлітків», участь у якому беруть Інтернаціональний союз з Німеччини та Ліга соціальних працівників України. А міжнародна організація «</a:t>
            </a:r>
            <a:r>
              <a:rPr lang="uk-UA" sz="2000" b="1" i="1" dirty="0" err="1" smtClean="0">
                <a:solidFill>
                  <a:srgbClr val="0070C0"/>
                </a:solidFill>
              </a:rPr>
              <a:t>СОС</a:t>
            </a:r>
            <a:r>
              <a:rPr lang="uk-UA" sz="2000" b="1" i="1" dirty="0" smtClean="0">
                <a:solidFill>
                  <a:srgbClr val="0070C0"/>
                </a:solidFill>
              </a:rPr>
              <a:t> — </a:t>
            </a:r>
            <a:r>
              <a:rPr lang="uk-UA" sz="2000" b="1" i="1" dirty="0" err="1" smtClean="0">
                <a:solidFill>
                  <a:srgbClr val="0070C0"/>
                </a:solidFill>
              </a:rPr>
              <a:t>Кіндердорф</a:t>
            </a:r>
            <a:r>
              <a:rPr lang="uk-UA" sz="2000" b="1" i="1" dirty="0" smtClean="0">
                <a:solidFill>
                  <a:srgbClr val="0070C0"/>
                </a:solidFill>
              </a:rPr>
              <a:t>» у м. Бровари Київської області планує будівництво дитячого селища для дітей-сиріт та дітей, позбавлених батьківської опіки та піклування.</a:t>
            </a:r>
            <a:br>
              <a:rPr lang="uk-UA" sz="2000" b="1" i="1" dirty="0" smtClean="0">
                <a:solidFill>
                  <a:srgbClr val="0070C0"/>
                </a:solidFill>
              </a:rPr>
            </a:br>
            <a:r>
              <a:rPr lang="uk-UA" sz="2000" b="1" i="1" dirty="0" smtClean="0">
                <a:solidFill>
                  <a:srgbClr val="0070C0"/>
                </a:solidFill>
              </a:rPr>
              <a:t>У нашій країні не повинно бути нічиїх дітей — це, наші з вами діти, це діти України. І малолітні жебраки на вокзалах, і неповнолітні токсикомани в під'їздах так чи інакше — це наше майбутнє. І те, яким воно буде, залежить сьогодні від наших рішень.</a:t>
            </a:r>
            <a:r>
              <a:rPr lang="uk-UA" sz="1200" dirty="0" smtClean="0"/>
              <a:t/>
            </a:r>
            <a:br>
              <a:rPr lang="uk-UA" sz="1200" dirty="0" smtClean="0"/>
            </a:br>
            <a:endParaRPr lang="uk-UA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rticleImages_46476_CU_fotovustavku_MobileYou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440160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r>
              <a:rPr lang="uk-UA" sz="2000" b="1" i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>Їхній дім — це вулиці нашого міста. Їхня їжа — кусень чорного хліба. Їхнє життя — це «запах» клею «Момент». Хто вони? На більшості з них наліплено ярлик «Діти вулиці».</a:t>
            </a:r>
            <a: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  <a:t/>
            </a:r>
            <a:br>
              <a:rPr lang="uk-UA" sz="2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Angsana New" pitchFamily="18" charset="-34"/>
              </a:rPr>
            </a:br>
            <a:endParaRPr lang="uk-UA" sz="2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Angsana New" pitchFamily="18" charset="-34"/>
            </a:endParaRPr>
          </a:p>
        </p:txBody>
      </p:sp>
      <p:pic>
        <p:nvPicPr>
          <p:cNvPr id="5" name="Содержимое 4" descr="140654_image_larg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1012" y="2132856"/>
            <a:ext cx="4095686" cy="3909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imag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75622" y="2060848"/>
            <a:ext cx="397812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98072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 нікого не дивує поява на вулиці маленьких брудних бродяг. Вони по одному блукають лабіринтами вулиць, намагаючись якось заробити собі на життя, і майже нічим не привертають уваги перехожих. Вони живуть у своєму світі, </a:t>
            </a:r>
            <a:r>
              <a:rPr lang="uk-UA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uk-UA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кольорових барв галюцинацій. Це вони сьогодні проходять жорстоку школу життя в такому специфічному «навчальному закладі», як вулиця. За часів затяжної економічної кризи та моральної апатії суспільства вони страждають найбільше, їхні нинішні поневіряння, їхній біль — то неоплатний рахунок дорослим, наша відкрита невигойна рана, наш сором і наша ганьба.</a:t>
            </a:r>
            <a:endParaRPr lang="uk-UA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078175">
            <a:off x="6511904" y="4072760"/>
            <a:ext cx="2143125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zhebrakuvan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37172">
            <a:off x="389378" y="4390231"/>
            <a:ext cx="2377440" cy="17739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mai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3861048"/>
            <a:ext cx="2736304" cy="19512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2068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>
                <a:solidFill>
                  <a:srgbClr val="0070C0"/>
                </a:solidFill>
              </a:rPr>
              <a:t>Ідеться</a:t>
            </a:r>
            <a:r>
              <a:rPr lang="ru-RU" i="1" dirty="0" smtClean="0">
                <a:solidFill>
                  <a:srgbClr val="0070C0"/>
                </a:solidFill>
              </a:rPr>
              <a:t> про </a:t>
            </a:r>
            <a:r>
              <a:rPr lang="ru-RU" i="1" dirty="0" err="1" smtClean="0">
                <a:solidFill>
                  <a:srgbClr val="0070C0"/>
                </a:solidFill>
              </a:rPr>
              <a:t>надто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тривожне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явище</a:t>
            </a:r>
            <a:r>
              <a:rPr lang="ru-RU" i="1" dirty="0" smtClean="0">
                <a:solidFill>
                  <a:srgbClr val="0070C0"/>
                </a:solidFill>
              </a:rPr>
              <a:t>. Ось </a:t>
            </a:r>
            <a:r>
              <a:rPr lang="ru-RU" i="1" dirty="0" err="1" smtClean="0">
                <a:solidFill>
                  <a:srgbClr val="0070C0"/>
                </a:solidFill>
              </a:rPr>
              <a:t>лише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кілька</a:t>
            </a:r>
            <a:r>
              <a:rPr lang="ru-RU" i="1" dirty="0" smtClean="0">
                <a:solidFill>
                  <a:srgbClr val="0070C0"/>
                </a:solidFill>
              </a:rPr>
              <a:t> цифр </a:t>
            </a:r>
            <a:r>
              <a:rPr lang="ru-RU" i="1" dirty="0" err="1" smtClean="0">
                <a:solidFill>
                  <a:srgbClr val="0070C0"/>
                </a:solidFill>
              </a:rPr>
              <a:t>невеселої</a:t>
            </a:r>
            <a:r>
              <a:rPr lang="ru-RU" i="1" dirty="0" smtClean="0">
                <a:solidFill>
                  <a:srgbClr val="0070C0"/>
                </a:solidFill>
              </a:rPr>
              <a:t> статистики: у 2004 р. </a:t>
            </a:r>
            <a:r>
              <a:rPr lang="ru-RU" i="1" dirty="0" err="1" smtClean="0">
                <a:solidFill>
                  <a:srgbClr val="0070C0"/>
                </a:solidFill>
              </a:rPr>
              <a:t>з</a:t>
            </a:r>
            <a:r>
              <a:rPr lang="ru-RU" i="1" dirty="0" smtClean="0">
                <a:solidFill>
                  <a:srgbClr val="0070C0"/>
                </a:solidFill>
              </a:rPr>
              <a:t> 11,5 </a:t>
            </a:r>
            <a:r>
              <a:rPr lang="ru-RU" i="1" dirty="0" err="1" smtClean="0">
                <a:solidFill>
                  <a:srgbClr val="0070C0"/>
                </a:solidFill>
              </a:rPr>
              <a:t>мільйона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неповнолітніх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громадян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держави</a:t>
            </a:r>
            <a:r>
              <a:rPr lang="ru-RU" i="1" dirty="0" smtClean="0">
                <a:solidFill>
                  <a:srgbClr val="0070C0"/>
                </a:solidFill>
              </a:rPr>
              <a:t> 1 </a:t>
            </a:r>
            <a:r>
              <a:rPr lang="ru-RU" i="1" dirty="0" err="1" smtClean="0">
                <a:solidFill>
                  <a:srgbClr val="0070C0"/>
                </a:solidFill>
              </a:rPr>
              <a:t>мільйон</a:t>
            </a:r>
            <a:r>
              <a:rPr lang="ru-RU" i="1" dirty="0" smtClean="0">
                <a:solidFill>
                  <a:srgbClr val="0070C0"/>
                </a:solidFill>
              </a:rPr>
              <a:t> 225 </a:t>
            </a:r>
            <a:r>
              <a:rPr lang="ru-RU" i="1" dirty="0" err="1" smtClean="0">
                <a:solidFill>
                  <a:srgbClr val="0070C0"/>
                </a:solidFill>
              </a:rPr>
              <a:t>тисяч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перебували</a:t>
            </a:r>
            <a:r>
              <a:rPr lang="ru-RU" i="1" dirty="0" smtClean="0">
                <a:solidFill>
                  <a:srgbClr val="0070C0"/>
                </a:solidFill>
              </a:rPr>
              <a:t> на </a:t>
            </a:r>
            <a:r>
              <a:rPr lang="ru-RU" i="1" dirty="0" err="1" smtClean="0">
                <a:solidFill>
                  <a:srgbClr val="0070C0"/>
                </a:solidFill>
              </a:rPr>
              <a:t>спеціальному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обліку</a:t>
            </a:r>
            <a:r>
              <a:rPr lang="ru-RU" i="1" dirty="0" smtClean="0">
                <a:solidFill>
                  <a:srgbClr val="0070C0"/>
                </a:solidFill>
              </a:rPr>
              <a:t> як </a:t>
            </a:r>
            <a:r>
              <a:rPr lang="ru-RU" i="1" dirty="0" err="1" smtClean="0">
                <a:solidFill>
                  <a:srgbClr val="0070C0"/>
                </a:solidFill>
              </a:rPr>
              <a:t>діти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із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соціально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незахищених</a:t>
            </a:r>
            <a:r>
              <a:rPr lang="ru-RU" i="1" dirty="0" smtClean="0">
                <a:solidFill>
                  <a:srgbClr val="0070C0"/>
                </a:solidFill>
              </a:rPr>
              <a:t> родин, сироти, </a:t>
            </a:r>
            <a:r>
              <a:rPr lang="ru-RU" i="1" dirty="0" err="1" smtClean="0">
                <a:solidFill>
                  <a:srgbClr val="0070C0"/>
                </a:solidFill>
              </a:rPr>
              <a:t>умовно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засуджені</a:t>
            </a: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ru-RU" i="1" dirty="0" err="1" smtClean="0">
                <a:solidFill>
                  <a:srgbClr val="0070C0"/>
                </a:solidFill>
              </a:rPr>
              <a:t>наркомани</a:t>
            </a: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ru-RU" i="1" dirty="0" err="1" smtClean="0">
                <a:solidFill>
                  <a:srgbClr val="0070C0"/>
                </a:solidFill>
              </a:rPr>
              <a:t>токсикомани</a:t>
            </a: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ru-RU" i="1" dirty="0" err="1" smtClean="0">
                <a:solidFill>
                  <a:srgbClr val="0070C0"/>
                </a:solidFill>
              </a:rPr>
              <a:t>чи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перебували</a:t>
            </a:r>
            <a:r>
              <a:rPr lang="ru-RU" i="1" dirty="0" smtClean="0">
                <a:solidFill>
                  <a:srgbClr val="0070C0"/>
                </a:solidFill>
              </a:rPr>
              <a:t> в </a:t>
            </a:r>
            <a:r>
              <a:rPr lang="ru-RU" i="1" dirty="0" err="1" smtClean="0">
                <a:solidFill>
                  <a:srgbClr val="0070C0"/>
                </a:solidFill>
              </a:rPr>
              <a:t>колоніях</a:t>
            </a:r>
            <a:r>
              <a:rPr lang="ru-RU" i="1" dirty="0" smtClean="0">
                <a:solidFill>
                  <a:srgbClr val="0070C0"/>
                </a:solidFill>
              </a:rPr>
              <a:t>. </a:t>
            </a:r>
            <a:r>
              <a:rPr lang="ru-RU" i="1" dirty="0" err="1" smtClean="0">
                <a:solidFill>
                  <a:srgbClr val="0070C0"/>
                </a:solidFill>
              </a:rPr>
              <a:t>Це</a:t>
            </a:r>
            <a:r>
              <a:rPr lang="ru-RU" i="1" dirty="0" smtClean="0">
                <a:solidFill>
                  <a:srgbClr val="0070C0"/>
                </a:solidFill>
              </a:rPr>
              <a:t> все ж десять </a:t>
            </a:r>
            <a:r>
              <a:rPr lang="ru-RU" i="1" dirty="0" err="1" smtClean="0">
                <a:solidFill>
                  <a:srgbClr val="0070C0"/>
                </a:solidFill>
              </a:rPr>
              <a:t>відсотків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дітей</a:t>
            </a: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ru-RU" i="1" dirty="0" err="1" smtClean="0">
                <a:solidFill>
                  <a:srgbClr val="0070C0"/>
                </a:solidFill>
              </a:rPr>
              <a:t>які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живуть</a:t>
            </a:r>
            <a:r>
              <a:rPr lang="ru-RU" i="1" dirty="0" smtClean="0">
                <a:solidFill>
                  <a:srgbClr val="0070C0"/>
                </a:solidFill>
              </a:rPr>
              <a:t> у </a:t>
            </a:r>
            <a:r>
              <a:rPr lang="ru-RU" i="1" dirty="0" err="1" smtClean="0">
                <a:solidFill>
                  <a:srgbClr val="0070C0"/>
                </a:solidFill>
              </a:rPr>
              <a:t>надто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складних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соціальних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err="1" smtClean="0">
                <a:solidFill>
                  <a:srgbClr val="0070C0"/>
                </a:solidFill>
              </a:rPr>
              <a:t>умовах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  <a:endParaRPr lang="uk-UA" i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348880"/>
            <a:ext cx="82089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>
                <a:solidFill>
                  <a:srgbClr val="0070C0"/>
                </a:solidFill>
              </a:rPr>
              <a:t>Суспільна криза останніх років позначилася на житті й побуті наймолодших громадян. Хто сьогодні тікає на вулицю, хто ночує на залізничних вокзалах, теплотрасах чи будь-яких місцях мегаполісів, де можна сховатися від негоди, хто жебракує в метрополітенах та на речових ринках? Вдумайтесь у цифру. У цьому списку лише три відсотки становлять діти-сироти. Решта — при живих та здорових татах і мамах. В основному — це хлопчики та дівчатка віком від 12 до 15 років, кожна третя дитина — від 7 до 11 років. Збільшується кількість дітей із сільської місцевості, дітей дошкільного віку. Є ще одна категорія утікачів — вихованці інтернатів. Вони становлять 15—20 відсотків.</a:t>
            </a:r>
            <a:br>
              <a:rPr lang="uk-UA" i="1" dirty="0" smtClean="0">
                <a:solidFill>
                  <a:srgbClr val="0070C0"/>
                </a:solidFill>
              </a:rPr>
            </a:br>
            <a:r>
              <a:rPr lang="uk-UA" i="1" dirty="0" smtClean="0">
                <a:solidFill>
                  <a:srgbClr val="0070C0"/>
                </a:solidFill>
              </a:rPr>
              <a:t>Багато хто з безпритульників, живучи ще вдома, велику частину часу проводив на вулиці, у підвалах і переходах. Більшість із них — це діти алкоголіків, наркоманів, просто зневірених від бідності та безробіття людей. Були й такі, яких романтика вуличного життя вирвала з нормальних сімей.</a:t>
            </a:r>
            <a:endParaRPr lang="uk-UA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509120"/>
            <a:ext cx="2921636" cy="201622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Рисунок 7" descr="завантаження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204864"/>
            <a:ext cx="3244443" cy="237626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Рисунок 8" descr="2010120115474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32656"/>
            <a:ext cx="3894310" cy="36004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Рисунок 9" descr="images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116632"/>
            <a:ext cx="2808312" cy="181745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 descr="images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4869160"/>
            <a:ext cx="2657475" cy="17240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2" name="Рисунок 11" descr="images (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131840" y="486916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49685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>
                <a:solidFill>
                  <a:srgbClr val="0070C0"/>
                </a:solidFill>
              </a:rPr>
              <a:t>Опинившись на вулиці, дитина змушена роздобути собі харчі. Хтось краде, хтось випрошує в жалісливих перехожих, а хтось пробує дрібними послугами заробити якусь копійчину.</a:t>
            </a:r>
            <a:br>
              <a:rPr lang="uk-UA" sz="1600" i="1" dirty="0" smtClean="0">
                <a:solidFill>
                  <a:srgbClr val="0070C0"/>
                </a:solidFill>
              </a:rPr>
            </a:br>
            <a:r>
              <a:rPr lang="uk-UA" sz="1600" i="1" dirty="0" smtClean="0">
                <a:solidFill>
                  <a:srgbClr val="0070C0"/>
                </a:solidFill>
              </a:rPr>
              <a:t>За свідченням соціальних психологів, перший крок на вулицю починається з прогуляного уроку, дрібної сварки з батьками. Діти мандрують туди, де і народ багатший, і люду більше — дивись, сотий чи тисячний перехожий розщедриться. Та вже і є за день на хліб, солодощі та ще й на ігрові автомати. На такі гроші на периферії не розжитися. Тож і втікають діти з неблагополучних чи малозабезпечених сімей до ілюзорного свободою та достатком світу, до великих міст, зокрема столиці.</a:t>
            </a:r>
            <a:br>
              <a:rPr lang="uk-UA" sz="1600" i="1" dirty="0" smtClean="0">
                <a:solidFill>
                  <a:srgbClr val="0070C0"/>
                </a:solidFill>
              </a:rPr>
            </a:br>
            <a:r>
              <a:rPr lang="uk-UA" sz="1600" i="1" dirty="0" smtClean="0">
                <a:solidFill>
                  <a:srgbClr val="0070C0"/>
                </a:solidFill>
              </a:rPr>
              <a:t>Місцями нічліжок дітей є теплотраси, підвали та горища житлових будинків, покинуті будинки, підсобні приміщення ринків, вокзали, залізничні вагони. А також винаймають квартири, де можна переночувати. Кожна дитина знає декілька адрес таких квартир. Двокімнатна квартира з обдертими стінами, без меблів, із забрудненою кухнею. За одну ніч у такій квартирі хазяйці віддається якась певна частина заробітку. В одній кімнаті може ночувати до ЗО дітей.</a:t>
            </a:r>
            <a:endParaRPr lang="uk-UA" sz="1600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349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16632"/>
            <a:ext cx="1905000" cy="1647825"/>
          </a:xfrm>
          <a:prstGeom prst="rect">
            <a:avLst/>
          </a:prstGeom>
        </p:spPr>
      </p:pic>
      <p:pic>
        <p:nvPicPr>
          <p:cNvPr id="4" name="Рисунок 3" descr="11476980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483858">
            <a:off x="5315639" y="3987513"/>
            <a:ext cx="3515882" cy="2636912"/>
          </a:xfrm>
          <a:prstGeom prst="rect">
            <a:avLst/>
          </a:prstGeom>
        </p:spPr>
      </p:pic>
      <p:pic>
        <p:nvPicPr>
          <p:cNvPr id="5" name="Рисунок 4" descr="obshchezhitiya-dlya-bezdomnyk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618058">
            <a:off x="5371589" y="1968130"/>
            <a:ext cx="3168352" cy="1980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51125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70C0"/>
                </a:solidFill>
              </a:rPr>
              <a:t>Є ще вибір — підвали, там ти вже можеш бути собі господарем. Збирається маленька групка дітей, вибирають собі старшого, називають його татом. У такий же спосіб вибирається і мати. Батьківський вік може становити 9—10 років. Головне, щоб батьки були активними і знали, де можна знайти щось поїсти. В обов'язки «матері» входить любов до своєї групи, своїх дітей, прибирання «квартири», вкладання діточок у «ліжечко». «Батько» шукає, де можна заробити грошей і чим нагодувати своїх дітей. От і доводиться </a:t>
            </a:r>
            <a:r>
              <a:rPr lang="uk-UA" i="1" dirty="0" smtClean="0">
                <a:solidFill>
                  <a:srgbClr val="0070C0"/>
                </a:solidFill>
              </a:rPr>
              <a:t>найбільш обділеним  </a:t>
            </a:r>
            <a:r>
              <a:rPr lang="uk-UA" i="1" dirty="0" smtClean="0">
                <a:solidFill>
                  <a:srgbClr val="0070C0"/>
                </a:solidFill>
              </a:rPr>
              <a:t>і </a:t>
            </a:r>
            <a:r>
              <a:rPr lang="uk-UA" i="1" dirty="0" smtClean="0">
                <a:solidFill>
                  <a:srgbClr val="0070C0"/>
                </a:solidFill>
              </a:rPr>
              <a:t>незахищеним </a:t>
            </a:r>
            <a:r>
              <a:rPr lang="uk-UA" i="1" dirty="0" smtClean="0">
                <a:solidFill>
                  <a:srgbClr val="0070C0"/>
                </a:solidFill>
              </a:rPr>
              <a:t>самим </a:t>
            </a:r>
            <a:r>
              <a:rPr lang="uk-UA" i="1" dirty="0" smtClean="0">
                <a:solidFill>
                  <a:srgbClr val="0070C0"/>
                </a:solidFill>
              </a:rPr>
              <a:t>шукати порятунку в цьому жорстокому світі.</a:t>
            </a:r>
            <a:endParaRPr lang="uk-UA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6987696_22c4bd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196752"/>
            <a:ext cx="3467944" cy="2520280"/>
          </a:xfrm>
          <a:prstGeom prst="rect">
            <a:avLst/>
          </a:prstGeom>
        </p:spPr>
      </p:pic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725144"/>
            <a:ext cx="2304256" cy="1872208"/>
          </a:xfrm>
          <a:prstGeom prst="rect">
            <a:avLst/>
          </a:prstGeom>
        </p:spPr>
      </p:pic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15816" y="4725144"/>
            <a:ext cx="2619375" cy="1887091"/>
          </a:xfrm>
          <a:prstGeom prst="rect">
            <a:avLst/>
          </a:prstGeom>
        </p:spPr>
      </p:pic>
      <p:pic>
        <p:nvPicPr>
          <p:cNvPr id="6" name="Рисунок 5" descr="завантаження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46864" y="4365104"/>
            <a:ext cx="2891950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69127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rgbClr val="002060"/>
                </a:solidFill>
              </a:rPr>
              <a:t>Заробіток</a:t>
            </a:r>
            <a:r>
              <a:rPr lang="ru-RU" i="1" dirty="0" smtClean="0">
                <a:solidFill>
                  <a:srgbClr val="002060"/>
                </a:solidFill>
              </a:rPr>
              <a:t> «</a:t>
            </a:r>
            <a:r>
              <a:rPr lang="ru-RU" i="1" dirty="0" err="1" smtClean="0">
                <a:solidFill>
                  <a:srgbClr val="002060"/>
                </a:solidFill>
              </a:rPr>
              <a:t>середнього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жебрака</a:t>
            </a:r>
            <a:r>
              <a:rPr lang="ru-RU" i="1" dirty="0" smtClean="0">
                <a:solidFill>
                  <a:srgbClr val="002060"/>
                </a:solidFill>
              </a:rPr>
              <a:t>» </a:t>
            </a:r>
            <a:r>
              <a:rPr lang="ru-RU" i="1" dirty="0" err="1" smtClean="0">
                <a:solidFill>
                  <a:srgbClr val="002060"/>
                </a:solidFill>
              </a:rPr>
              <a:t>іноді</a:t>
            </a:r>
            <a:r>
              <a:rPr lang="ru-RU" i="1" dirty="0" smtClean="0">
                <a:solidFill>
                  <a:srgbClr val="002060"/>
                </a:solidFill>
              </a:rPr>
              <a:t> становить до </a:t>
            </a:r>
            <a:r>
              <a:rPr lang="ru-RU" i="1" dirty="0" err="1" smtClean="0">
                <a:solidFill>
                  <a:srgbClr val="002060"/>
                </a:solidFill>
              </a:rPr>
              <a:t>двохсот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гривень</a:t>
            </a:r>
            <a:r>
              <a:rPr lang="ru-RU" i="1" dirty="0" smtClean="0">
                <a:solidFill>
                  <a:srgbClr val="002060"/>
                </a:solidFill>
              </a:rPr>
              <a:t> на день, </a:t>
            </a:r>
            <a:r>
              <a:rPr lang="ru-RU" i="1" dirty="0" err="1" smtClean="0">
                <a:solidFill>
                  <a:srgbClr val="002060"/>
                </a:solidFill>
              </a:rPr>
              <a:t>тобто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шість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тисяч</a:t>
            </a:r>
            <a:r>
              <a:rPr lang="ru-RU" i="1" dirty="0" smtClean="0">
                <a:solidFill>
                  <a:srgbClr val="002060"/>
                </a:solidFill>
              </a:rPr>
              <a:t> на </a:t>
            </a:r>
            <a:r>
              <a:rPr lang="ru-RU" i="1" dirty="0" err="1" smtClean="0">
                <a:solidFill>
                  <a:srgbClr val="002060"/>
                </a:solidFill>
              </a:rPr>
              <a:t>місяць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Однак</a:t>
            </a:r>
            <a:r>
              <a:rPr lang="ru-RU" i="1" dirty="0" smtClean="0">
                <a:solidFill>
                  <a:srgbClr val="002060"/>
                </a:solidFill>
              </a:rPr>
              <a:t> при </a:t>
            </a:r>
            <a:r>
              <a:rPr lang="ru-RU" i="1" dirty="0" err="1" smtClean="0">
                <a:solidFill>
                  <a:srgbClr val="002060"/>
                </a:solidFill>
              </a:rPr>
              <a:t>цьому</a:t>
            </a:r>
            <a:r>
              <a:rPr lang="ru-RU" i="1" dirty="0" smtClean="0">
                <a:solidFill>
                  <a:srgbClr val="002060"/>
                </a:solidFill>
              </a:rPr>
              <a:t> вони не </a:t>
            </a:r>
            <a:r>
              <a:rPr lang="ru-RU" i="1" dirty="0" err="1" smtClean="0">
                <a:solidFill>
                  <a:srgbClr val="002060"/>
                </a:solidFill>
              </a:rPr>
              <a:t>шикують</a:t>
            </a:r>
            <a:r>
              <a:rPr lang="ru-RU" i="1" dirty="0" smtClean="0">
                <a:solidFill>
                  <a:srgbClr val="002060"/>
                </a:solidFill>
              </a:rPr>
              <a:t>. Причина </a:t>
            </a:r>
            <a:r>
              <a:rPr lang="ru-RU" i="1" dirty="0" err="1" smtClean="0">
                <a:solidFill>
                  <a:srgbClr val="002060"/>
                </a:solidFill>
              </a:rPr>
              <a:t>досить</a:t>
            </a:r>
            <a:r>
              <a:rPr lang="ru-RU" i="1" dirty="0" smtClean="0">
                <a:solidFill>
                  <a:srgbClr val="002060"/>
                </a:solidFill>
              </a:rPr>
              <a:t> банальна,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про </a:t>
            </a:r>
            <a:r>
              <a:rPr lang="ru-RU" i="1" dirty="0" err="1" smtClean="0">
                <a:solidFill>
                  <a:srgbClr val="002060"/>
                </a:solidFill>
              </a:rPr>
              <a:t>неї</a:t>
            </a:r>
            <a:r>
              <a:rPr lang="ru-RU" i="1" dirty="0" smtClean="0">
                <a:solidFill>
                  <a:srgbClr val="002060"/>
                </a:solidFill>
              </a:rPr>
              <a:t> добре </a:t>
            </a:r>
            <a:r>
              <a:rPr lang="ru-RU" i="1" dirty="0" err="1" smtClean="0">
                <a:solidFill>
                  <a:srgbClr val="002060"/>
                </a:solidFill>
              </a:rPr>
              <a:t>відомо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правоохоронцям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Адже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метро,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переходи — то «</a:t>
            </a:r>
            <a:r>
              <a:rPr lang="ru-RU" i="1" dirty="0" err="1" smtClean="0">
                <a:solidFill>
                  <a:srgbClr val="002060"/>
                </a:solidFill>
              </a:rPr>
              <a:t>чиясь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територія</a:t>
            </a:r>
            <a:r>
              <a:rPr lang="ru-RU" i="1" dirty="0" smtClean="0">
                <a:solidFill>
                  <a:srgbClr val="002060"/>
                </a:solidFill>
              </a:rPr>
              <a:t>»,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за </a:t>
            </a:r>
            <a:r>
              <a:rPr lang="ru-RU" i="1" dirty="0" err="1" smtClean="0">
                <a:solidFill>
                  <a:srgbClr val="002060"/>
                </a:solidFill>
              </a:rPr>
              <a:t>неї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слід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сплачувати</a:t>
            </a:r>
            <a:r>
              <a:rPr lang="ru-RU" i="1" dirty="0" smtClean="0">
                <a:solidFill>
                  <a:srgbClr val="002060"/>
                </a:solidFill>
              </a:rPr>
              <a:t> «</a:t>
            </a:r>
            <a:r>
              <a:rPr lang="ru-RU" i="1" dirty="0" err="1" smtClean="0">
                <a:solidFill>
                  <a:srgbClr val="002060"/>
                </a:solidFill>
              </a:rPr>
              <a:t>податок</a:t>
            </a:r>
            <a:r>
              <a:rPr lang="ru-RU" i="1" dirty="0" smtClean="0">
                <a:solidFill>
                  <a:srgbClr val="002060"/>
                </a:solidFill>
              </a:rPr>
              <a:t>». </a:t>
            </a:r>
            <a:r>
              <a:rPr lang="ru-RU" i="1" dirty="0" err="1" smtClean="0">
                <a:solidFill>
                  <a:srgbClr val="002060"/>
                </a:solidFill>
              </a:rPr>
              <a:t>Ідеться</a:t>
            </a:r>
            <a:r>
              <a:rPr lang="ru-RU" i="1" dirty="0" smtClean="0">
                <a:solidFill>
                  <a:srgbClr val="002060"/>
                </a:solidFill>
              </a:rPr>
              <a:t> про той </a:t>
            </a:r>
            <a:r>
              <a:rPr lang="ru-RU" i="1" dirty="0" err="1" smtClean="0">
                <a:solidFill>
                  <a:srgbClr val="002060"/>
                </a:solidFill>
              </a:rPr>
              <a:t>важковстановлений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кримінал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котрий</a:t>
            </a:r>
            <a:r>
              <a:rPr lang="ru-RU" i="1" dirty="0" smtClean="0">
                <a:solidFill>
                  <a:srgbClr val="002060"/>
                </a:solidFill>
              </a:rPr>
              <a:t> активно </a:t>
            </a:r>
            <a:r>
              <a:rPr lang="ru-RU" i="1" dirty="0" err="1" smtClean="0">
                <a:solidFill>
                  <a:srgbClr val="002060"/>
                </a:solidFill>
              </a:rPr>
              <a:t>використовує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сіромах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задля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власного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збагачення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Звичайно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певний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відсоток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від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зборів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жебраки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залишають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собі</a:t>
            </a:r>
            <a:r>
              <a:rPr lang="ru-RU" i="1" dirty="0" smtClean="0">
                <a:solidFill>
                  <a:srgbClr val="002060"/>
                </a:solidFill>
              </a:rPr>
              <a:t> (при </a:t>
            </a:r>
            <a:r>
              <a:rPr lang="ru-RU" i="1" dirty="0" err="1" smtClean="0">
                <a:solidFill>
                  <a:srgbClr val="002060"/>
                </a:solidFill>
              </a:rPr>
              <a:t>цьому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з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фінансової</a:t>
            </a:r>
            <a:r>
              <a:rPr lang="ru-RU" i="1" dirty="0" smtClean="0">
                <a:solidFill>
                  <a:srgbClr val="002060"/>
                </a:solidFill>
              </a:rPr>
              <a:t> точки </a:t>
            </a:r>
            <a:r>
              <a:rPr lang="ru-RU" i="1" dirty="0" err="1" smtClean="0">
                <a:solidFill>
                  <a:srgbClr val="002060"/>
                </a:solidFill>
              </a:rPr>
              <a:t>зору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він</a:t>
            </a:r>
            <a:r>
              <a:rPr lang="ru-RU" i="1" dirty="0" smtClean="0">
                <a:solidFill>
                  <a:srgbClr val="002060"/>
                </a:solidFill>
              </a:rPr>
              <a:t> становить суму </a:t>
            </a:r>
            <a:r>
              <a:rPr lang="ru-RU" i="1" dirty="0" err="1" smtClean="0">
                <a:solidFill>
                  <a:srgbClr val="002060"/>
                </a:solidFill>
              </a:rPr>
              <a:t>навіть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вищу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ніж</a:t>
            </a:r>
            <a:r>
              <a:rPr lang="ru-RU" i="1" dirty="0" smtClean="0">
                <a:solidFill>
                  <a:srgbClr val="002060"/>
                </a:solidFill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</a:rPr>
              <a:t>середньостатистичного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службовця</a:t>
            </a:r>
            <a:r>
              <a:rPr lang="ru-RU" i="1" dirty="0" smtClean="0">
                <a:solidFill>
                  <a:srgbClr val="002060"/>
                </a:solidFill>
              </a:rPr>
              <a:t>), та, </a:t>
            </a:r>
            <a:r>
              <a:rPr lang="ru-RU" i="1" dirty="0" err="1" smtClean="0">
                <a:solidFill>
                  <a:srgbClr val="002060"/>
                </a:solidFill>
              </a:rPr>
              <a:t>накопичивши</a:t>
            </a:r>
            <a:r>
              <a:rPr lang="ru-RU" i="1" dirty="0" smtClean="0">
                <a:solidFill>
                  <a:srgbClr val="002060"/>
                </a:solidFill>
              </a:rPr>
              <a:t> таким чином </a:t>
            </a:r>
            <a:r>
              <a:rPr lang="ru-RU" i="1" dirty="0" err="1" smtClean="0">
                <a:solidFill>
                  <a:srgbClr val="002060"/>
                </a:solidFill>
              </a:rPr>
              <a:t>певну</a:t>
            </a:r>
            <a:r>
              <a:rPr lang="ru-RU" i="1" dirty="0" smtClean="0">
                <a:solidFill>
                  <a:srgbClr val="002060"/>
                </a:solidFill>
              </a:rPr>
              <a:t> суму, не </a:t>
            </a:r>
            <a:r>
              <a:rPr lang="ru-RU" i="1" dirty="0" err="1" smtClean="0">
                <a:solidFill>
                  <a:srgbClr val="002060"/>
                </a:solidFill>
              </a:rPr>
              <a:t>припиняють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свій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промисел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жебрацтво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перетворюється</a:t>
            </a:r>
            <a:r>
              <a:rPr lang="ru-RU" i="1" dirty="0" smtClean="0">
                <a:solidFill>
                  <a:srgbClr val="002060"/>
                </a:solidFill>
              </a:rPr>
              <a:t> на </a:t>
            </a:r>
            <a:r>
              <a:rPr lang="ru-RU" i="1" dirty="0" err="1" smtClean="0">
                <a:solidFill>
                  <a:srgbClr val="002060"/>
                </a:solidFill>
              </a:rPr>
              <a:t>фах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Розігруються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вистави</a:t>
            </a:r>
            <a:r>
              <a:rPr lang="ru-RU" i="1" dirty="0" smtClean="0">
                <a:solidFill>
                  <a:srgbClr val="002060"/>
                </a:solidFill>
              </a:rPr>
              <a:t> в метро,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часом </a:t>
            </a:r>
            <a:r>
              <a:rPr lang="ru-RU" i="1" dirty="0" err="1" smtClean="0">
                <a:solidFill>
                  <a:srgbClr val="002060"/>
                </a:solidFill>
              </a:rPr>
              <a:t>настільки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професійно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що</a:t>
            </a:r>
            <a:r>
              <a:rPr lang="ru-RU" i="1" dirty="0" smtClean="0">
                <a:solidFill>
                  <a:srgbClr val="002060"/>
                </a:solidFill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</a:rPr>
              <a:t>вартості</a:t>
            </a:r>
            <a:r>
              <a:rPr lang="ru-RU" i="1" dirty="0" smtClean="0">
                <a:solidFill>
                  <a:srgbClr val="002060"/>
                </a:solidFill>
              </a:rPr>
              <a:t> жетона за </a:t>
            </a:r>
            <a:r>
              <a:rPr lang="ru-RU" i="1" dirty="0" err="1" smtClean="0">
                <a:solidFill>
                  <a:srgbClr val="002060"/>
                </a:solidFill>
              </a:rPr>
              <a:t>проїзд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варто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було</a:t>
            </a:r>
            <a:r>
              <a:rPr lang="ru-RU" i="1" dirty="0" smtClean="0">
                <a:solidFill>
                  <a:srgbClr val="002060"/>
                </a:solidFill>
              </a:rPr>
              <a:t> б </a:t>
            </a:r>
            <a:r>
              <a:rPr lang="ru-RU" i="1" dirty="0" err="1" smtClean="0">
                <a:solidFill>
                  <a:srgbClr val="002060"/>
                </a:solidFill>
              </a:rPr>
              <a:t>додати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ще</a:t>
            </a:r>
            <a:r>
              <a:rPr lang="ru-RU" i="1" dirty="0" smtClean="0">
                <a:solidFill>
                  <a:srgbClr val="002060"/>
                </a:solidFill>
              </a:rPr>
              <a:t> пару </a:t>
            </a:r>
            <a:r>
              <a:rPr lang="ru-RU" i="1" dirty="0" err="1" smtClean="0">
                <a:solidFill>
                  <a:srgbClr val="002060"/>
                </a:solidFill>
              </a:rPr>
              <a:t>копійчин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Цікаві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прем'єри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нові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акторські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відкриття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Якщо</a:t>
            </a:r>
            <a:r>
              <a:rPr lang="ru-RU" i="1" dirty="0" smtClean="0">
                <a:solidFill>
                  <a:srgbClr val="002060"/>
                </a:solidFill>
              </a:rPr>
              <a:t> бути </a:t>
            </a:r>
            <a:r>
              <a:rPr lang="ru-RU" i="1" dirty="0" err="1" smtClean="0">
                <a:solidFill>
                  <a:srgbClr val="002060"/>
                </a:solidFill>
              </a:rPr>
              <a:t>уважним</a:t>
            </a:r>
            <a:r>
              <a:rPr lang="ru-RU" i="1" dirty="0" smtClean="0">
                <a:solidFill>
                  <a:srgbClr val="002060"/>
                </a:solidFill>
              </a:rPr>
              <a:t>, то </a:t>
            </a:r>
            <a:r>
              <a:rPr lang="ru-RU" i="1" dirty="0" err="1" smtClean="0">
                <a:solidFill>
                  <a:srgbClr val="002060"/>
                </a:solidFill>
              </a:rPr>
              <a:t>можна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помітити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що</a:t>
            </a:r>
            <a:r>
              <a:rPr lang="ru-RU" i="1" dirty="0" smtClean="0">
                <a:solidFill>
                  <a:srgbClr val="002060"/>
                </a:solidFill>
              </a:rPr>
              <a:t> часом одна </a:t>
            </a:r>
            <a:r>
              <a:rPr lang="ru-RU" i="1" dirty="0" err="1" smtClean="0">
                <a:solidFill>
                  <a:srgbClr val="002060"/>
                </a:solidFill>
              </a:rPr>
              <a:t>й</a:t>
            </a:r>
            <a:r>
              <a:rPr lang="ru-RU" i="1" dirty="0" smtClean="0">
                <a:solidFill>
                  <a:srgbClr val="002060"/>
                </a:solidFill>
              </a:rPr>
              <a:t> та сама </a:t>
            </a:r>
            <a:r>
              <a:rPr lang="ru-RU" i="1" dirty="0" err="1" smtClean="0">
                <a:solidFill>
                  <a:srgbClr val="002060"/>
                </a:solidFill>
              </a:rPr>
              <a:t>дівчина</a:t>
            </a:r>
            <a:r>
              <a:rPr lang="ru-RU" i="1" dirty="0" smtClean="0">
                <a:solidFill>
                  <a:srgbClr val="002060"/>
                </a:solidFill>
              </a:rPr>
              <a:t> то просить </a:t>
            </a:r>
            <a:r>
              <a:rPr lang="ru-RU" i="1" dirty="0" err="1" smtClean="0">
                <a:solidFill>
                  <a:srgbClr val="002060"/>
                </a:solidFill>
              </a:rPr>
              <a:t>милостиню</a:t>
            </a:r>
            <a:r>
              <a:rPr lang="ru-RU" i="1" dirty="0" smtClean="0">
                <a:solidFill>
                  <a:srgbClr val="002060"/>
                </a:solidFill>
              </a:rPr>
              <a:t> на </a:t>
            </a:r>
            <a:r>
              <a:rPr lang="ru-RU" i="1" dirty="0" err="1" smtClean="0">
                <a:solidFill>
                  <a:srgbClr val="002060"/>
                </a:solidFill>
              </a:rPr>
              <a:t>лікування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чоловіка-інваліда</a:t>
            </a:r>
            <a:r>
              <a:rPr lang="ru-RU" i="1" dirty="0" smtClean="0">
                <a:solidFill>
                  <a:srgbClr val="002060"/>
                </a:solidFill>
              </a:rPr>
              <a:t>, то </a:t>
            </a:r>
            <a:r>
              <a:rPr lang="ru-RU" i="1" dirty="0" err="1" smtClean="0">
                <a:solidFill>
                  <a:srgbClr val="002060"/>
                </a:solidFill>
              </a:rPr>
              <a:t>наступного</a:t>
            </a:r>
            <a:r>
              <a:rPr lang="ru-RU" i="1" dirty="0" smtClean="0">
                <a:solidFill>
                  <a:srgbClr val="002060"/>
                </a:solidFill>
              </a:rPr>
              <a:t> дня </a:t>
            </a:r>
            <a:r>
              <a:rPr lang="ru-RU" i="1" dirty="0" err="1" smtClean="0">
                <a:solidFill>
                  <a:srgbClr val="002060"/>
                </a:solidFill>
              </a:rPr>
              <a:t>веде</a:t>
            </a:r>
            <a:r>
              <a:rPr lang="ru-RU" i="1" dirty="0" smtClean="0">
                <a:solidFill>
                  <a:srgbClr val="002060"/>
                </a:solidFill>
              </a:rPr>
              <a:t> за собою «</a:t>
            </a:r>
            <a:r>
              <a:rPr lang="ru-RU" i="1" dirty="0" err="1" smtClean="0">
                <a:solidFill>
                  <a:srgbClr val="002060"/>
                </a:solidFill>
              </a:rPr>
              <a:t>голодних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діточок</a:t>
            </a:r>
            <a:r>
              <a:rPr lang="ru-RU" i="1" dirty="0" smtClean="0">
                <a:solidFill>
                  <a:srgbClr val="002060"/>
                </a:solidFill>
              </a:rPr>
              <a:t>», </a:t>
            </a:r>
            <a:r>
              <a:rPr lang="ru-RU" i="1" dirty="0" err="1" smtClean="0">
                <a:solidFill>
                  <a:srgbClr val="002060"/>
                </a:solidFill>
              </a:rPr>
              <a:t>яких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наче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тимчасові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декора-ції</a:t>
            </a:r>
            <a:r>
              <a:rPr lang="ru-RU" i="1" dirty="0" smtClean="0">
                <a:solidFill>
                  <a:srgbClr val="002060"/>
                </a:solidFill>
              </a:rPr>
              <a:t>, «</a:t>
            </a:r>
            <a:r>
              <a:rPr lang="ru-RU" i="1" dirty="0" err="1" smtClean="0">
                <a:solidFill>
                  <a:srgbClr val="002060"/>
                </a:solidFill>
              </a:rPr>
              <a:t>колеги</a:t>
            </a:r>
            <a:r>
              <a:rPr lang="ru-RU" i="1" dirty="0" smtClean="0">
                <a:solidFill>
                  <a:srgbClr val="002060"/>
                </a:solidFill>
              </a:rPr>
              <a:t> по </a:t>
            </a:r>
            <a:r>
              <a:rPr lang="ru-RU" i="1" dirty="0" err="1" smtClean="0">
                <a:solidFill>
                  <a:srgbClr val="002060"/>
                </a:solidFill>
              </a:rPr>
              <a:t>професії</a:t>
            </a:r>
            <a:r>
              <a:rPr lang="ru-RU" i="1" dirty="0" smtClean="0">
                <a:solidFill>
                  <a:srgbClr val="002060"/>
                </a:solidFill>
              </a:rPr>
              <a:t>» взяли напрокат у </a:t>
            </a:r>
            <a:r>
              <a:rPr lang="ru-RU" i="1" dirty="0" err="1" smtClean="0">
                <a:solidFill>
                  <a:srgbClr val="002060"/>
                </a:solidFill>
              </a:rPr>
              <a:t>малозабезпечених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сусідів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або</a:t>
            </a:r>
            <a:r>
              <a:rPr lang="ru-RU" i="1" dirty="0" smtClean="0">
                <a:solidFill>
                  <a:srgbClr val="002060"/>
                </a:solidFill>
              </a:rPr>
              <a:t> на платформах </a:t>
            </a:r>
            <a:r>
              <a:rPr lang="ru-RU" i="1" dirty="0" err="1" smtClean="0">
                <a:solidFill>
                  <a:srgbClr val="002060"/>
                </a:solidFill>
              </a:rPr>
              <a:t>вокзалів</a:t>
            </a:r>
            <a:r>
              <a:rPr lang="ru-RU" i="1" dirty="0" smtClean="0">
                <a:solidFill>
                  <a:srgbClr val="002060"/>
                </a:solidFill>
              </a:rPr>
              <a:t>, де </a:t>
            </a:r>
            <a:r>
              <a:rPr lang="ru-RU" i="1" dirty="0" err="1" smtClean="0">
                <a:solidFill>
                  <a:srgbClr val="002060"/>
                </a:solidFill>
              </a:rPr>
              <a:t>ховаються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неповнолітні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які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залишили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рідні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домівки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тікаючи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від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п'яних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батьків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чи</a:t>
            </a:r>
            <a:r>
              <a:rPr lang="ru-RU" i="1" dirty="0" smtClean="0">
                <a:solidFill>
                  <a:srgbClr val="002060"/>
                </a:solidFill>
              </a:rPr>
              <a:t> у </a:t>
            </a:r>
            <a:r>
              <a:rPr lang="ru-RU" i="1" dirty="0" err="1" smtClean="0">
                <a:solidFill>
                  <a:srgbClr val="002060"/>
                </a:solidFill>
              </a:rPr>
              <a:t>пошуках</a:t>
            </a:r>
            <a:r>
              <a:rPr lang="ru-RU" i="1" dirty="0" smtClean="0">
                <a:solidFill>
                  <a:srgbClr val="002060"/>
                </a:solidFill>
              </a:rPr>
              <a:t> романтики. А </a:t>
            </a:r>
            <a:r>
              <a:rPr lang="ru-RU" i="1" dirty="0" err="1" smtClean="0">
                <a:solidFill>
                  <a:srgbClr val="002060"/>
                </a:solidFill>
              </a:rPr>
              <a:t>потім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їх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викидають</a:t>
            </a:r>
            <a:r>
              <a:rPr lang="ru-RU" i="1" dirty="0" smtClean="0">
                <a:solidFill>
                  <a:srgbClr val="002060"/>
                </a:solidFill>
              </a:rPr>
              <a:t> як </a:t>
            </a:r>
            <a:r>
              <a:rPr lang="ru-RU" i="1" dirty="0" err="1" smtClean="0">
                <a:solidFill>
                  <a:srgbClr val="002060"/>
                </a:solidFill>
              </a:rPr>
              <a:t>мотлох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або</a:t>
            </a:r>
            <a:r>
              <a:rPr lang="ru-RU" i="1" dirty="0" smtClean="0">
                <a:solidFill>
                  <a:srgbClr val="002060"/>
                </a:solidFill>
              </a:rPr>
              <a:t> ж </a:t>
            </a:r>
            <a:r>
              <a:rPr lang="ru-RU" i="1" dirty="0" err="1" smtClean="0">
                <a:solidFill>
                  <a:srgbClr val="002060"/>
                </a:solidFill>
              </a:rPr>
              <a:t>повертають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туди</a:t>
            </a:r>
            <a:r>
              <a:rPr lang="ru-RU" i="1" dirty="0" smtClean="0">
                <a:solidFill>
                  <a:srgbClr val="002060"/>
                </a:solidFill>
              </a:rPr>
              <a:t>, де взяли.</a:t>
            </a:r>
            <a:endParaRPr lang="uk-UA" i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35196-1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524461" flipH="1">
            <a:off x="6981068" y="276449"/>
            <a:ext cx="2006566" cy="1332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begg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1988840"/>
            <a:ext cx="1958939" cy="13035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75467">
            <a:off x="6927456" y="3629600"/>
            <a:ext cx="1943472" cy="1321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пап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64288" y="5301208"/>
            <a:ext cx="1809551" cy="13554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7" y="692696"/>
            <a:ext cx="83529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0070C0"/>
                </a:solidFill>
              </a:rPr>
              <a:t>На обліку служб у справах неповнолітніх перебувають понад 129 тис. дітей, які бродяжать і жебракують, скоюють правопорушення, вживають наркотичні речовини й алкогольні напої. У 2003 р. за різні порушення в міліцію було доставлено 69 тис. неповнолітніх.</a:t>
            </a:r>
            <a:br>
              <a:rPr lang="uk-UA" i="1" dirty="0" smtClean="0">
                <a:solidFill>
                  <a:srgbClr val="0070C0"/>
                </a:solidFill>
              </a:rPr>
            </a:br>
            <a:r>
              <a:rPr lang="uk-UA" i="1" dirty="0" smtClean="0">
                <a:solidFill>
                  <a:srgbClr val="0070C0"/>
                </a:solidFill>
              </a:rPr>
              <a:t>Безпритульникам взагалі не подобається жити в притулках і дитячих установах, хоча там, на думку дорослих, цілком нормальні умови: триразове харчування, чистий одяг, своє ліжко з тумбочкою. Притулок для них — все одно що в'язниця, настільки малолітні бродяги розбещені свободою, наркотиками, розгнузданим підвальним сексом, жебрацьким заробітком. Тому вони утримуються там недовго: підхарчуються, іноді одягнуться, медсестра замаже нариви та садна, і через декілька днів багато хто з них тікає.</a:t>
            </a:r>
            <a:endParaRPr lang="uk-UA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d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041068"/>
            <a:ext cx="3528392" cy="2646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363901">
            <a:off x="2850695" y="4410166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9juo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268124">
            <a:off x="212801" y="4826035"/>
            <a:ext cx="2471936" cy="1641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798</Words>
  <Application>Microsoft Office PowerPoint</Application>
  <PresentationFormat>Экран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Проект  на тему: «Діти вулиці — розплата за байдужість»</vt:lpstr>
      <vt:lpstr>       Їхній дім — це вулиці нашого міста. Їхня їжа — кусень чорного хліба. Їхнє життя — це «запах» клею «Момент». Хто вони? На більшості з них наліплено ярлик «Діти вулиці».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на тему: «Діти вулиці» — розплата за байдужість»</dc:title>
  <dc:creator>Мар'яна</dc:creator>
  <cp:lastModifiedBy>Мар'яна</cp:lastModifiedBy>
  <cp:revision>23</cp:revision>
  <dcterms:created xsi:type="dcterms:W3CDTF">2013-12-16T20:17:27Z</dcterms:created>
  <dcterms:modified xsi:type="dcterms:W3CDTF">2013-12-17T17:40:46Z</dcterms:modified>
</cp:coreProperties>
</file>