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566EFF-F593-4729-B1BD-DC04834B3CD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D4A324-BCE9-4480-91FD-5F642E812F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1571612"/>
            <a:ext cx="7429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Цікаві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факти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про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затемнення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9.</a:t>
            </a:r>
            <a:r>
              <a:rPr lang="ru-RU" sz="2800" dirty="0" smtClean="0"/>
              <a:t> У </a:t>
            </a:r>
            <a:r>
              <a:rPr lang="ru-RU" sz="2800" dirty="0" err="1" smtClean="0"/>
              <a:t>будь-якій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точці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затемнення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спостерігати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середньому</a:t>
            </a:r>
            <a:r>
              <a:rPr lang="ru-RU" sz="2800" dirty="0" smtClean="0"/>
              <a:t> один раз на 200-300 </a:t>
            </a:r>
            <a:r>
              <a:rPr lang="ru-RU" sz="2800" dirty="0" err="1" smtClean="0"/>
              <a:t>років</a:t>
            </a:r>
            <a:endParaRPr lang="ru-RU" sz="2800" dirty="0"/>
          </a:p>
        </p:txBody>
      </p:sp>
      <p:pic>
        <p:nvPicPr>
          <p:cNvPr id="2050" name="Picture 2" descr="http://nua.in.ua/wp-content/uploads/2012/11/19620ca5bf96b767a76a3dadeffe0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736"/>
            <a:ext cx="5286412" cy="51220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10.</a:t>
            </a:r>
            <a:r>
              <a:rPr lang="ru-RU" sz="2400" dirty="0" smtClean="0"/>
              <a:t> </a:t>
            </a:r>
            <a:r>
              <a:rPr lang="ru-RU" sz="2400" dirty="0" err="1" smtClean="0"/>
              <a:t>Інерція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Світового</a:t>
            </a:r>
            <a:r>
              <a:rPr lang="ru-RU" sz="2400" dirty="0" smtClean="0"/>
              <a:t> океану,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уповільнення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приводить до </a:t>
            </a:r>
            <a:r>
              <a:rPr lang="ru-RU" sz="2400" dirty="0" err="1" smtClean="0"/>
              <a:t>віддалення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 </a:t>
            </a:r>
            <a:r>
              <a:rPr lang="ru-RU" sz="2400" dirty="0" err="1" smtClean="0"/>
              <a:t>Підраховано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через 600 </a:t>
            </a:r>
            <a:r>
              <a:rPr lang="ru-RU" sz="2400" dirty="0" err="1" smtClean="0"/>
              <a:t>мільйонів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буде </a:t>
            </a:r>
            <a:r>
              <a:rPr lang="ru-RU" sz="2400" dirty="0" err="1" smtClean="0"/>
              <a:t>недостатньо</a:t>
            </a:r>
            <a:r>
              <a:rPr lang="ru-RU" sz="2400" dirty="0" smtClean="0"/>
              <a:t> для «</a:t>
            </a:r>
            <a:r>
              <a:rPr lang="ru-RU" sz="2400" dirty="0" err="1" smtClean="0"/>
              <a:t>закривання</a:t>
            </a:r>
            <a:r>
              <a:rPr lang="ru-RU" sz="2400" dirty="0" smtClean="0"/>
              <a:t>»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сонячні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затемнення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припиняться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&amp;Pcy;&amp;rcy;&amp;icy;&amp;pcy;&amp;ucy;&amp;scy;&amp;kcy;&amp;acy;&amp;yucy;&amp;tcy;&amp;softcy;, &amp;shchcy;&amp;ocy; &amp;Mcy;&amp;iukcy;&amp;scy;&amp;yacy;&amp;tscy;&amp;softcy; &amp;ucy;&amp;tcy;&amp;vcy;&amp;ocy;&amp;rcy;&amp;icy;&amp;vcy;&amp;scy;&amp;yacy; &amp;pcy;&amp;iukcy;&amp;scy;&amp;lcy;&amp;yacy; &amp;zcy;&amp;iukcy;&amp;tcy;&amp;kcy;&amp;ncy;&amp;iecy;&amp;ncy;&amp;ncy;&amp;yacy; &amp;Zcy;&amp;iecy;&amp;mcy;&amp;lcy;&amp;iukcy; &amp;zcy; &amp;acy;&amp;scy;&amp;tcy;&amp;iecy;&amp;rcy;&amp;ocy;&amp;yicy;&amp;dcy;&amp;o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5643602" cy="42378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Найтриваліше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затемнення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нашому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сталося</a:t>
            </a:r>
            <a:r>
              <a:rPr lang="ru-RU" sz="2400" dirty="0" smtClean="0"/>
              <a:t> 22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 2009 року,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спостерігали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Індії</a:t>
            </a:r>
            <a:r>
              <a:rPr lang="ru-RU" sz="2400" dirty="0" smtClean="0"/>
              <a:t>, </a:t>
            </a:r>
            <a:r>
              <a:rPr lang="ru-RU" sz="2400" dirty="0" err="1" smtClean="0"/>
              <a:t>Непалі</a:t>
            </a:r>
            <a:r>
              <a:rPr lang="ru-RU" sz="2400" dirty="0" smtClean="0"/>
              <a:t>, </a:t>
            </a:r>
            <a:r>
              <a:rPr lang="ru-RU" sz="2400" dirty="0" err="1" smtClean="0"/>
              <a:t>Бутані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Китаї</a:t>
            </a:r>
            <a:r>
              <a:rPr lang="ru-RU" sz="2400" dirty="0" smtClean="0"/>
              <a:t>. </a:t>
            </a:r>
            <a:r>
              <a:rPr lang="ru-RU" sz="2400" dirty="0" err="1" smtClean="0"/>
              <a:t>Тривалість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затемнення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склала</a:t>
            </a:r>
            <a:r>
              <a:rPr lang="ru-RU" sz="2400" dirty="0" smtClean="0"/>
              <a:t> 6 </a:t>
            </a:r>
            <a:r>
              <a:rPr lang="ru-RU" sz="2400" dirty="0" err="1" smtClean="0"/>
              <a:t>хвилин</a:t>
            </a:r>
            <a:r>
              <a:rPr lang="ru-RU" sz="2400" dirty="0" smtClean="0"/>
              <a:t> 29 секунд.</a:t>
            </a:r>
            <a:endParaRPr lang="ru-RU" sz="2400" dirty="0"/>
          </a:p>
        </p:txBody>
      </p:sp>
      <p:pic>
        <p:nvPicPr>
          <p:cNvPr id="10244" name="Picture 4" descr="http://ipress.ua/media/gallery/full/2/4/246385-solar-eclipse-f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7429552" cy="41784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2</a:t>
            </a:r>
            <a:r>
              <a:rPr lang="ru-RU" sz="2800" b="1" dirty="0" smtClean="0"/>
              <a:t>. </a:t>
            </a:r>
            <a:r>
              <a:rPr lang="ru-RU" sz="2800" dirty="0" smtClean="0"/>
              <a:t>Земля - </a:t>
            </a:r>
            <a:r>
              <a:rPr lang="ru-RU" sz="2800" dirty="0" err="1" smtClean="0"/>
              <a:t>єдине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в </a:t>
            </a:r>
            <a:r>
              <a:rPr lang="ru-RU" sz="2800" dirty="0" err="1" smtClean="0"/>
              <a:t>Сонячній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системі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спостерігати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затемнення</a:t>
            </a:r>
            <a:r>
              <a:rPr lang="ru-RU" sz="2800" dirty="0" smtClean="0"/>
              <a:t>.</a:t>
            </a:r>
          </a:p>
          <a:p>
            <a:endParaRPr lang="ru-RU" sz="2400" dirty="0" smtClean="0"/>
          </a:p>
        </p:txBody>
      </p:sp>
      <p:pic>
        <p:nvPicPr>
          <p:cNvPr id="9218" name="Picture 2" descr="http://space.vn.ua/son_sys/imag/solar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390938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50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</a:t>
            </a:r>
            <a:r>
              <a:rPr lang="ru-RU" sz="2400" b="1" dirty="0" smtClean="0"/>
              <a:t>.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планетах </a:t>
            </a:r>
            <a:r>
              <a:rPr lang="ru-RU" sz="2400" dirty="0" err="1" smtClean="0"/>
              <a:t>існують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затемнень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Юпітері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затемнення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тіні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 видно на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в телескоп.</a:t>
            </a:r>
            <a:endParaRPr lang="ru-RU" sz="2400" dirty="0"/>
          </a:p>
        </p:txBody>
      </p:sp>
      <p:pic>
        <p:nvPicPr>
          <p:cNvPr id="8194" name="Picture 2" descr="http://zemlanin.info/wp-content/uploads/2013/07/11625_planeta_kosmos_yupiter_1920x1200_www.GdeFon.ru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001000" cy="5000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85728"/>
            <a:ext cx="42862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4</a:t>
            </a:r>
            <a:r>
              <a:rPr lang="ru-RU" sz="2400" dirty="0" smtClean="0"/>
              <a:t>. </a:t>
            </a:r>
            <a:r>
              <a:rPr lang="ru-RU" sz="2400" dirty="0" err="1" smtClean="0"/>
              <a:t>Китайський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ієрогліф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позначення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сонячного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затемнення</a:t>
            </a:r>
            <a:r>
              <a:rPr lang="ru-RU" sz="2400" dirty="0" smtClean="0"/>
              <a:t> - </a:t>
            </a:r>
            <a:r>
              <a:rPr lang="ru-RU" sz="2400" dirty="0" err="1" smtClean="0"/>
              <a:t>Ши</a:t>
            </a:r>
            <a:r>
              <a:rPr lang="ru-RU" sz="2400" dirty="0" smtClean="0"/>
              <a:t> -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 \"</a:t>
            </a:r>
            <a:r>
              <a:rPr lang="ru-RU" sz="2400" dirty="0" err="1" smtClean="0"/>
              <a:t>поїдати\</a:t>
            </a:r>
            <a:r>
              <a:rPr lang="ru-RU" sz="2400" dirty="0" smtClean="0"/>
              <a:t>". У </a:t>
            </a:r>
            <a:r>
              <a:rPr lang="ru-RU" sz="2400" dirty="0" err="1" smtClean="0"/>
              <a:t>Древньому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Китаї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вважалося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затемненні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сонячний</a:t>
            </a:r>
            <a:r>
              <a:rPr lang="ru-RU" sz="2400" dirty="0" smtClean="0"/>
              <a:t> собака </a:t>
            </a:r>
            <a:r>
              <a:rPr lang="ru-RU" sz="2400" dirty="0" err="1" smtClean="0"/>
              <a:t>їсть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Сонце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жителі</a:t>
            </a:r>
            <a:r>
              <a:rPr lang="ru-RU" sz="2400" dirty="0" smtClean="0"/>
              <a:t> починали </a:t>
            </a:r>
            <a:r>
              <a:rPr lang="ru-RU" sz="2400" dirty="0" err="1" smtClean="0"/>
              <a:t>інтенсивно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бити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барабани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гучні</a:t>
            </a:r>
            <a:r>
              <a:rPr lang="ru-RU" sz="2400" dirty="0" smtClean="0"/>
              <a:t> звуки,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звірюка</a:t>
            </a:r>
            <a:r>
              <a:rPr lang="ru-RU" sz="2400" dirty="0" smtClean="0"/>
              <a:t> </a:t>
            </a:r>
            <a:r>
              <a:rPr lang="uk-UA" sz="2400" dirty="0" smtClean="0"/>
              <a:t>повернула </a:t>
            </a:r>
            <a:r>
              <a:rPr lang="ru-RU" sz="2400" dirty="0" err="1" smtClean="0"/>
              <a:t>світило</a:t>
            </a:r>
            <a:r>
              <a:rPr lang="ru-RU" sz="2400" dirty="0" smtClean="0"/>
              <a:t> назад на небо.</a:t>
            </a:r>
            <a:endParaRPr lang="ru-RU" sz="2400" dirty="0"/>
          </a:p>
        </p:txBody>
      </p:sp>
      <p:pic>
        <p:nvPicPr>
          <p:cNvPr id="7170" name="Picture 2" descr="http://www.epochtimes.com.ua/upload/iblock/dd0/dd0410f6806f778293c525e3fe54f8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214842" cy="6129585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b/bb/Goblet_drum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66"/>
            <a:ext cx="4429156" cy="59090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5</a:t>
            </a:r>
            <a:r>
              <a:rPr lang="ru-RU" sz="2800" b="1" dirty="0" smtClean="0"/>
              <a:t>.</a:t>
            </a:r>
            <a:r>
              <a:rPr lang="ru-RU" sz="2800" dirty="0" smtClean="0"/>
              <a:t> У тому ж </a:t>
            </a:r>
            <a:r>
              <a:rPr lang="ru-RU" sz="2800" dirty="0" err="1" smtClean="0"/>
              <a:t>Китаї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знайдені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найдревніші</a:t>
            </a:r>
            <a:r>
              <a:rPr lang="ru-RU" sz="2800" dirty="0" smtClean="0"/>
              <a:t> </a:t>
            </a:r>
            <a:r>
              <a:rPr lang="ru-RU" sz="2800" dirty="0" err="1" smtClean="0"/>
              <a:t>згадки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затемнення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датуються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мінімум</a:t>
            </a:r>
            <a:r>
              <a:rPr lang="ru-RU" sz="2800" dirty="0" smtClean="0"/>
              <a:t> 1050 роком до </a:t>
            </a:r>
            <a:r>
              <a:rPr lang="ru-RU" sz="2800" dirty="0" err="1" smtClean="0"/>
              <a:t>нашої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ери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146" name="Picture 2" descr="http://myksu.at.ua/_pu/1/28080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048500" cy="5286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6.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Порівнявши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стародавніх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спостереження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астрономи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складних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розрахунків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визначили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за три </a:t>
            </a:r>
            <a:r>
              <a:rPr lang="ru-RU" sz="2400" dirty="0" err="1" smtClean="0"/>
              <a:t>тисячі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збільшилася</a:t>
            </a:r>
            <a:r>
              <a:rPr lang="ru-RU" sz="2400" dirty="0" smtClean="0"/>
              <a:t> на 0.047 секунд.</a:t>
            </a:r>
            <a:endParaRPr lang="ru-RU" sz="2400" dirty="0"/>
          </a:p>
        </p:txBody>
      </p:sp>
      <p:pic>
        <p:nvPicPr>
          <p:cNvPr id="4098" name="Picture 2" descr="http://upload.wikimedia.org/wikipedia/commons/thumb/4/42/Dunhuang_star_map.jpg/250px-Dunhuang_star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3486516" cy="3500462"/>
          </a:xfrm>
          <a:prstGeom prst="rect">
            <a:avLst/>
          </a:prstGeom>
          <a:noFill/>
        </p:spPr>
      </p:pic>
      <p:pic>
        <p:nvPicPr>
          <p:cNvPr id="4100" name="Picture 4" descr="&amp;Ncy;&amp;acy; &amp;tcy;&amp;rcy;&amp;icy;&amp;vcy;&amp;acy;&amp;lcy;&amp;iukcy;&amp;scy;&amp;tcy;&amp;softcy; &amp;dcy;&amp;ocy;&amp;bcy;&amp;icy; &amp;vcy;&amp;pcy;&amp;lcy;&amp;icy;&amp;vcy;&amp;acy;&amp;yucy;&amp;tcy;&amp;softcy; &amp;pcy;&amp;rcy;&amp;ocy;&amp;tscy;&amp;iecy;&amp;scy;&amp;icy; &amp;vcy; &amp;yacy;&amp;dcy;&amp;rcy;&amp;iukcy; &amp;Zcy;&amp;iecy;&amp;mcy;&amp;lcy;&amp;iukcy;: &amp;rcy;&amp;acy;&amp;ncy;&amp;iukcy;&amp;shcy;&amp;iecy; &amp;vcy; &amp;dcy;&amp;ocy;&amp;bcy;&amp;iukcy; &amp;bcy;&amp;ucy;&amp;lcy;&amp;acy; 21 &amp;gcy;&amp;ocy;&amp;dcy;&amp;i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1462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7.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місячного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затемнення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навколо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Місяця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видимий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червонуватий</a:t>
            </a:r>
            <a:r>
              <a:rPr lang="ru-RU" sz="2800" dirty="0" smtClean="0"/>
              <a:t> ореол через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промені</a:t>
            </a:r>
            <a:r>
              <a:rPr lang="ru-RU" sz="2800" dirty="0" smtClean="0"/>
              <a:t> по шляху до </a:t>
            </a:r>
            <a:r>
              <a:rPr lang="ru-RU" sz="2800" dirty="0" err="1" smtClean="0"/>
              <a:t>Місяця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проходять</a:t>
            </a:r>
            <a:r>
              <a:rPr lang="ru-RU" sz="2800" dirty="0" smtClean="0"/>
              <a:t> через </a:t>
            </a:r>
            <a:r>
              <a:rPr lang="ru-RU" sz="2800" dirty="0" err="1" smtClean="0"/>
              <a:t>земну</a:t>
            </a:r>
            <a:r>
              <a:rPr lang="ru-RU" sz="2800" dirty="0" smtClean="0"/>
              <a:t> атмосферу.</a:t>
            </a:r>
            <a:endParaRPr lang="ru-RU" sz="2800" dirty="0"/>
          </a:p>
        </p:txBody>
      </p:sp>
      <p:pic>
        <p:nvPicPr>
          <p:cNvPr id="5122" name="Picture 2" descr="http://i.osvita.org.ua/news/db/48/4884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6858048" cy="455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8</a:t>
            </a:r>
            <a:r>
              <a:rPr lang="ru-RU" sz="2400" b="1" dirty="0" smtClean="0"/>
              <a:t>.</a:t>
            </a:r>
            <a:r>
              <a:rPr lang="ru-RU" sz="2400" dirty="0" smtClean="0"/>
              <a:t> Краса </a:t>
            </a:r>
            <a:r>
              <a:rPr lang="ru-RU" sz="2400" dirty="0" err="1" smtClean="0"/>
              <a:t>і</a:t>
            </a:r>
            <a:r>
              <a:rPr lang="ru-RU" sz="2400" dirty="0" smtClean="0"/>
              <a:t> "</a:t>
            </a:r>
            <a:r>
              <a:rPr lang="ru-RU" sz="2400" dirty="0" err="1" smtClean="0"/>
              <a:t>точність</a:t>
            </a:r>
            <a:r>
              <a:rPr lang="ru-RU" sz="2400" dirty="0" smtClean="0"/>
              <a:t>" </a:t>
            </a:r>
            <a:r>
              <a:rPr lang="ru-RU" sz="2400" dirty="0" err="1" smtClean="0"/>
              <a:t>сонячного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затемнення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обумовлені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чудовим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збігом</a:t>
            </a:r>
            <a:r>
              <a:rPr lang="ru-RU" sz="2400" dirty="0" smtClean="0"/>
              <a:t> - </a:t>
            </a:r>
            <a:r>
              <a:rPr lang="ru-RU" sz="2400" dirty="0" err="1" smtClean="0"/>
              <a:t>діаметр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в 400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діаметра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,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в 400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Місяця</a:t>
            </a:r>
            <a:endParaRPr lang="ru-RU" sz="2400" dirty="0"/>
          </a:p>
        </p:txBody>
      </p:sp>
      <p:pic>
        <p:nvPicPr>
          <p:cNvPr id="3074" name="Picture 2" descr="http://2.bp.blogspot.com/-2WFONhzqaUc/URPh9_RyS_I/AAAAAAAAAJ8/iVbLc_PkCF0/s640/%D0%B7%D0%B0%D1%82%D0%B5%D0%BC%D0%BD%D0%B5%D0%BD%D0%BD%D1%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25"/>
            <a:ext cx="2867025" cy="5286375"/>
          </a:xfrm>
          <a:prstGeom prst="rect">
            <a:avLst/>
          </a:prstGeom>
          <a:noFill/>
        </p:spPr>
      </p:pic>
      <p:pic>
        <p:nvPicPr>
          <p:cNvPr id="3076" name="Picture 4" descr="http://school.xvatit.com/images/thumb/5/54/Priroda5_18_5.jpg/323px-Priroda5_18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4500594" cy="4430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312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</cp:revision>
  <dcterms:created xsi:type="dcterms:W3CDTF">2013-10-23T18:00:51Z</dcterms:created>
  <dcterms:modified xsi:type="dcterms:W3CDTF">2013-10-23T19:39:11Z</dcterms:modified>
</cp:coreProperties>
</file>