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348D0EB-43FA-4F17-8D96-73F7C928FAF7}" type="datetimeFigureOut">
              <a:rPr lang="ru-RU" smtClean="0"/>
              <a:t>06.11.2013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7055CAD-0294-4EF2-8159-44942C10B21C}" type="slidenum">
              <a:rPr lang="ru-RU" smtClean="0"/>
              <a:t>‹#›</a:t>
            </a:fld>
            <a:endParaRPr lang="ru-RU" dirty="0"/>
          </a:p>
        </p:txBody>
      </p:sp>
    </p:spTree>
    <p:extLst>
      <p:ext uri="{BB962C8B-B14F-4D97-AF65-F5344CB8AC3E}">
        <p14:creationId xmlns:p14="http://schemas.microsoft.com/office/powerpoint/2010/main" val="3360906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348D0EB-43FA-4F17-8D96-73F7C928FAF7}" type="datetimeFigureOut">
              <a:rPr lang="ru-RU" smtClean="0"/>
              <a:t>06.11.2013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7055CAD-0294-4EF2-8159-44942C10B21C}" type="slidenum">
              <a:rPr lang="ru-RU" smtClean="0"/>
              <a:t>‹#›</a:t>
            </a:fld>
            <a:endParaRPr lang="ru-RU" dirty="0"/>
          </a:p>
        </p:txBody>
      </p:sp>
    </p:spTree>
    <p:extLst>
      <p:ext uri="{BB962C8B-B14F-4D97-AF65-F5344CB8AC3E}">
        <p14:creationId xmlns:p14="http://schemas.microsoft.com/office/powerpoint/2010/main" val="3631685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348D0EB-43FA-4F17-8D96-73F7C928FAF7}" type="datetimeFigureOut">
              <a:rPr lang="ru-RU" smtClean="0"/>
              <a:t>06.11.2013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7055CAD-0294-4EF2-8159-44942C10B21C}" type="slidenum">
              <a:rPr lang="ru-RU" smtClean="0"/>
              <a:t>‹#›</a:t>
            </a:fld>
            <a:endParaRPr lang="ru-RU" dirty="0"/>
          </a:p>
        </p:txBody>
      </p:sp>
    </p:spTree>
    <p:extLst>
      <p:ext uri="{BB962C8B-B14F-4D97-AF65-F5344CB8AC3E}">
        <p14:creationId xmlns:p14="http://schemas.microsoft.com/office/powerpoint/2010/main" val="381248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348D0EB-43FA-4F17-8D96-73F7C928FAF7}" type="datetimeFigureOut">
              <a:rPr lang="ru-RU" smtClean="0"/>
              <a:t>06.11.2013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7055CAD-0294-4EF2-8159-44942C10B21C}" type="slidenum">
              <a:rPr lang="ru-RU" smtClean="0"/>
              <a:t>‹#›</a:t>
            </a:fld>
            <a:endParaRPr lang="ru-RU" dirty="0"/>
          </a:p>
        </p:txBody>
      </p:sp>
    </p:spTree>
    <p:extLst>
      <p:ext uri="{BB962C8B-B14F-4D97-AF65-F5344CB8AC3E}">
        <p14:creationId xmlns:p14="http://schemas.microsoft.com/office/powerpoint/2010/main" val="3445954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348D0EB-43FA-4F17-8D96-73F7C928FAF7}" type="datetimeFigureOut">
              <a:rPr lang="ru-RU" smtClean="0"/>
              <a:t>06.11.2013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7055CAD-0294-4EF2-8159-44942C10B21C}" type="slidenum">
              <a:rPr lang="ru-RU" smtClean="0"/>
              <a:t>‹#›</a:t>
            </a:fld>
            <a:endParaRPr lang="ru-RU" dirty="0"/>
          </a:p>
        </p:txBody>
      </p:sp>
    </p:spTree>
    <p:extLst>
      <p:ext uri="{BB962C8B-B14F-4D97-AF65-F5344CB8AC3E}">
        <p14:creationId xmlns:p14="http://schemas.microsoft.com/office/powerpoint/2010/main" val="2163473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348D0EB-43FA-4F17-8D96-73F7C928FAF7}" type="datetimeFigureOut">
              <a:rPr lang="ru-RU" smtClean="0"/>
              <a:t>06.11.2013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7055CAD-0294-4EF2-8159-44942C10B21C}" type="slidenum">
              <a:rPr lang="ru-RU" smtClean="0"/>
              <a:t>‹#›</a:t>
            </a:fld>
            <a:endParaRPr lang="ru-RU" dirty="0"/>
          </a:p>
        </p:txBody>
      </p:sp>
    </p:spTree>
    <p:extLst>
      <p:ext uri="{BB962C8B-B14F-4D97-AF65-F5344CB8AC3E}">
        <p14:creationId xmlns:p14="http://schemas.microsoft.com/office/powerpoint/2010/main" val="2724490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348D0EB-43FA-4F17-8D96-73F7C928FAF7}" type="datetimeFigureOut">
              <a:rPr lang="ru-RU" smtClean="0"/>
              <a:t>06.11.2013</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7055CAD-0294-4EF2-8159-44942C10B21C}" type="slidenum">
              <a:rPr lang="ru-RU" smtClean="0"/>
              <a:t>‹#›</a:t>
            </a:fld>
            <a:endParaRPr lang="ru-RU" dirty="0"/>
          </a:p>
        </p:txBody>
      </p:sp>
    </p:spTree>
    <p:extLst>
      <p:ext uri="{BB962C8B-B14F-4D97-AF65-F5344CB8AC3E}">
        <p14:creationId xmlns:p14="http://schemas.microsoft.com/office/powerpoint/2010/main" val="3035892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348D0EB-43FA-4F17-8D96-73F7C928FAF7}" type="datetimeFigureOut">
              <a:rPr lang="ru-RU" smtClean="0"/>
              <a:t>06.11.2013</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7055CAD-0294-4EF2-8159-44942C10B21C}" type="slidenum">
              <a:rPr lang="ru-RU" smtClean="0"/>
              <a:t>‹#›</a:t>
            </a:fld>
            <a:endParaRPr lang="ru-RU" dirty="0"/>
          </a:p>
        </p:txBody>
      </p:sp>
    </p:spTree>
    <p:extLst>
      <p:ext uri="{BB962C8B-B14F-4D97-AF65-F5344CB8AC3E}">
        <p14:creationId xmlns:p14="http://schemas.microsoft.com/office/powerpoint/2010/main" val="1468042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348D0EB-43FA-4F17-8D96-73F7C928FAF7}" type="datetimeFigureOut">
              <a:rPr lang="ru-RU" smtClean="0"/>
              <a:t>06.11.2013</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7055CAD-0294-4EF2-8159-44942C10B21C}" type="slidenum">
              <a:rPr lang="ru-RU" smtClean="0"/>
              <a:t>‹#›</a:t>
            </a:fld>
            <a:endParaRPr lang="ru-RU" dirty="0"/>
          </a:p>
        </p:txBody>
      </p:sp>
    </p:spTree>
    <p:extLst>
      <p:ext uri="{BB962C8B-B14F-4D97-AF65-F5344CB8AC3E}">
        <p14:creationId xmlns:p14="http://schemas.microsoft.com/office/powerpoint/2010/main" val="3687015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348D0EB-43FA-4F17-8D96-73F7C928FAF7}" type="datetimeFigureOut">
              <a:rPr lang="ru-RU" smtClean="0"/>
              <a:t>06.11.2013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7055CAD-0294-4EF2-8159-44942C10B21C}" type="slidenum">
              <a:rPr lang="ru-RU" smtClean="0"/>
              <a:t>‹#›</a:t>
            </a:fld>
            <a:endParaRPr lang="ru-RU" dirty="0"/>
          </a:p>
        </p:txBody>
      </p:sp>
    </p:spTree>
    <p:extLst>
      <p:ext uri="{BB962C8B-B14F-4D97-AF65-F5344CB8AC3E}">
        <p14:creationId xmlns:p14="http://schemas.microsoft.com/office/powerpoint/2010/main" val="1485165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348D0EB-43FA-4F17-8D96-73F7C928FAF7}" type="datetimeFigureOut">
              <a:rPr lang="ru-RU" smtClean="0"/>
              <a:t>06.11.2013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7055CAD-0294-4EF2-8159-44942C10B21C}" type="slidenum">
              <a:rPr lang="ru-RU" smtClean="0"/>
              <a:t>‹#›</a:t>
            </a:fld>
            <a:endParaRPr lang="ru-RU" dirty="0"/>
          </a:p>
        </p:txBody>
      </p:sp>
    </p:spTree>
    <p:extLst>
      <p:ext uri="{BB962C8B-B14F-4D97-AF65-F5344CB8AC3E}">
        <p14:creationId xmlns:p14="http://schemas.microsoft.com/office/powerpoint/2010/main" val="2934224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48D0EB-43FA-4F17-8D96-73F7C928FAF7}" type="datetimeFigureOut">
              <a:rPr lang="ru-RU" smtClean="0"/>
              <a:t>06.11.2013</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055CAD-0294-4EF2-8159-44942C10B21C}" type="slidenum">
              <a:rPr lang="ru-RU" smtClean="0"/>
              <a:t>‹#›</a:t>
            </a:fld>
            <a:endParaRPr lang="ru-RU" dirty="0"/>
          </a:p>
        </p:txBody>
      </p:sp>
    </p:spTree>
    <p:extLst>
      <p:ext uri="{BB962C8B-B14F-4D97-AF65-F5344CB8AC3E}">
        <p14:creationId xmlns:p14="http://schemas.microsoft.com/office/powerpoint/2010/main" val="3743591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260648"/>
            <a:ext cx="7772400" cy="1470025"/>
          </a:xfrm>
        </p:spPr>
        <p:txBody>
          <a:bodyPr/>
          <a:lstStyle/>
          <a:p>
            <a:r>
              <a:rPr lang="ru-RU" dirty="0" smtClean="0">
                <a:solidFill>
                  <a:srgbClr val="FF0000"/>
                </a:solidFill>
              </a:rPr>
              <a:t>Джакомо</a:t>
            </a:r>
            <a:r>
              <a:rPr lang="ru-RU" dirty="0" smtClean="0">
                <a:solidFill>
                  <a:srgbClr val="FF0000"/>
                </a:solidFill>
              </a:rPr>
              <a:t> Пуччини</a:t>
            </a:r>
            <a:endParaRPr lang="ru-RU" dirty="0">
              <a:solidFill>
                <a:srgbClr val="FF0000"/>
              </a:solidFill>
            </a:endParaRPr>
          </a:p>
        </p:txBody>
      </p:sp>
      <p:sp>
        <p:nvSpPr>
          <p:cNvPr id="3" name="Подзаголовок 2"/>
          <p:cNvSpPr>
            <a:spLocks noGrp="1"/>
          </p:cNvSpPr>
          <p:nvPr>
            <p:ph type="subTitle" idx="1"/>
          </p:nvPr>
        </p:nvSpPr>
        <p:spPr/>
        <p:txBody>
          <a:bodyPr/>
          <a:lstStyle/>
          <a:p>
            <a:r>
              <a:rPr lang="ru-RU" dirty="0" smtClean="0">
                <a:solidFill>
                  <a:schemeClr val="accent6">
                    <a:lumMod val="60000"/>
                    <a:lumOff val="40000"/>
                  </a:schemeClr>
                </a:solidFill>
              </a:rPr>
              <a:t>Ученицы 11 арх класса</a:t>
            </a:r>
          </a:p>
          <a:p>
            <a:r>
              <a:rPr lang="ru-RU" dirty="0" smtClean="0">
                <a:solidFill>
                  <a:schemeClr val="accent6">
                    <a:lumMod val="60000"/>
                    <a:lumOff val="40000"/>
                  </a:schemeClr>
                </a:solidFill>
              </a:rPr>
              <a:t>Ефремовой Ирины</a:t>
            </a:r>
            <a:endParaRPr lang="ru-RU" dirty="0">
              <a:solidFill>
                <a:schemeClr val="accent6">
                  <a:lumMod val="60000"/>
                  <a:lumOff val="40000"/>
                </a:schemeClr>
              </a:solidFill>
            </a:endParaRPr>
          </a:p>
        </p:txBody>
      </p:sp>
    </p:spTree>
    <p:extLst>
      <p:ext uri="{BB962C8B-B14F-4D97-AF65-F5344CB8AC3E}">
        <p14:creationId xmlns:p14="http://schemas.microsoft.com/office/powerpoint/2010/main" val="888095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3688" y="260648"/>
            <a:ext cx="4641304" cy="6265760"/>
          </a:xfrm>
        </p:spPr>
      </p:pic>
    </p:spTree>
    <p:extLst>
      <p:ext uri="{BB962C8B-B14F-4D97-AF65-F5344CB8AC3E}">
        <p14:creationId xmlns:p14="http://schemas.microsoft.com/office/powerpoint/2010/main" val="1491756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normAutofit fontScale="62500" lnSpcReduction="20000"/>
          </a:bodyPr>
          <a:lstStyle/>
          <a:p>
            <a:pPr marL="0" indent="0">
              <a:buNone/>
            </a:pPr>
            <a:r>
              <a:rPr lang="ru-RU" dirty="0">
                <a:solidFill>
                  <a:schemeClr val="bg1"/>
                </a:solidFill>
              </a:rPr>
              <a:t> </a:t>
            </a:r>
            <a:r>
              <a:rPr lang="ru-RU" dirty="0" smtClean="0">
                <a:solidFill>
                  <a:schemeClr val="bg1"/>
                </a:solidFill>
              </a:rPr>
              <a:t>Родился 22 декабря 1858 года в городе Лукка в Италии . Великий итальянский оперный композитор.</a:t>
            </a:r>
            <a:r>
              <a:rPr lang="ru-RU" dirty="0">
                <a:solidFill>
                  <a:schemeClr val="bg1"/>
                </a:solidFill>
              </a:rPr>
              <a:t> Пуччини </a:t>
            </a:r>
            <a:r>
              <a:rPr lang="ru-RU" dirty="0" smtClean="0">
                <a:solidFill>
                  <a:schemeClr val="bg1"/>
                </a:solidFill>
              </a:rPr>
              <a:t>родился в музыкальной семье.</a:t>
            </a:r>
            <a:r>
              <a:rPr lang="ru-RU" dirty="0">
                <a:solidFill>
                  <a:schemeClr val="bg1"/>
                </a:solidFill>
              </a:rPr>
              <a:t> Пятилетнего Пуччини отправили на учение к его дяде </a:t>
            </a:r>
            <a:r>
              <a:rPr lang="ru-RU" dirty="0">
                <a:solidFill>
                  <a:schemeClr val="bg1"/>
                </a:solidFill>
              </a:rPr>
              <a:t>Фортунато</a:t>
            </a:r>
            <a:r>
              <a:rPr lang="ru-RU" dirty="0">
                <a:solidFill>
                  <a:schemeClr val="bg1"/>
                </a:solidFill>
              </a:rPr>
              <a:t> </a:t>
            </a:r>
            <a:r>
              <a:rPr lang="ru-RU" dirty="0">
                <a:solidFill>
                  <a:schemeClr val="bg1"/>
                </a:solidFill>
              </a:rPr>
              <a:t>Маджи</a:t>
            </a:r>
            <a:r>
              <a:rPr lang="ru-RU" dirty="0">
                <a:solidFill>
                  <a:schemeClr val="bg1"/>
                </a:solidFill>
              </a:rPr>
              <a:t>. Впоследствии Пуччини получил место церковного органиста и хормейстера. Оперным композитором ему захотелось стать, когда он впервые услышал представление оперы Джузеппе Верди «Аида» в Пизе.  </a:t>
            </a:r>
            <a:r>
              <a:rPr lang="ru-RU" dirty="0" smtClean="0">
                <a:solidFill>
                  <a:schemeClr val="bg1"/>
                </a:solidFill>
              </a:rPr>
              <a:t/>
            </a:r>
            <a:br>
              <a:rPr lang="ru-RU" dirty="0" smtClean="0">
                <a:solidFill>
                  <a:schemeClr val="bg1"/>
                </a:solidFill>
              </a:rPr>
            </a:br>
            <a:r>
              <a:rPr lang="ru-RU" dirty="0" smtClean="0">
                <a:solidFill>
                  <a:schemeClr val="bg1"/>
                </a:solidFill>
              </a:rPr>
              <a:t/>
            </a:r>
            <a:br>
              <a:rPr lang="ru-RU" dirty="0" smtClean="0">
                <a:solidFill>
                  <a:schemeClr val="bg1"/>
                </a:solidFill>
              </a:rPr>
            </a:br>
            <a:r>
              <a:rPr lang="ru-RU" dirty="0">
                <a:solidFill>
                  <a:schemeClr val="bg1"/>
                </a:solidFill>
              </a:rPr>
              <a:t>В течение четырех лет Пуччини занимался в Миланской консерватории. В 1882 г. участвовал в конкурсе одноактных опер. Его опера «Виллисы» была поставлена в 1884 г. в </a:t>
            </a:r>
            <a:r>
              <a:rPr lang="ru-RU" dirty="0">
                <a:solidFill>
                  <a:schemeClr val="bg1"/>
                </a:solidFill>
              </a:rPr>
              <a:t>Teatro</a:t>
            </a:r>
            <a:r>
              <a:rPr lang="ru-RU" dirty="0">
                <a:solidFill>
                  <a:schemeClr val="bg1"/>
                </a:solidFill>
              </a:rPr>
              <a:t> </a:t>
            </a:r>
            <a:r>
              <a:rPr lang="ru-RU" dirty="0">
                <a:solidFill>
                  <a:schemeClr val="bg1"/>
                </a:solidFill>
              </a:rPr>
              <a:t>dal</a:t>
            </a:r>
            <a:r>
              <a:rPr lang="ru-RU" dirty="0">
                <a:solidFill>
                  <a:schemeClr val="bg1"/>
                </a:solidFill>
              </a:rPr>
              <a:t> </a:t>
            </a:r>
            <a:r>
              <a:rPr lang="ru-RU" dirty="0">
                <a:solidFill>
                  <a:schemeClr val="bg1"/>
                </a:solidFill>
              </a:rPr>
              <a:t>Verme</a:t>
            </a:r>
            <a:r>
              <a:rPr lang="ru-RU" dirty="0">
                <a:solidFill>
                  <a:schemeClr val="bg1"/>
                </a:solidFill>
              </a:rPr>
              <a:t> и привлекла внимание Джулио </a:t>
            </a:r>
            <a:r>
              <a:rPr lang="ru-RU" dirty="0">
                <a:solidFill>
                  <a:schemeClr val="bg1"/>
                </a:solidFill>
              </a:rPr>
              <a:t>Рикорди</a:t>
            </a:r>
            <a:r>
              <a:rPr lang="ru-RU" dirty="0">
                <a:solidFill>
                  <a:schemeClr val="bg1"/>
                </a:solidFill>
              </a:rPr>
              <a:t>, главу влиятельного издательского дома, специализирующегося на издании партитур. </a:t>
            </a:r>
            <a:r>
              <a:rPr lang="ru-RU" dirty="0">
                <a:solidFill>
                  <a:schemeClr val="bg1"/>
                </a:solidFill>
              </a:rPr>
              <a:t>Рикорди</a:t>
            </a:r>
            <a:r>
              <a:rPr lang="ru-RU" dirty="0">
                <a:solidFill>
                  <a:schemeClr val="bg1"/>
                </a:solidFill>
              </a:rPr>
              <a:t> заказал Пуччини новую оперу «Эдгар».</a:t>
            </a:r>
            <a:r>
              <a:rPr lang="ru-RU" dirty="0" smtClean="0">
                <a:solidFill>
                  <a:schemeClr val="bg1"/>
                </a:solidFill>
              </a:rPr>
              <a:t/>
            </a:r>
            <a:br>
              <a:rPr lang="ru-RU" dirty="0" smtClean="0">
                <a:solidFill>
                  <a:schemeClr val="bg1"/>
                </a:solidFill>
              </a:rPr>
            </a:br>
            <a:r>
              <a:rPr lang="ru-RU" dirty="0" smtClean="0">
                <a:solidFill>
                  <a:schemeClr val="bg1"/>
                </a:solidFill>
              </a:rPr>
              <a:t/>
            </a:r>
            <a:br>
              <a:rPr lang="ru-RU" dirty="0" smtClean="0">
                <a:solidFill>
                  <a:schemeClr val="bg1"/>
                </a:solidFill>
              </a:rPr>
            </a:br>
            <a:r>
              <a:rPr lang="ru-RU" dirty="0">
                <a:solidFill>
                  <a:schemeClr val="bg1"/>
                </a:solidFill>
              </a:rPr>
              <a:t>Третья его опера, «</a:t>
            </a:r>
            <a:r>
              <a:rPr lang="ru-RU" dirty="0">
                <a:solidFill>
                  <a:schemeClr val="bg1"/>
                </a:solidFill>
              </a:rPr>
              <a:t>Манон</a:t>
            </a:r>
            <a:r>
              <a:rPr lang="ru-RU" dirty="0">
                <a:solidFill>
                  <a:schemeClr val="bg1"/>
                </a:solidFill>
              </a:rPr>
              <a:t> Леско», законченная в 1893 г., имела огромный успех. Эта же опера знаменует собой начало работы Пуччини с либреттистами </a:t>
            </a:r>
            <a:r>
              <a:rPr lang="ru-RU" dirty="0">
                <a:solidFill>
                  <a:schemeClr val="bg1"/>
                </a:solidFill>
              </a:rPr>
              <a:t>Луиджи</a:t>
            </a:r>
            <a:r>
              <a:rPr lang="ru-RU" dirty="0">
                <a:solidFill>
                  <a:schemeClr val="bg1"/>
                </a:solidFill>
              </a:rPr>
              <a:t> </a:t>
            </a:r>
            <a:r>
              <a:rPr lang="ru-RU" dirty="0">
                <a:solidFill>
                  <a:schemeClr val="bg1"/>
                </a:solidFill>
              </a:rPr>
              <a:t>Иллика</a:t>
            </a:r>
            <a:r>
              <a:rPr lang="ru-RU" dirty="0">
                <a:solidFill>
                  <a:schemeClr val="bg1"/>
                </a:solidFill>
              </a:rPr>
              <a:t> и Джузеппе </a:t>
            </a:r>
            <a:r>
              <a:rPr lang="ru-RU" dirty="0">
                <a:solidFill>
                  <a:schemeClr val="bg1"/>
                </a:solidFill>
              </a:rPr>
              <a:t>Джакоза</a:t>
            </a:r>
            <a:r>
              <a:rPr lang="ru-RU" dirty="0">
                <a:solidFill>
                  <a:schemeClr val="bg1"/>
                </a:solidFill>
              </a:rPr>
              <a:t>.</a:t>
            </a:r>
            <a:r>
              <a:rPr lang="ru-RU" dirty="0" smtClean="0">
                <a:solidFill>
                  <a:schemeClr val="bg1"/>
                </a:solidFill>
              </a:rPr>
              <a:t>.</a:t>
            </a:r>
          </a:p>
        </p:txBody>
      </p:sp>
    </p:spTree>
    <p:extLst>
      <p:ext uri="{BB962C8B-B14F-4D97-AF65-F5344CB8AC3E}">
        <p14:creationId xmlns:p14="http://schemas.microsoft.com/office/powerpoint/2010/main" val="1016572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457200" y="1600200"/>
            <a:ext cx="8363272" cy="4997152"/>
          </a:xfrm>
        </p:spPr>
        <p:txBody>
          <a:bodyPr>
            <a:noAutofit/>
          </a:bodyPr>
          <a:lstStyle/>
          <a:p>
            <a:r>
              <a:rPr lang="ru-RU" sz="1800" dirty="0">
                <a:solidFill>
                  <a:schemeClr val="bg1"/>
                </a:solidFill>
              </a:rPr>
              <a:t>За «Богемой» последовала «Тоска», премьера которой состоялась на рубеже веков, в 1900 г.</a:t>
            </a:r>
            <a:r>
              <a:rPr lang="ru-RU" sz="1800" dirty="0" smtClean="0">
                <a:solidFill>
                  <a:schemeClr val="bg1"/>
                </a:solidFill>
              </a:rPr>
              <a:t/>
            </a:r>
            <a:br>
              <a:rPr lang="ru-RU" sz="1800" dirty="0" smtClean="0">
                <a:solidFill>
                  <a:schemeClr val="bg1"/>
                </a:solidFill>
              </a:rPr>
            </a:br>
            <a:r>
              <a:rPr lang="ru-RU" sz="1800" dirty="0" smtClean="0">
                <a:solidFill>
                  <a:schemeClr val="bg1"/>
                </a:solidFill>
              </a:rPr>
              <a:t>17 </a:t>
            </a:r>
            <a:r>
              <a:rPr lang="ru-RU" sz="1800" dirty="0">
                <a:solidFill>
                  <a:schemeClr val="bg1"/>
                </a:solidFill>
              </a:rPr>
              <a:t>февраля 1904 г. в Миланском театре «Ла Скала» </a:t>
            </a:r>
            <a:r>
              <a:rPr lang="ru-RU" sz="1800" dirty="0">
                <a:solidFill>
                  <a:schemeClr val="bg1"/>
                </a:solidFill>
              </a:rPr>
              <a:t>Джакомо</a:t>
            </a:r>
            <a:r>
              <a:rPr lang="ru-RU" sz="1800" dirty="0">
                <a:solidFill>
                  <a:schemeClr val="bg1"/>
                </a:solidFill>
              </a:rPr>
              <a:t> Пуччини представил свою новую оперу «Мадам Баттерфляй» (</a:t>
            </a:r>
            <a:r>
              <a:rPr lang="ru-RU" sz="1800" dirty="0">
                <a:solidFill>
                  <a:schemeClr val="bg1"/>
                </a:solidFill>
              </a:rPr>
              <a:t>Чио</a:t>
            </a:r>
            <a:r>
              <a:rPr lang="ru-RU" sz="1800" dirty="0">
                <a:solidFill>
                  <a:schemeClr val="bg1"/>
                </a:solidFill>
              </a:rPr>
              <a:t>-</a:t>
            </a:r>
            <a:r>
              <a:rPr lang="ru-RU" sz="1800" dirty="0">
                <a:solidFill>
                  <a:schemeClr val="bg1"/>
                </a:solidFill>
              </a:rPr>
              <a:t>чио</a:t>
            </a:r>
            <a:r>
              <a:rPr lang="ru-RU" sz="1800" dirty="0">
                <a:solidFill>
                  <a:schemeClr val="bg1"/>
                </a:solidFill>
              </a:rPr>
              <a:t>-сан) («</a:t>
            </a:r>
            <a:r>
              <a:rPr lang="ru-RU" sz="1800" dirty="0">
                <a:solidFill>
                  <a:schemeClr val="bg1"/>
                </a:solidFill>
              </a:rPr>
              <a:t>Madama</a:t>
            </a:r>
            <a:r>
              <a:rPr lang="ru-RU" sz="1800" dirty="0">
                <a:solidFill>
                  <a:schemeClr val="bg1"/>
                </a:solidFill>
              </a:rPr>
              <a:t> </a:t>
            </a:r>
            <a:r>
              <a:rPr lang="ru-RU" sz="1800" dirty="0">
                <a:solidFill>
                  <a:schemeClr val="bg1"/>
                </a:solidFill>
              </a:rPr>
              <a:t>Butterfly</a:t>
            </a:r>
            <a:r>
              <a:rPr lang="ru-RU" sz="1800" dirty="0">
                <a:solidFill>
                  <a:schemeClr val="bg1"/>
                </a:solidFill>
              </a:rPr>
              <a:t>», по мотивам пьесы Давида </a:t>
            </a:r>
            <a:r>
              <a:rPr lang="ru-RU" sz="1800" dirty="0">
                <a:solidFill>
                  <a:schemeClr val="bg1"/>
                </a:solidFill>
              </a:rPr>
              <a:t>Беласко</a:t>
            </a:r>
            <a:r>
              <a:rPr lang="ru-RU" sz="1800" dirty="0">
                <a:solidFill>
                  <a:schemeClr val="bg1"/>
                </a:solidFill>
              </a:rPr>
              <a:t>). Несмотря на участие выдающихся певцов Розины </a:t>
            </a:r>
            <a:r>
              <a:rPr lang="ru-RU" sz="1800" dirty="0">
                <a:solidFill>
                  <a:schemeClr val="bg1"/>
                </a:solidFill>
              </a:rPr>
              <a:t>Сторкио</a:t>
            </a:r>
            <a:r>
              <a:rPr lang="ru-RU" sz="1800" dirty="0">
                <a:solidFill>
                  <a:schemeClr val="bg1"/>
                </a:solidFill>
              </a:rPr>
              <a:t>, Джованни </a:t>
            </a:r>
            <a:r>
              <a:rPr lang="ru-RU" sz="1800" dirty="0">
                <a:solidFill>
                  <a:schemeClr val="bg1"/>
                </a:solidFill>
              </a:rPr>
              <a:t>Дзенателло</a:t>
            </a:r>
            <a:r>
              <a:rPr lang="ru-RU" sz="1800" dirty="0">
                <a:solidFill>
                  <a:schemeClr val="bg1"/>
                </a:solidFill>
              </a:rPr>
              <a:t>, Джузеппе де Лука, спектакль провалился. Друзья уговорили Пуччини переработать своё произведение, а на главную партию пригласить </a:t>
            </a:r>
            <a:r>
              <a:rPr lang="ru-RU" sz="1800" dirty="0">
                <a:solidFill>
                  <a:schemeClr val="bg1"/>
                </a:solidFill>
              </a:rPr>
              <a:t>Соломею</a:t>
            </a:r>
            <a:r>
              <a:rPr lang="ru-RU" sz="1800" dirty="0">
                <a:solidFill>
                  <a:schemeClr val="bg1"/>
                </a:solidFill>
              </a:rPr>
              <a:t> Крушельницкую. 29 мая на сцене театра «Гранде» в </a:t>
            </a:r>
            <a:r>
              <a:rPr lang="ru-RU" sz="1800" dirty="0">
                <a:solidFill>
                  <a:schemeClr val="bg1"/>
                </a:solidFill>
              </a:rPr>
              <a:t>Брешии</a:t>
            </a:r>
            <a:r>
              <a:rPr lang="ru-RU" sz="1800" dirty="0">
                <a:solidFill>
                  <a:schemeClr val="bg1"/>
                </a:solidFill>
              </a:rPr>
              <a:t> состоялась премьера обновлённой «Мадам Баттерфляй», на этот раз — триумфальная. Публика семь раз вызывала актёров и композитора на сцену.</a:t>
            </a:r>
            <a:r>
              <a:rPr lang="ru-RU" sz="1800" dirty="0" smtClean="0">
                <a:solidFill>
                  <a:schemeClr val="bg1"/>
                </a:solidFill>
              </a:rPr>
              <a:t/>
            </a:r>
            <a:br>
              <a:rPr lang="ru-RU" sz="1800" dirty="0" smtClean="0">
                <a:solidFill>
                  <a:schemeClr val="bg1"/>
                </a:solidFill>
              </a:rPr>
            </a:br>
            <a:r>
              <a:rPr lang="ru-RU" sz="1800" dirty="0" smtClean="0">
                <a:solidFill>
                  <a:schemeClr val="bg1"/>
                </a:solidFill>
              </a:rPr>
              <a:t>После </a:t>
            </a:r>
            <a:r>
              <a:rPr lang="ru-RU" sz="1800" dirty="0">
                <a:solidFill>
                  <a:schemeClr val="bg1"/>
                </a:solidFill>
              </a:rPr>
              <a:t>этого новые оперы стали появляться реже. В 1910 г. Пуччини заканчивает оперу «Девушка с Запада», о которой впоследствии говорит, как о самом сильном своем произведении. Попытка написать оперетту (очевидно из-за неимоверной в то время популярности жанра) окончилась неудачей. В 1917 г. Пуччини заканчивает переработку своей оперетты в оперу «Ласточка».</a:t>
            </a:r>
            <a:r>
              <a:rPr lang="ru-RU" sz="2000" dirty="0" smtClean="0"/>
              <a:t/>
            </a:r>
            <a:br>
              <a:rPr lang="ru-RU" sz="2000" dirty="0" smtClean="0"/>
            </a:br>
            <a:endParaRPr lang="ru-RU" sz="2000" dirty="0">
              <a:solidFill>
                <a:schemeClr val="bg1"/>
              </a:solidFill>
            </a:endParaRPr>
          </a:p>
        </p:txBody>
      </p:sp>
    </p:spTree>
    <p:extLst>
      <p:ext uri="{BB962C8B-B14F-4D97-AF65-F5344CB8AC3E}">
        <p14:creationId xmlns:p14="http://schemas.microsoft.com/office/powerpoint/2010/main" val="2493627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229600" cy="4525963"/>
          </a:xfrm>
        </p:spPr>
        <p:txBody>
          <a:bodyPr>
            <a:normAutofit fontScale="40000" lnSpcReduction="20000"/>
          </a:bodyPr>
          <a:lstStyle/>
          <a:p>
            <a:r>
              <a:rPr lang="ru-RU" sz="4200" dirty="0" smtClean="0">
                <a:solidFill>
                  <a:schemeClr val="bg1"/>
                </a:solidFill>
              </a:rPr>
              <a:t/>
            </a:r>
            <a:br>
              <a:rPr lang="ru-RU" sz="4200" dirty="0" smtClean="0">
                <a:solidFill>
                  <a:schemeClr val="bg1"/>
                </a:solidFill>
              </a:rPr>
            </a:br>
            <a:r>
              <a:rPr lang="ru-RU" sz="4200" dirty="0" smtClean="0">
                <a:solidFill>
                  <a:schemeClr val="bg1"/>
                </a:solidFill>
              </a:rPr>
              <a:t>В 1918 г. состоялась премьера оперы «Триптих». Эта вещь состоит из трех одноактных опер (в парижском стиле гранд-гиньоль: ужасы, сентиментальная трагедия и фарс. Последняя, фарсовая, часть, под названием «</a:t>
            </a:r>
            <a:r>
              <a:rPr lang="ru-RU" sz="4200" dirty="0" smtClean="0">
                <a:solidFill>
                  <a:schemeClr val="bg1"/>
                </a:solidFill>
              </a:rPr>
              <a:t>Джанни</a:t>
            </a:r>
            <a:r>
              <a:rPr lang="ru-RU" sz="4200" dirty="0" smtClean="0">
                <a:solidFill>
                  <a:schemeClr val="bg1"/>
                </a:solidFill>
              </a:rPr>
              <a:t> </a:t>
            </a:r>
            <a:r>
              <a:rPr lang="ru-RU" sz="4200" dirty="0" smtClean="0">
                <a:solidFill>
                  <a:schemeClr val="bg1"/>
                </a:solidFill>
              </a:rPr>
              <a:t>Скикки</a:t>
            </a:r>
            <a:r>
              <a:rPr lang="ru-RU" sz="4200" dirty="0" smtClean="0">
                <a:solidFill>
                  <a:schemeClr val="bg1"/>
                </a:solidFill>
              </a:rPr>
              <a:t>», получила известность и иногда исполняется в один вечер с оперой </a:t>
            </a:r>
            <a:r>
              <a:rPr lang="ru-RU" sz="4200" dirty="0" smtClean="0">
                <a:solidFill>
                  <a:schemeClr val="bg1"/>
                </a:solidFill>
              </a:rPr>
              <a:t>Масканьи</a:t>
            </a:r>
            <a:r>
              <a:rPr lang="ru-RU" sz="4200" dirty="0" smtClean="0">
                <a:solidFill>
                  <a:schemeClr val="bg1"/>
                </a:solidFill>
              </a:rPr>
              <a:t> «Сельская Честь», либо с оперой Леонкавалло «Паяцы».</a:t>
            </a:r>
            <a:br>
              <a:rPr lang="ru-RU" sz="4200" dirty="0" smtClean="0">
                <a:solidFill>
                  <a:schemeClr val="bg1"/>
                </a:solidFill>
              </a:rPr>
            </a:br>
            <a:r>
              <a:rPr lang="ru-RU" sz="4200" dirty="0" smtClean="0">
                <a:solidFill>
                  <a:schemeClr val="bg1"/>
                </a:solidFill>
              </a:rPr>
              <a:t/>
            </a:r>
            <a:br>
              <a:rPr lang="ru-RU" sz="4200" dirty="0" smtClean="0">
                <a:solidFill>
                  <a:schemeClr val="bg1"/>
                </a:solidFill>
              </a:rPr>
            </a:br>
            <a:r>
              <a:rPr lang="ru-RU" sz="4200" dirty="0" smtClean="0">
                <a:solidFill>
                  <a:schemeClr val="bg1"/>
                </a:solidFill>
              </a:rPr>
              <a:t>Умер Пуччини в 1924 г. в брюссельской клинике. Последний акт его последней оперы («</a:t>
            </a:r>
            <a:r>
              <a:rPr lang="ru-RU" sz="4200" dirty="0" smtClean="0">
                <a:solidFill>
                  <a:schemeClr val="bg1"/>
                </a:solidFill>
              </a:rPr>
              <a:t>Турандот</a:t>
            </a:r>
            <a:r>
              <a:rPr lang="ru-RU" sz="4200" dirty="0" smtClean="0">
                <a:solidFill>
                  <a:schemeClr val="bg1"/>
                </a:solidFill>
              </a:rPr>
              <a:t>») остался незавершенным. Есть несколько версий концовки, чаще всего исполняется версия, написанная Франко Альфано. На премьере этой оперы дирижер, близкий друг композитора, Артуро Тосканини остановил оркестр на том месте, где начиналась часть, написанная Альфано. Положив палочку, дирижер обернулся к публике и сказал, «Здесь опера кончается, потому что в этот момент маэстро умер».</a:t>
            </a:r>
            <a:br>
              <a:rPr lang="ru-RU" sz="4200" dirty="0" smtClean="0">
                <a:solidFill>
                  <a:schemeClr val="bg1"/>
                </a:solidFill>
              </a:rPr>
            </a:br>
            <a:r>
              <a:rPr lang="ru-RU" sz="4200" dirty="0" smtClean="0">
                <a:solidFill>
                  <a:schemeClr val="bg1"/>
                </a:solidFill>
              </a:rPr>
              <a:t/>
            </a:r>
            <a:br>
              <a:rPr lang="ru-RU" sz="4200" dirty="0" smtClean="0">
                <a:solidFill>
                  <a:schemeClr val="bg1"/>
                </a:solidFill>
              </a:rPr>
            </a:br>
            <a:r>
              <a:rPr lang="ru-RU" sz="4200" dirty="0" smtClean="0">
                <a:solidFill>
                  <a:schemeClr val="bg1"/>
                </a:solidFill>
              </a:rPr>
              <a:t>Необыкновенно одаренный мелодически, Пуччини твердо следовал своему убеждению, что музыка и действие в опере должны быть неразрывны. Благодаря богатству мелодий, оперы Пуччини, наряду с операми Верди и Вагнера, являются наиболее часто исполняемыми операми в мире. Редкий оперный театр сегодня решает составить репертуар сезона, не включив в него хотя бы одно произведение этого композитора.</a:t>
            </a:r>
          </a:p>
          <a:p>
            <a:endParaRPr lang="ru-RU" dirty="0"/>
          </a:p>
        </p:txBody>
      </p:sp>
    </p:spTree>
    <p:extLst>
      <p:ext uri="{BB962C8B-B14F-4D97-AF65-F5344CB8AC3E}">
        <p14:creationId xmlns:p14="http://schemas.microsoft.com/office/powerpoint/2010/main" val="100591781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90</Words>
  <Application>Microsoft Office PowerPoint</Application>
  <PresentationFormat>Экран (4:3)</PresentationFormat>
  <Paragraphs>6</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Джакомо Пуччини</vt:lpstr>
      <vt:lpstr>Презентация PowerPoint</vt:lpstr>
      <vt:lpstr>Презентация PowerPoint</vt:lpstr>
      <vt:lpstr>Презентация PowerPoint</vt:lpstr>
      <vt:lpstr>Презентация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Джакомо Пуччини</dc:title>
  <dc:creator>Lera</dc:creator>
  <cp:lastModifiedBy>Lera</cp:lastModifiedBy>
  <cp:revision>2</cp:revision>
  <dcterms:created xsi:type="dcterms:W3CDTF">2013-11-06T17:51:59Z</dcterms:created>
  <dcterms:modified xsi:type="dcterms:W3CDTF">2013-11-06T18:11:10Z</dcterms:modified>
</cp:coreProperties>
</file>