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7E041EE-7C04-40F1-AEAC-C43B63C8421B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78A2361-C066-495E-AB39-F9F7E4254E8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E041EE-7C04-40F1-AEAC-C43B63C8421B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8A2361-C066-495E-AB39-F9F7E4254E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7E041EE-7C04-40F1-AEAC-C43B63C8421B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78A2361-C066-495E-AB39-F9F7E4254E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E041EE-7C04-40F1-AEAC-C43B63C8421B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8A2361-C066-495E-AB39-F9F7E4254E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7E041EE-7C04-40F1-AEAC-C43B63C8421B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78A2361-C066-495E-AB39-F9F7E4254E8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E041EE-7C04-40F1-AEAC-C43B63C8421B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8A2361-C066-495E-AB39-F9F7E4254E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E041EE-7C04-40F1-AEAC-C43B63C8421B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8A2361-C066-495E-AB39-F9F7E4254E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E041EE-7C04-40F1-AEAC-C43B63C8421B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8A2361-C066-495E-AB39-F9F7E4254E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7E041EE-7C04-40F1-AEAC-C43B63C8421B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8A2361-C066-495E-AB39-F9F7E4254E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E041EE-7C04-40F1-AEAC-C43B63C8421B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8A2361-C066-495E-AB39-F9F7E4254E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E041EE-7C04-40F1-AEAC-C43B63C8421B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8A2361-C066-495E-AB39-F9F7E4254E8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7E041EE-7C04-40F1-AEAC-C43B63C8421B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78A2361-C066-495E-AB39-F9F7E4254E8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8000" dirty="0" smtClean="0"/>
              <a:t>Права дитини</a:t>
            </a:r>
            <a:endParaRPr lang="ru-RU" sz="8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3601346"/>
            <a:ext cx="4723725" cy="29523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5055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620688"/>
            <a:ext cx="7239000" cy="5835048"/>
          </a:xfrm>
        </p:spPr>
        <p:txBody>
          <a:bodyPr/>
          <a:lstStyle/>
          <a:p>
            <a:r>
              <a:rPr lang="vi-VN" b="1" dirty="0">
                <a:latin typeface="Constantia" panose="02030602050306030303" pitchFamily="18" charset="0"/>
              </a:rPr>
              <a:t>Права́ дити́ни</a:t>
            </a:r>
            <a:r>
              <a:rPr lang="vi-VN" dirty="0">
                <a:latin typeface="Constantia" panose="02030602050306030303" pitchFamily="18" charset="0"/>
              </a:rPr>
              <a:t> — система можливостей, які необхідні особі для її комплексного та цілісного розвитку в умовах і відповідно до вимог середовища, беручи до уваги незрілість дитини (за міжнародно-правовими актами визнається «кожна людська істота до досягнення 18-річного віку, якщо за законом, що застосовується до даної особи, вона не досягає повноліття раніше»).</a:t>
            </a:r>
            <a:endParaRPr lang="ru-RU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76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0" dirty="0"/>
              <a:t>Конвенція ООН про права дитини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err="1">
                <a:latin typeface="Bookman Old Style" panose="02050604050505020204" pitchFamily="18" charset="0"/>
              </a:rPr>
              <a:t>Конвенція</a:t>
            </a:r>
            <a:r>
              <a:rPr lang="ru-RU" b="1" dirty="0">
                <a:latin typeface="Bookman Old Style" panose="02050604050505020204" pitchFamily="18" charset="0"/>
              </a:rPr>
              <a:t> ООН з прав </a:t>
            </a:r>
            <a:r>
              <a:rPr lang="ru-RU" b="1" dirty="0" err="1">
                <a:latin typeface="Bookman Old Style" panose="02050604050505020204" pitchFamily="18" charset="0"/>
              </a:rPr>
              <a:t>дитини</a:t>
            </a:r>
            <a:r>
              <a:rPr lang="ru-RU" dirty="0">
                <a:latin typeface="Bookman Old Style" panose="02050604050505020204" pitchFamily="18" charset="0"/>
              </a:rPr>
              <a:t> — </a:t>
            </a:r>
            <a:r>
              <a:rPr lang="ru-RU" dirty="0" err="1">
                <a:latin typeface="Bookman Old Style" panose="02050604050505020204" pitchFamily="18" charset="0"/>
              </a:rPr>
              <a:t>міжнародний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правовий</a:t>
            </a:r>
            <a:r>
              <a:rPr lang="ru-RU" dirty="0">
                <a:latin typeface="Bookman Old Style" panose="02050604050505020204" pitchFamily="18" charset="0"/>
              </a:rPr>
              <a:t> документ, </a:t>
            </a:r>
            <a:r>
              <a:rPr lang="ru-RU" dirty="0" err="1">
                <a:latin typeface="Bookman Old Style" panose="02050604050505020204" pitchFamily="18" charset="0"/>
              </a:rPr>
              <a:t>що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визначає</a:t>
            </a:r>
            <a:r>
              <a:rPr lang="ru-RU" dirty="0">
                <a:latin typeface="Bookman Old Style" panose="02050604050505020204" pitchFamily="18" charset="0"/>
              </a:rPr>
              <a:t> права </a:t>
            </a:r>
            <a:r>
              <a:rPr lang="ru-RU" dirty="0" err="1">
                <a:latin typeface="Bookman Old Style" panose="02050604050505020204" pitchFamily="18" charset="0"/>
              </a:rPr>
              <a:t>дітей</a:t>
            </a:r>
            <a:r>
              <a:rPr lang="ru-RU" dirty="0">
                <a:latin typeface="Bookman Old Style" panose="02050604050505020204" pitchFamily="18" charset="0"/>
              </a:rPr>
              <a:t> в державах-</a:t>
            </a:r>
            <a:r>
              <a:rPr lang="ru-RU" dirty="0" err="1">
                <a:latin typeface="Bookman Old Style" panose="02050604050505020204" pitchFamily="18" charset="0"/>
              </a:rPr>
              <a:t>учасницях</a:t>
            </a:r>
            <a:r>
              <a:rPr lang="ru-RU" dirty="0">
                <a:latin typeface="Bookman Old Style" panose="02050604050505020204" pitchFamily="18" charset="0"/>
              </a:rPr>
              <a:t>. </a:t>
            </a:r>
            <a:r>
              <a:rPr lang="ru-RU" dirty="0" err="1">
                <a:latin typeface="Bookman Old Style" panose="02050604050505020204" pitchFamily="18" charset="0"/>
              </a:rPr>
              <a:t>Конвенція</a:t>
            </a:r>
            <a:r>
              <a:rPr lang="ru-RU" dirty="0">
                <a:latin typeface="Bookman Old Style" panose="02050604050505020204" pitchFamily="18" charset="0"/>
              </a:rPr>
              <a:t> з прав </a:t>
            </a:r>
            <a:r>
              <a:rPr lang="ru-RU" dirty="0" err="1">
                <a:latin typeface="Bookman Old Style" panose="02050604050505020204" pitchFamily="18" charset="0"/>
              </a:rPr>
              <a:t>дитини</a:t>
            </a:r>
            <a:r>
              <a:rPr lang="ru-RU" dirty="0">
                <a:latin typeface="Bookman Old Style" panose="02050604050505020204" pitchFamily="18" charset="0"/>
              </a:rPr>
              <a:t> є першим і </a:t>
            </a:r>
            <a:r>
              <a:rPr lang="ru-RU" dirty="0" err="1">
                <a:latin typeface="Bookman Old Style" panose="02050604050505020204" pitchFamily="18" charset="0"/>
              </a:rPr>
              <a:t>основним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міжнародно-правовим</a:t>
            </a:r>
            <a:r>
              <a:rPr lang="ru-RU" dirty="0">
                <a:latin typeface="Bookman Old Style" panose="02050604050505020204" pitchFamily="18" charset="0"/>
              </a:rPr>
              <a:t> документом </a:t>
            </a:r>
            <a:r>
              <a:rPr lang="ru-RU" dirty="0" err="1">
                <a:latin typeface="Bookman Old Style" panose="02050604050505020204" pitchFamily="18" charset="0"/>
              </a:rPr>
              <a:t>обов'язкового</a:t>
            </a:r>
            <a:r>
              <a:rPr lang="ru-RU" dirty="0">
                <a:latin typeface="Bookman Old Style" panose="02050604050505020204" pitchFamily="18" charset="0"/>
              </a:rPr>
              <a:t> характеру, </a:t>
            </a:r>
            <a:r>
              <a:rPr lang="ru-RU" dirty="0" err="1">
                <a:latin typeface="Bookman Old Style" panose="02050604050505020204" pitchFamily="18" charset="0"/>
              </a:rPr>
              <a:t>що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присвячений</a:t>
            </a:r>
            <a:r>
              <a:rPr lang="ru-RU" dirty="0">
                <a:latin typeface="Bookman Old Style" panose="02050604050505020204" pitchFamily="18" charset="0"/>
              </a:rPr>
              <a:t> широкому спектру прав </a:t>
            </a:r>
            <a:r>
              <a:rPr lang="ru-RU" dirty="0" err="1">
                <a:latin typeface="Bookman Old Style" panose="02050604050505020204" pitchFamily="18" charset="0"/>
              </a:rPr>
              <a:t>дитини</a:t>
            </a:r>
            <a:r>
              <a:rPr lang="ru-RU" dirty="0">
                <a:latin typeface="Bookman Old Style" panose="02050604050505020204" pitchFamily="18" charset="0"/>
              </a:rPr>
              <a:t>. Документ </a:t>
            </a:r>
            <a:r>
              <a:rPr lang="ru-RU" dirty="0" err="1">
                <a:latin typeface="Bookman Old Style" panose="02050604050505020204" pitchFamily="18" charset="0"/>
              </a:rPr>
              <a:t>складається</a:t>
            </a:r>
            <a:r>
              <a:rPr lang="ru-RU" dirty="0">
                <a:latin typeface="Bookman Old Style" panose="02050604050505020204" pitchFamily="18" charset="0"/>
              </a:rPr>
              <a:t> з 54 статей, </a:t>
            </a:r>
            <a:r>
              <a:rPr lang="ru-RU" dirty="0" err="1">
                <a:latin typeface="Bookman Old Style" panose="02050604050505020204" pitchFamily="18" charset="0"/>
              </a:rPr>
              <a:t>що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деталізують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індивідуальні</a:t>
            </a:r>
            <a:r>
              <a:rPr lang="ru-RU" dirty="0">
                <a:latin typeface="Bookman Old Style" panose="02050604050505020204" pitchFamily="18" charset="0"/>
              </a:rPr>
              <a:t> права </a:t>
            </a:r>
            <a:r>
              <a:rPr lang="ru-RU" dirty="0" err="1">
                <a:latin typeface="Bookman Old Style" panose="02050604050505020204" pitchFamily="18" charset="0"/>
              </a:rPr>
              <a:t>осіб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віком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від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народження</a:t>
            </a:r>
            <a:r>
              <a:rPr lang="ru-RU" dirty="0">
                <a:latin typeface="Bookman Old Style" panose="02050604050505020204" pitchFamily="18" charset="0"/>
              </a:rPr>
              <a:t> до 18 </a:t>
            </a:r>
            <a:r>
              <a:rPr lang="ru-RU" dirty="0" err="1">
                <a:latin typeface="Bookman Old Style" panose="02050604050505020204" pitchFamily="18" charset="0"/>
              </a:rPr>
              <a:t>років</a:t>
            </a:r>
            <a:r>
              <a:rPr lang="ru-RU" dirty="0">
                <a:latin typeface="Bookman Old Style" panose="02050604050505020204" pitchFamily="18" charset="0"/>
              </a:rPr>
              <a:t> (</a:t>
            </a:r>
            <a:r>
              <a:rPr lang="ru-RU" dirty="0" err="1">
                <a:latin typeface="Bookman Old Style" panose="02050604050505020204" pitchFamily="18" charset="0"/>
              </a:rPr>
              <a:t>якщо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згідно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застосовним</a:t>
            </a:r>
            <a:r>
              <a:rPr lang="ru-RU" dirty="0">
                <a:latin typeface="Bookman Old Style" panose="02050604050505020204" pitchFamily="18" charset="0"/>
              </a:rPr>
              <a:t> законам </a:t>
            </a:r>
            <a:r>
              <a:rPr lang="ru-RU" dirty="0" err="1">
                <a:latin typeface="Bookman Old Style" panose="02050604050505020204" pitchFamily="18" charset="0"/>
              </a:rPr>
              <a:t>повноліття</a:t>
            </a:r>
            <a:r>
              <a:rPr lang="ru-RU" dirty="0">
                <a:latin typeface="Bookman Old Style" panose="02050604050505020204" pitchFamily="18" charset="0"/>
              </a:rPr>
              <a:t> не </a:t>
            </a:r>
            <a:r>
              <a:rPr lang="ru-RU" dirty="0" err="1">
                <a:latin typeface="Bookman Old Style" panose="02050604050505020204" pitchFamily="18" charset="0"/>
              </a:rPr>
              <a:t>настає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раніше</a:t>
            </a:r>
            <a:r>
              <a:rPr lang="ru-RU" dirty="0">
                <a:latin typeface="Bookman Old Style" panose="02050604050505020204" pitchFamily="18" charset="0"/>
              </a:rPr>
              <a:t>) на </a:t>
            </a:r>
            <a:r>
              <a:rPr lang="ru-RU" dirty="0" err="1">
                <a:latin typeface="Bookman Old Style" panose="02050604050505020204" pitchFamily="18" charset="0"/>
              </a:rPr>
              <a:t>повний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розвиток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своїх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можливостей</a:t>
            </a:r>
            <a:r>
              <a:rPr lang="ru-RU" dirty="0">
                <a:latin typeface="Bookman Old Style" panose="02050604050505020204" pitchFamily="18" charset="0"/>
              </a:rPr>
              <a:t> в </a:t>
            </a:r>
            <a:r>
              <a:rPr lang="ru-RU" dirty="0" err="1">
                <a:latin typeface="Bookman Old Style" panose="02050604050505020204" pitchFamily="18" charset="0"/>
              </a:rPr>
              <a:t>умовах</a:t>
            </a:r>
            <a:r>
              <a:rPr lang="ru-RU" dirty="0">
                <a:latin typeface="Bookman Old Style" panose="02050604050505020204" pitchFamily="18" charset="0"/>
              </a:rPr>
              <a:t>, </a:t>
            </a:r>
            <a:r>
              <a:rPr lang="ru-RU" dirty="0" err="1">
                <a:latin typeface="Bookman Old Style" panose="02050604050505020204" pitchFamily="18" charset="0"/>
              </a:rPr>
              <a:t>вільних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від</a:t>
            </a:r>
            <a:r>
              <a:rPr lang="ru-RU" dirty="0">
                <a:latin typeface="Bookman Old Style" panose="02050604050505020204" pitchFamily="18" charset="0"/>
              </a:rPr>
              <a:t> голоду і </a:t>
            </a:r>
            <a:r>
              <a:rPr lang="ru-RU" dirty="0" err="1">
                <a:latin typeface="Bookman Old Style" panose="02050604050505020204" pitchFamily="18" charset="0"/>
              </a:rPr>
              <a:t>нужди</a:t>
            </a:r>
            <a:r>
              <a:rPr lang="ru-RU" dirty="0">
                <a:latin typeface="Bookman Old Style" panose="02050604050505020204" pitchFamily="18" charset="0"/>
              </a:rPr>
              <a:t>, </a:t>
            </a:r>
            <a:r>
              <a:rPr lang="ru-RU" dirty="0" err="1">
                <a:latin typeface="Bookman Old Style" panose="02050604050505020204" pitchFamily="18" charset="0"/>
              </a:rPr>
              <a:t>жорстокості</a:t>
            </a:r>
            <a:r>
              <a:rPr lang="ru-RU" dirty="0">
                <a:latin typeface="Bookman Old Style" panose="02050604050505020204" pitchFamily="18" charset="0"/>
              </a:rPr>
              <a:t>, </a:t>
            </a:r>
            <a:r>
              <a:rPr lang="ru-RU" dirty="0" err="1">
                <a:latin typeface="Bookman Old Style" panose="02050604050505020204" pitchFamily="18" charset="0"/>
              </a:rPr>
              <a:t>експлуатації</a:t>
            </a:r>
            <a:r>
              <a:rPr lang="ru-RU" dirty="0">
                <a:latin typeface="Bookman Old Style" panose="02050604050505020204" pitchFamily="18" charset="0"/>
              </a:rPr>
              <a:t> та </a:t>
            </a:r>
            <a:r>
              <a:rPr lang="ru-RU" dirty="0" err="1">
                <a:latin typeface="Bookman Old Style" panose="02050604050505020204" pitchFamily="18" charset="0"/>
              </a:rPr>
              <a:t>інших</a:t>
            </a:r>
            <a:r>
              <a:rPr lang="ru-RU" dirty="0">
                <a:latin typeface="Bookman Old Style" panose="02050604050505020204" pitchFamily="18" charset="0"/>
              </a:rPr>
              <a:t> форм </a:t>
            </a:r>
            <a:r>
              <a:rPr lang="ru-RU" dirty="0" err="1">
                <a:latin typeface="Bookman Old Style" panose="02050604050505020204" pitchFamily="18" charset="0"/>
              </a:rPr>
              <a:t>зловживань</a:t>
            </a:r>
            <a:r>
              <a:rPr lang="ru-RU" dirty="0">
                <a:latin typeface="Bookman Old Style" panose="02050604050505020204" pitchFamily="18" charset="0"/>
              </a:rPr>
              <a:t>. </a:t>
            </a:r>
            <a:r>
              <a:rPr lang="ru-RU" dirty="0" err="1">
                <a:latin typeface="Bookman Old Style" panose="02050604050505020204" pitchFamily="18" charset="0"/>
              </a:rPr>
              <a:t>Учасниками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Конвенції</a:t>
            </a:r>
            <a:r>
              <a:rPr lang="ru-RU" dirty="0">
                <a:latin typeface="Bookman Old Style" panose="02050604050505020204" pitchFamily="18" charset="0"/>
              </a:rPr>
              <a:t> з прав </a:t>
            </a:r>
            <a:r>
              <a:rPr lang="ru-RU" dirty="0" err="1">
                <a:latin typeface="Bookman Old Style" panose="02050604050505020204" pitchFamily="18" charset="0"/>
              </a:rPr>
              <a:t>дитини</a:t>
            </a:r>
            <a:r>
              <a:rPr lang="ru-RU" dirty="0">
                <a:latin typeface="Bookman Old Style" panose="02050604050505020204" pitchFamily="18" charset="0"/>
              </a:rPr>
              <a:t> є </a:t>
            </a:r>
            <a:r>
              <a:rPr lang="ru-RU" dirty="0" err="1">
                <a:latin typeface="Bookman Old Style" panose="02050604050505020204" pitchFamily="18" charset="0"/>
              </a:rPr>
              <a:t>Святий</a:t>
            </a:r>
            <a:r>
              <a:rPr lang="ru-RU" dirty="0">
                <a:latin typeface="Bookman Old Style" panose="02050604050505020204" pitchFamily="18" charset="0"/>
              </a:rPr>
              <a:t> Престол і </a:t>
            </a:r>
            <a:r>
              <a:rPr lang="ru-RU" dirty="0" err="1">
                <a:latin typeface="Bookman Old Style" panose="02050604050505020204" pitchFamily="18" charset="0"/>
              </a:rPr>
              <a:t>всі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країни</a:t>
            </a:r>
            <a:r>
              <a:rPr lang="ru-RU" dirty="0">
                <a:latin typeface="Bookman Old Style" panose="02050604050505020204" pitchFamily="18" charset="0"/>
              </a:rPr>
              <a:t>-члени ООН, </a:t>
            </a:r>
            <a:r>
              <a:rPr lang="ru-RU" dirty="0" err="1">
                <a:latin typeface="Bookman Old Style" panose="02050604050505020204" pitchFamily="18" charset="0"/>
              </a:rPr>
              <a:t>крім</a:t>
            </a:r>
            <a:r>
              <a:rPr lang="ru-RU" dirty="0">
                <a:latin typeface="Bookman Old Style" panose="02050604050505020204" pitchFamily="18" charset="0"/>
              </a:rPr>
              <a:t> США, </a:t>
            </a:r>
            <a:r>
              <a:rPr lang="ru-RU" dirty="0" err="1">
                <a:latin typeface="Bookman Old Style" panose="02050604050505020204" pitchFamily="18" charset="0"/>
              </a:rPr>
              <a:t>Південного</a:t>
            </a:r>
            <a:r>
              <a:rPr lang="ru-RU" dirty="0">
                <a:latin typeface="Bookman Old Style" panose="02050604050505020204" pitchFamily="18" charset="0"/>
              </a:rPr>
              <a:t> Судану і </a:t>
            </a:r>
            <a:r>
              <a:rPr lang="ru-RU" dirty="0" err="1">
                <a:latin typeface="Bookman Old Style" panose="02050604050505020204" pitchFamily="18" charset="0"/>
              </a:rPr>
              <a:t>Сомалі</a:t>
            </a:r>
            <a:r>
              <a:rPr lang="ru-RU" dirty="0">
                <a:latin typeface="Bookman Old Style" panose="02050604050505020204" pitchFamily="18" charset="0"/>
              </a:rPr>
              <a:t>.</a:t>
            </a:r>
          </a:p>
          <a:p>
            <a:r>
              <a:rPr lang="ru-RU" dirty="0" err="1">
                <a:latin typeface="Bookman Old Style" panose="02050604050505020204" pitchFamily="18" charset="0"/>
              </a:rPr>
              <a:t>Конвенція</a:t>
            </a:r>
            <a:r>
              <a:rPr lang="ru-RU" dirty="0">
                <a:latin typeface="Bookman Old Style" panose="02050604050505020204" pitchFamily="18" charset="0"/>
              </a:rPr>
              <a:t> про права </a:t>
            </a:r>
            <a:r>
              <a:rPr lang="ru-RU" dirty="0" err="1">
                <a:latin typeface="Bookman Old Style" panose="02050604050505020204" pitchFamily="18" charset="0"/>
              </a:rPr>
              <a:t>дитини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прийнята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резолюцію</a:t>
            </a:r>
            <a:r>
              <a:rPr lang="ru-RU" dirty="0">
                <a:latin typeface="Bookman Old Style" panose="02050604050505020204" pitchFamily="18" charset="0"/>
              </a:rPr>
              <a:t> 44/25 </a:t>
            </a:r>
            <a:r>
              <a:rPr lang="ru-RU" dirty="0" err="1">
                <a:latin typeface="Bookman Old Style" panose="02050604050505020204" pitchFamily="18" charset="0"/>
              </a:rPr>
              <a:t>Генеральної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Асамблеї</a:t>
            </a:r>
            <a:r>
              <a:rPr lang="ru-RU" dirty="0">
                <a:latin typeface="Bookman Old Style" panose="02050604050505020204" pitchFamily="18" charset="0"/>
              </a:rPr>
              <a:t> ООН </a:t>
            </a:r>
            <a:r>
              <a:rPr lang="ru-RU" dirty="0" err="1">
                <a:latin typeface="Bookman Old Style" panose="02050604050505020204" pitchFamily="18" charset="0"/>
              </a:rPr>
              <a:t>від</a:t>
            </a:r>
            <a:r>
              <a:rPr lang="ru-RU" dirty="0">
                <a:latin typeface="Bookman Old Style" panose="02050604050505020204" pitchFamily="18" charset="0"/>
              </a:rPr>
              <a:t> 20 листопада 1989 року. У 2009 </a:t>
            </a:r>
            <a:r>
              <a:rPr lang="ru-RU" dirty="0" err="1">
                <a:latin typeface="Bookman Old Style" panose="02050604050505020204" pitchFamily="18" charset="0"/>
              </a:rPr>
              <a:t>році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світова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спільнота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відзначала</a:t>
            </a:r>
            <a:r>
              <a:rPr lang="ru-RU" dirty="0">
                <a:latin typeface="Bookman Old Style" panose="02050604050505020204" pitchFamily="18" charset="0"/>
              </a:rPr>
              <a:t> 20-річчя </a:t>
            </a:r>
            <a:r>
              <a:rPr lang="ru-RU" dirty="0" err="1">
                <a:latin typeface="Bookman Old Style" panose="02050604050505020204" pitchFamily="18" charset="0"/>
              </a:rPr>
              <a:t>підписання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Конвенції</a:t>
            </a:r>
            <a:r>
              <a:rPr lang="ru-RU" dirty="0">
                <a:latin typeface="Bookman Old Style" panose="02050604050505020204" pitchFamily="18" charset="0"/>
              </a:rPr>
              <a:t> ООН про права </a:t>
            </a:r>
            <a:r>
              <a:rPr lang="ru-RU" dirty="0" err="1">
                <a:latin typeface="Bookman Old Style" panose="02050604050505020204" pitchFamily="18" charset="0"/>
              </a:rPr>
              <a:t>дитини</a:t>
            </a:r>
            <a:r>
              <a:rPr lang="ru-RU" dirty="0">
                <a:latin typeface="Bookman Old Style" panose="02050604050505020204" pitchFamily="18" charset="0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5586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err="1"/>
              <a:t>Україна</a:t>
            </a:r>
            <a:r>
              <a:rPr lang="ru-RU" b="0" dirty="0"/>
              <a:t> та </a:t>
            </a:r>
            <a:r>
              <a:rPr lang="ru-RU" b="0" dirty="0" err="1"/>
              <a:t>Конвенція</a:t>
            </a:r>
            <a:r>
              <a:rPr lang="ru-RU" b="0" dirty="0"/>
              <a:t> ООН про права </a:t>
            </a:r>
            <a:r>
              <a:rPr lang="ru-RU" b="0" dirty="0" err="1" smtClean="0"/>
              <a:t>дитини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Конвенція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ратифікована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Постановою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Верховної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Ради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України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№ 789ХІІ (78912)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27 лютого 1991 та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набула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чинності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для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України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27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вересня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1991. В 1993 в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Києві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створено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Всеукраїнській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комітет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захисту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дітей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Згідно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з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Конвенцією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квітні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2001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прийнято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Закон про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охорону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дитинства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 2003 та 2005 роках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відповідно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український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 Парламент 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ратифікував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два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факультативних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протоколи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Конвенції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 права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дитини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щодо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торгівлі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дітьми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дитячої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проституції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та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дитячої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порнографії</a:t>
            </a:r>
            <a:endParaRPr lang="ru-RU" sz="1400" dirty="0">
              <a:latin typeface="Bookman Old Style" panose="0205060405050502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щодо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участі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у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збройних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конфліктах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,.</a:t>
            </a:r>
          </a:p>
          <a:p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Конвенція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ООН з прав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дитини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 —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міжнародний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правовий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документ,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визначає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права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дітей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 державах-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учасницях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Конвенція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з прав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дитини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є першим і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основним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міжнародно-правовим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документом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обов'язкового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характеру,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присвячений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широкому спектру прав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дитини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. Документ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складається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з 54 статей,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деталізують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індивідуальні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права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осіб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віком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народження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18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років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якщо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згідно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застосовним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законам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повноліття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не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настає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раніше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) на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повний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розвиток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своїх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можливостей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умовах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вільних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голоду і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нужди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жорстокості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експлуатації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та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інших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форм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зловживань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Учасниками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Конвенції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з прав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дитини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є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Святий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Престол і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всі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країни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-члени ООН,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крім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США,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Південного</a:t>
            </a:r>
            <a:r>
              <a:rPr lang="ru-RU" sz="1400" dirty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Судану і </a:t>
            </a:r>
            <a:r>
              <a:rPr lang="ru-RU" sz="1400" dirty="0" err="1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Сомалі</a:t>
            </a:r>
            <a:r>
              <a:rPr lang="ru-RU" sz="1400" dirty="0" smtClean="0">
                <a:latin typeface="Bookman Old Style" panose="0205060405050502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ru-RU" sz="1400" dirty="0">
              <a:latin typeface="Bookman Old Style" panose="0205060405050502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332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Декларація</a:t>
            </a:r>
            <a:r>
              <a:rPr lang="ru-RU" dirty="0"/>
              <a:t> прав </a:t>
            </a:r>
            <a:r>
              <a:rPr lang="ru-RU" dirty="0" err="1"/>
              <a:t>дитини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1988840"/>
            <a:ext cx="6120680" cy="3600400"/>
          </a:xfrm>
        </p:spPr>
        <p:txBody>
          <a:bodyPr>
            <a:normAutofit/>
          </a:bodyPr>
          <a:lstStyle/>
          <a:p>
            <a:r>
              <a:rPr lang="ru-RU" b="1" dirty="0" err="1">
                <a:latin typeface="Bookman Old Style" panose="02050604050505020204" pitchFamily="18" charset="0"/>
              </a:rPr>
              <a:t>Декларація</a:t>
            </a:r>
            <a:r>
              <a:rPr lang="ru-RU" b="1" dirty="0">
                <a:latin typeface="Bookman Old Style" panose="02050604050505020204" pitchFamily="18" charset="0"/>
              </a:rPr>
              <a:t> прав </a:t>
            </a:r>
            <a:r>
              <a:rPr lang="ru-RU" b="1" dirty="0" err="1">
                <a:latin typeface="Bookman Old Style" panose="02050604050505020204" pitchFamily="18" charset="0"/>
              </a:rPr>
              <a:t>дитини</a:t>
            </a:r>
            <a:r>
              <a:rPr lang="ru-RU" dirty="0">
                <a:latin typeface="Bookman Old Style" panose="02050604050505020204" pitchFamily="18" charset="0"/>
              </a:rPr>
              <a:t> — </a:t>
            </a:r>
            <a:r>
              <a:rPr lang="ru-RU" dirty="0" err="1">
                <a:latin typeface="Bookman Old Style" panose="02050604050505020204" pitchFamily="18" charset="0"/>
              </a:rPr>
              <a:t>міжнародна</a:t>
            </a:r>
            <a:r>
              <a:rPr lang="ru-RU" dirty="0">
                <a:latin typeface="Bookman Old Style" panose="02050604050505020204" pitchFamily="18" charset="0"/>
              </a:rPr>
              <a:t> </a:t>
            </a:r>
            <a:r>
              <a:rPr lang="ru-RU" dirty="0" err="1">
                <a:latin typeface="Bookman Old Style" panose="02050604050505020204" pitchFamily="18" charset="0"/>
              </a:rPr>
              <a:t>декларація</a:t>
            </a:r>
            <a:r>
              <a:rPr lang="ru-RU" dirty="0">
                <a:latin typeface="Bookman Old Style" panose="02050604050505020204" pitchFamily="18" charset="0"/>
              </a:rPr>
              <a:t>, </a:t>
            </a:r>
            <a:r>
              <a:rPr lang="ru-RU" dirty="0" err="1">
                <a:latin typeface="Bookman Old Style" panose="02050604050505020204" pitchFamily="18" charset="0"/>
              </a:rPr>
              <a:t>проголошена</a:t>
            </a:r>
            <a:r>
              <a:rPr lang="ru-RU" dirty="0">
                <a:latin typeface="Bookman Old Style" panose="02050604050505020204" pitchFamily="18" charset="0"/>
              </a:rPr>
              <a:t> Генеральною </a:t>
            </a:r>
            <a:r>
              <a:rPr lang="ru-RU" dirty="0" err="1">
                <a:latin typeface="Bookman Old Style" panose="02050604050505020204" pitchFamily="18" charset="0"/>
              </a:rPr>
              <a:t>Асамблеєю</a:t>
            </a:r>
            <a:r>
              <a:rPr lang="ru-RU" dirty="0">
                <a:latin typeface="Bookman Old Style" panose="02050604050505020204" pitchFamily="18" charset="0"/>
              </a:rPr>
              <a:t> ООН 20 листопада 1959 року.</a:t>
            </a:r>
            <a:endParaRPr lang="ru-RU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153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239000" cy="720080"/>
          </a:xfrm>
        </p:spPr>
        <p:txBody>
          <a:bodyPr>
            <a:normAutofit/>
          </a:bodyPr>
          <a:lstStyle/>
          <a:p>
            <a:r>
              <a:rPr lang="ru-RU" b="0" dirty="0"/>
              <a:t>Права </a:t>
            </a:r>
            <a:r>
              <a:rPr lang="ru-RU" b="0" dirty="0" err="1" smtClean="0"/>
              <a:t>дитини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7239000" cy="5547016"/>
          </a:xfrm>
        </p:spPr>
        <p:txBody>
          <a:bodyPr>
            <a:noAutofit/>
          </a:bodyPr>
          <a:lstStyle/>
          <a:p>
            <a:r>
              <a:rPr lang="ru-RU" sz="1500" dirty="0">
                <a:latin typeface="Bookman Old Style" panose="02050604050505020204" pitchFamily="18" charset="0"/>
              </a:rPr>
              <a:t>Принцип 1. </a:t>
            </a:r>
            <a:r>
              <a:rPr lang="ru-RU" sz="1500" dirty="0" err="1">
                <a:latin typeface="Bookman Old Style" panose="02050604050505020204" pitchFamily="18" charset="0"/>
              </a:rPr>
              <a:t>Дитині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повинні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належати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всі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зазначені</a:t>
            </a:r>
            <a:r>
              <a:rPr lang="ru-RU" sz="1500" dirty="0">
                <a:latin typeface="Bookman Old Style" panose="02050604050505020204" pitchFamily="18" charset="0"/>
              </a:rPr>
              <a:t> в </a:t>
            </a:r>
            <a:r>
              <a:rPr lang="ru-RU" sz="1500" dirty="0" err="1">
                <a:latin typeface="Bookman Old Style" panose="02050604050505020204" pitchFamily="18" charset="0"/>
              </a:rPr>
              <a:t>цій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Декларації</a:t>
            </a:r>
            <a:r>
              <a:rPr lang="ru-RU" sz="1500" dirty="0">
                <a:latin typeface="Bookman Old Style" panose="02050604050505020204" pitchFamily="18" charset="0"/>
              </a:rPr>
              <a:t> права. </a:t>
            </a:r>
            <a:r>
              <a:rPr lang="ru-RU" sz="1500" dirty="0" err="1">
                <a:latin typeface="Bookman Old Style" panose="02050604050505020204" pitchFamily="18" charset="0"/>
              </a:rPr>
              <a:t>Ці</a:t>
            </a:r>
            <a:r>
              <a:rPr lang="ru-RU" sz="1500" dirty="0">
                <a:latin typeface="Bookman Old Style" panose="02050604050505020204" pitchFamily="18" charset="0"/>
              </a:rPr>
              <a:t> права </a:t>
            </a:r>
            <a:r>
              <a:rPr lang="ru-RU" sz="1500" dirty="0" err="1">
                <a:latin typeface="Bookman Old Style" panose="02050604050505020204" pitchFamily="18" charset="0"/>
              </a:rPr>
              <a:t>мають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визнаватися</a:t>
            </a:r>
            <a:r>
              <a:rPr lang="ru-RU" sz="1500" dirty="0">
                <a:latin typeface="Bookman Old Style" panose="02050604050505020204" pitchFamily="18" charset="0"/>
              </a:rPr>
              <a:t> за </a:t>
            </a:r>
            <a:r>
              <a:rPr lang="ru-RU" sz="1500" dirty="0" err="1">
                <a:latin typeface="Bookman Old Style" panose="02050604050505020204" pitchFamily="18" charset="0"/>
              </a:rPr>
              <a:t>всіма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дітьми</a:t>
            </a:r>
            <a:r>
              <a:rPr lang="ru-RU" sz="1500" dirty="0">
                <a:latin typeface="Bookman Old Style" panose="02050604050505020204" pitchFamily="18" charset="0"/>
              </a:rPr>
              <a:t> без будь-</a:t>
            </a:r>
            <a:r>
              <a:rPr lang="ru-RU" sz="1500" dirty="0" err="1">
                <a:latin typeface="Bookman Old Style" panose="02050604050505020204" pitchFamily="18" charset="0"/>
              </a:rPr>
              <a:t>яких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винятків</a:t>
            </a:r>
            <a:r>
              <a:rPr lang="ru-RU" sz="1500" dirty="0">
                <a:latin typeface="Bookman Old Style" panose="02050604050505020204" pitchFamily="18" charset="0"/>
              </a:rPr>
              <a:t> і без </a:t>
            </a:r>
            <a:r>
              <a:rPr lang="ru-RU" sz="1500" dirty="0" err="1">
                <a:latin typeface="Bookman Old Style" panose="02050604050505020204" pitchFamily="18" charset="0"/>
              </a:rPr>
              <a:t>відмінностей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чи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дискримінацій</a:t>
            </a:r>
            <a:r>
              <a:rPr lang="ru-RU" sz="1500" dirty="0">
                <a:latin typeface="Bookman Old Style" panose="02050604050505020204" pitchFamily="18" charset="0"/>
              </a:rPr>
              <a:t> за </a:t>
            </a:r>
            <a:r>
              <a:rPr lang="ru-RU" sz="1500" dirty="0" err="1">
                <a:latin typeface="Bookman Old Style" panose="02050604050505020204" pitchFamily="18" charset="0"/>
              </a:rPr>
              <a:t>ознакою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раси</a:t>
            </a:r>
            <a:r>
              <a:rPr lang="ru-RU" sz="1500" dirty="0">
                <a:latin typeface="Bookman Old Style" panose="02050604050505020204" pitchFamily="18" charset="0"/>
              </a:rPr>
              <a:t>, </a:t>
            </a:r>
            <a:r>
              <a:rPr lang="ru-RU" sz="1500" dirty="0" err="1">
                <a:latin typeface="Bookman Old Style" panose="02050604050505020204" pitchFamily="18" charset="0"/>
              </a:rPr>
              <a:t>кольору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шкіри</a:t>
            </a:r>
            <a:r>
              <a:rPr lang="ru-RU" sz="1500" dirty="0">
                <a:latin typeface="Bookman Old Style" panose="02050604050505020204" pitchFamily="18" charset="0"/>
              </a:rPr>
              <a:t>, </a:t>
            </a:r>
            <a:r>
              <a:rPr lang="ru-RU" sz="1500" dirty="0" err="1">
                <a:latin typeface="Bookman Old Style" panose="02050604050505020204" pitchFamily="18" charset="0"/>
              </a:rPr>
              <a:t>статі</a:t>
            </a:r>
            <a:r>
              <a:rPr lang="ru-RU" sz="1500" dirty="0">
                <a:latin typeface="Bookman Old Style" panose="02050604050505020204" pitchFamily="18" charset="0"/>
              </a:rPr>
              <a:t>, </a:t>
            </a:r>
            <a:r>
              <a:rPr lang="ru-RU" sz="1500" dirty="0" err="1">
                <a:latin typeface="Bookman Old Style" panose="02050604050505020204" pitchFamily="18" charset="0"/>
              </a:rPr>
              <a:t>мови</a:t>
            </a:r>
            <a:r>
              <a:rPr lang="ru-RU" sz="1500" dirty="0">
                <a:latin typeface="Bookman Old Style" panose="02050604050505020204" pitchFamily="18" charset="0"/>
              </a:rPr>
              <a:t>, </a:t>
            </a:r>
            <a:r>
              <a:rPr lang="ru-RU" sz="1500" dirty="0" err="1">
                <a:latin typeface="Bookman Old Style" panose="02050604050505020204" pitchFamily="18" charset="0"/>
              </a:rPr>
              <a:t>релігії</a:t>
            </a:r>
            <a:r>
              <a:rPr lang="ru-RU" sz="1500" dirty="0">
                <a:latin typeface="Bookman Old Style" panose="02050604050505020204" pitchFamily="18" charset="0"/>
              </a:rPr>
              <a:t>, </a:t>
            </a:r>
            <a:r>
              <a:rPr lang="ru-RU" sz="1500" dirty="0" err="1">
                <a:latin typeface="Bookman Old Style" panose="02050604050505020204" pitchFamily="18" charset="0"/>
              </a:rPr>
              <a:t>політичних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або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інших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переконань</a:t>
            </a:r>
            <a:r>
              <a:rPr lang="ru-RU" sz="1500" dirty="0">
                <a:latin typeface="Bookman Old Style" panose="02050604050505020204" pitchFamily="18" charset="0"/>
              </a:rPr>
              <a:t>, </a:t>
            </a:r>
            <a:r>
              <a:rPr lang="ru-RU" sz="1500" dirty="0" err="1">
                <a:latin typeface="Bookman Old Style" panose="02050604050505020204" pitchFamily="18" charset="0"/>
              </a:rPr>
              <a:t>національного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чи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соціального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походження</a:t>
            </a:r>
            <a:r>
              <a:rPr lang="ru-RU" sz="1500" dirty="0">
                <a:latin typeface="Bookman Old Style" panose="02050604050505020204" pitchFamily="18" charset="0"/>
              </a:rPr>
              <a:t>, </a:t>
            </a:r>
            <a:r>
              <a:rPr lang="ru-RU" sz="1500" dirty="0" err="1">
                <a:latin typeface="Bookman Old Style" panose="02050604050505020204" pitchFamily="18" charset="0"/>
              </a:rPr>
              <a:t>майнового</a:t>
            </a:r>
            <a:r>
              <a:rPr lang="ru-RU" sz="1500" dirty="0">
                <a:latin typeface="Bookman Old Style" panose="02050604050505020204" pitchFamily="18" charset="0"/>
              </a:rPr>
              <a:t> стану, </a:t>
            </a:r>
            <a:r>
              <a:rPr lang="ru-RU" sz="1500" dirty="0" err="1">
                <a:latin typeface="Bookman Old Style" panose="02050604050505020204" pitchFamily="18" charset="0"/>
              </a:rPr>
              <a:t>народження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або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іншої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обставини</a:t>
            </a:r>
            <a:r>
              <a:rPr lang="ru-RU" sz="1500" dirty="0">
                <a:latin typeface="Bookman Old Style" panose="02050604050505020204" pitchFamily="18" charset="0"/>
              </a:rPr>
              <a:t>, </a:t>
            </a:r>
            <a:r>
              <a:rPr lang="ru-RU" sz="1500" dirty="0" err="1">
                <a:latin typeface="Bookman Old Style" panose="02050604050505020204" pitchFamily="18" charset="0"/>
              </a:rPr>
              <a:t>що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стосується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самої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дитини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чи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її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сім'ї</a:t>
            </a:r>
            <a:r>
              <a:rPr lang="ru-RU" sz="1500" dirty="0">
                <a:latin typeface="Bookman Old Style" panose="02050604050505020204" pitchFamily="18" charset="0"/>
              </a:rPr>
              <a:t>.</a:t>
            </a:r>
          </a:p>
          <a:p>
            <a:r>
              <a:rPr lang="ru-RU" sz="1500" dirty="0">
                <a:latin typeface="Bookman Old Style" panose="02050604050505020204" pitchFamily="18" charset="0"/>
              </a:rPr>
              <a:t>Принцип 2. </a:t>
            </a:r>
            <a:r>
              <a:rPr lang="ru-RU" sz="1500" dirty="0" err="1">
                <a:latin typeface="Bookman Old Style" panose="02050604050505020204" pitchFamily="18" charset="0"/>
              </a:rPr>
              <a:t>Дитині</a:t>
            </a:r>
            <a:r>
              <a:rPr lang="ru-RU" sz="1500" dirty="0">
                <a:latin typeface="Bookman Old Style" panose="02050604050505020204" pitchFamily="18" charset="0"/>
              </a:rPr>
              <a:t> законом </a:t>
            </a:r>
            <a:r>
              <a:rPr lang="ru-RU" sz="1500" dirty="0" err="1">
                <a:latin typeface="Bookman Old Style" panose="02050604050505020204" pitchFamily="18" charset="0"/>
              </a:rPr>
              <a:t>або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іншими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засобами</a:t>
            </a:r>
            <a:r>
              <a:rPr lang="ru-RU" sz="1500" dirty="0">
                <a:latin typeface="Bookman Old Style" panose="02050604050505020204" pitchFamily="18" charset="0"/>
              </a:rPr>
              <a:t> повинен бути </a:t>
            </a:r>
            <a:r>
              <a:rPr lang="ru-RU" sz="1500" dirty="0" err="1">
                <a:latin typeface="Bookman Old Style" panose="02050604050505020204" pitchFamily="18" charset="0"/>
              </a:rPr>
              <a:t>забезпечений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спеціальний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захист</a:t>
            </a:r>
            <a:r>
              <a:rPr lang="ru-RU" sz="1500" dirty="0">
                <a:latin typeface="Bookman Old Style" panose="02050604050505020204" pitchFamily="18" charset="0"/>
              </a:rPr>
              <a:t> і </a:t>
            </a:r>
            <a:r>
              <a:rPr lang="ru-RU" sz="1500" dirty="0" err="1">
                <a:latin typeface="Bookman Old Style" panose="02050604050505020204" pitchFamily="18" charset="0"/>
              </a:rPr>
              <a:t>надані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можливості</a:t>
            </a:r>
            <a:r>
              <a:rPr lang="ru-RU" sz="1500" dirty="0">
                <a:latin typeface="Bookman Old Style" panose="02050604050505020204" pitchFamily="18" charset="0"/>
              </a:rPr>
              <a:t> та </a:t>
            </a:r>
            <a:r>
              <a:rPr lang="ru-RU" sz="1500" dirty="0" err="1">
                <a:latin typeface="Bookman Old Style" panose="02050604050505020204" pitchFamily="18" charset="0"/>
              </a:rPr>
              <a:t>сприятливі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умови</a:t>
            </a:r>
            <a:r>
              <a:rPr lang="ru-RU" sz="1500" dirty="0">
                <a:latin typeface="Bookman Old Style" panose="02050604050505020204" pitchFamily="18" charset="0"/>
              </a:rPr>
              <a:t>, </a:t>
            </a:r>
            <a:r>
              <a:rPr lang="ru-RU" sz="1500" dirty="0" err="1">
                <a:latin typeface="Bookman Old Style" panose="02050604050505020204" pitchFamily="18" charset="0"/>
              </a:rPr>
              <a:t>які</a:t>
            </a:r>
            <a:r>
              <a:rPr lang="ru-RU" sz="1500" dirty="0">
                <a:latin typeface="Bookman Old Style" panose="02050604050505020204" pitchFamily="18" charset="0"/>
              </a:rPr>
              <a:t> дозволили б </a:t>
            </a:r>
            <a:r>
              <a:rPr lang="ru-RU" sz="1500" dirty="0" err="1">
                <a:latin typeface="Bookman Old Style" panose="02050604050505020204" pitchFamily="18" charset="0"/>
              </a:rPr>
              <a:t>їй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розвиватися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фізично</a:t>
            </a:r>
            <a:r>
              <a:rPr lang="ru-RU" sz="1500" dirty="0">
                <a:latin typeface="Bookman Old Style" panose="02050604050505020204" pitchFamily="18" charset="0"/>
              </a:rPr>
              <a:t>, </a:t>
            </a:r>
            <a:r>
              <a:rPr lang="ru-RU" sz="1500" dirty="0" err="1">
                <a:latin typeface="Bookman Old Style" panose="02050604050505020204" pitchFamily="18" charset="0"/>
              </a:rPr>
              <a:t>розумово</a:t>
            </a:r>
            <a:r>
              <a:rPr lang="ru-RU" sz="1500" dirty="0">
                <a:latin typeface="Bookman Old Style" panose="02050604050505020204" pitchFamily="18" charset="0"/>
              </a:rPr>
              <a:t>, морально, духовно та у </a:t>
            </a:r>
            <a:r>
              <a:rPr lang="ru-RU" sz="1500" dirty="0" err="1">
                <a:latin typeface="Bookman Old Style" panose="02050604050505020204" pitchFamily="18" charset="0"/>
              </a:rPr>
              <a:t>соціальному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відношенні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здоровим</a:t>
            </a:r>
            <a:r>
              <a:rPr lang="ru-RU" sz="1500" dirty="0">
                <a:latin typeface="Bookman Old Style" panose="02050604050505020204" pitchFamily="18" charset="0"/>
              </a:rPr>
              <a:t> і </a:t>
            </a:r>
            <a:r>
              <a:rPr lang="ru-RU" sz="1500" dirty="0" err="1">
                <a:latin typeface="Bookman Old Style" panose="02050604050505020204" pitchFamily="18" charset="0"/>
              </a:rPr>
              <a:t>нормальним</a:t>
            </a:r>
            <a:r>
              <a:rPr lang="ru-RU" sz="1500" dirty="0">
                <a:latin typeface="Bookman Old Style" panose="02050604050505020204" pitchFamily="18" charset="0"/>
              </a:rPr>
              <a:t> шляхом і в </a:t>
            </a:r>
            <a:r>
              <a:rPr lang="ru-RU" sz="1500" dirty="0" err="1">
                <a:latin typeface="Bookman Old Style" panose="02050604050505020204" pitchFamily="18" charset="0"/>
              </a:rPr>
              <a:t>умовах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свободи</a:t>
            </a:r>
            <a:r>
              <a:rPr lang="ru-RU" sz="1500" dirty="0">
                <a:latin typeface="Bookman Old Style" panose="02050604050505020204" pitchFamily="18" charset="0"/>
              </a:rPr>
              <a:t> та </a:t>
            </a:r>
            <a:r>
              <a:rPr lang="ru-RU" sz="1500" dirty="0" err="1">
                <a:latin typeface="Bookman Old Style" panose="02050604050505020204" pitchFamily="18" charset="0"/>
              </a:rPr>
              <a:t>гідності</a:t>
            </a:r>
            <a:r>
              <a:rPr lang="ru-RU" sz="1500" dirty="0">
                <a:latin typeface="Bookman Old Style" panose="02050604050505020204" pitchFamily="18" charset="0"/>
              </a:rPr>
              <a:t>. При </a:t>
            </a:r>
            <a:r>
              <a:rPr lang="ru-RU" sz="1500" dirty="0" err="1">
                <a:latin typeface="Bookman Old Style" panose="02050604050505020204" pitchFamily="18" charset="0"/>
              </a:rPr>
              <a:t>виданні</a:t>
            </a:r>
            <a:r>
              <a:rPr lang="ru-RU" sz="1500" dirty="0">
                <a:latin typeface="Bookman Old Style" panose="02050604050505020204" pitchFamily="18" charset="0"/>
              </a:rPr>
              <a:t> з </a:t>
            </a:r>
            <a:r>
              <a:rPr lang="ru-RU" sz="1500" dirty="0" err="1">
                <a:latin typeface="Bookman Old Style" panose="02050604050505020204" pitchFamily="18" charset="0"/>
              </a:rPr>
              <a:t>цією</a:t>
            </a:r>
            <a:r>
              <a:rPr lang="ru-RU" sz="1500" dirty="0">
                <a:latin typeface="Bookman Old Style" panose="02050604050505020204" pitchFamily="18" charset="0"/>
              </a:rPr>
              <a:t> метою </a:t>
            </a:r>
            <a:r>
              <a:rPr lang="ru-RU" sz="1500" dirty="0" err="1">
                <a:latin typeface="Bookman Old Style" panose="02050604050505020204" pitchFamily="18" charset="0"/>
              </a:rPr>
              <a:t>законів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головним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міркуванням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має</a:t>
            </a:r>
            <a:r>
              <a:rPr lang="ru-RU" sz="1500" dirty="0">
                <a:latin typeface="Bookman Old Style" panose="02050604050505020204" pitchFamily="18" charset="0"/>
              </a:rPr>
              <a:t> бути </a:t>
            </a:r>
            <a:r>
              <a:rPr lang="ru-RU" sz="1500" dirty="0" err="1">
                <a:latin typeface="Bookman Old Style" panose="02050604050505020204" pitchFamily="18" charset="0"/>
              </a:rPr>
              <a:t>найкраще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забезпечення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інтересів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дитини</a:t>
            </a:r>
            <a:r>
              <a:rPr lang="ru-RU" sz="1500" dirty="0">
                <a:latin typeface="Bookman Old Style" panose="02050604050505020204" pitchFamily="18" charset="0"/>
              </a:rPr>
              <a:t>.</a:t>
            </a:r>
          </a:p>
          <a:p>
            <a:r>
              <a:rPr lang="ru-RU" sz="1500" dirty="0">
                <a:latin typeface="Bookman Old Style" panose="02050604050505020204" pitchFamily="18" charset="0"/>
              </a:rPr>
              <a:t>Принцип 3. </a:t>
            </a:r>
            <a:r>
              <a:rPr lang="ru-RU" sz="1500" dirty="0" err="1">
                <a:latin typeface="Bookman Old Style" panose="02050604050505020204" pitchFamily="18" charset="0"/>
              </a:rPr>
              <a:t>Дитині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має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належати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від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її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народження</a:t>
            </a:r>
            <a:r>
              <a:rPr lang="ru-RU" sz="1500" dirty="0">
                <a:latin typeface="Bookman Old Style" panose="02050604050505020204" pitchFamily="18" charset="0"/>
              </a:rPr>
              <a:t> право на </a:t>
            </a:r>
            <a:r>
              <a:rPr lang="ru-RU" sz="1500" dirty="0" err="1">
                <a:latin typeface="Bookman Old Style" panose="02050604050505020204" pitchFamily="18" charset="0"/>
              </a:rPr>
              <a:t>ім'я</a:t>
            </a:r>
            <a:r>
              <a:rPr lang="ru-RU" sz="1500" dirty="0">
                <a:latin typeface="Bookman Old Style" panose="02050604050505020204" pitchFamily="18" charset="0"/>
              </a:rPr>
              <a:t> і </a:t>
            </a:r>
            <a:r>
              <a:rPr lang="ru-RU" sz="1500" dirty="0" err="1">
                <a:latin typeface="Bookman Old Style" panose="02050604050505020204" pitchFamily="18" charset="0"/>
              </a:rPr>
              <a:t>громадянство</a:t>
            </a:r>
            <a:r>
              <a:rPr lang="ru-RU" sz="1500" dirty="0">
                <a:latin typeface="Bookman Old Style" panose="02050604050505020204" pitchFamily="18" charset="0"/>
              </a:rPr>
              <a:t>.</a:t>
            </a:r>
          </a:p>
          <a:p>
            <a:r>
              <a:rPr lang="ru-RU" sz="1500" dirty="0">
                <a:latin typeface="Bookman Old Style" panose="02050604050505020204" pitchFamily="18" charset="0"/>
              </a:rPr>
              <a:t>Принцип 4. </a:t>
            </a:r>
            <a:r>
              <a:rPr lang="ru-RU" sz="1500" dirty="0" err="1">
                <a:latin typeface="Bookman Old Style" panose="02050604050505020204" pitchFamily="18" charset="0"/>
              </a:rPr>
              <a:t>Дитина</a:t>
            </a:r>
            <a:r>
              <a:rPr lang="ru-RU" sz="1500" dirty="0">
                <a:latin typeface="Bookman Old Style" panose="02050604050505020204" pitchFamily="18" charset="0"/>
              </a:rPr>
              <a:t> повинна </a:t>
            </a:r>
            <a:r>
              <a:rPr lang="ru-RU" sz="1500" dirty="0" err="1">
                <a:latin typeface="Bookman Old Style" panose="02050604050505020204" pitchFamily="18" charset="0"/>
              </a:rPr>
              <a:t>користуватися</a:t>
            </a:r>
            <a:r>
              <a:rPr lang="ru-RU" sz="1500" dirty="0">
                <a:latin typeface="Bookman Old Style" panose="02050604050505020204" pitchFamily="18" charset="0"/>
              </a:rPr>
              <a:t> благами </a:t>
            </a:r>
            <a:r>
              <a:rPr lang="ru-RU" sz="1500" dirty="0" err="1">
                <a:latin typeface="Bookman Old Style" panose="02050604050505020204" pitchFamily="18" charset="0"/>
              </a:rPr>
              <a:t>соціального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забезпечення</a:t>
            </a:r>
            <a:r>
              <a:rPr lang="ru-RU" sz="1500" dirty="0">
                <a:latin typeface="Bookman Old Style" panose="02050604050505020204" pitchFamily="18" charset="0"/>
              </a:rPr>
              <a:t>. </a:t>
            </a:r>
            <a:r>
              <a:rPr lang="ru-RU" sz="1500" dirty="0" err="1">
                <a:latin typeface="Bookman Old Style" panose="02050604050505020204" pitchFamily="18" charset="0"/>
              </a:rPr>
              <a:t>Їй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має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належати</a:t>
            </a:r>
            <a:r>
              <a:rPr lang="ru-RU" sz="1500" dirty="0">
                <a:latin typeface="Bookman Old Style" panose="02050604050505020204" pitchFamily="18" charset="0"/>
              </a:rPr>
              <a:t> право на </a:t>
            </a:r>
            <a:r>
              <a:rPr lang="ru-RU" sz="1500" dirty="0" err="1">
                <a:latin typeface="Bookman Old Style" panose="02050604050505020204" pitchFamily="18" charset="0"/>
              </a:rPr>
              <a:t>здорове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зростання</a:t>
            </a:r>
            <a:r>
              <a:rPr lang="ru-RU" sz="1500" dirty="0">
                <a:latin typeface="Bookman Old Style" panose="02050604050505020204" pitchFamily="18" charset="0"/>
              </a:rPr>
              <a:t> і </a:t>
            </a:r>
            <a:r>
              <a:rPr lang="ru-RU" sz="1500" dirty="0" err="1">
                <a:latin typeface="Bookman Old Style" panose="02050604050505020204" pitchFamily="18" charset="0"/>
              </a:rPr>
              <a:t>розвиток</a:t>
            </a:r>
            <a:r>
              <a:rPr lang="ru-RU" sz="1500" dirty="0">
                <a:latin typeface="Bookman Old Style" panose="02050604050505020204" pitchFamily="18" charset="0"/>
              </a:rPr>
              <a:t>; з </a:t>
            </a:r>
            <a:r>
              <a:rPr lang="ru-RU" sz="1500" dirty="0" err="1">
                <a:latin typeface="Bookman Old Style" panose="02050604050505020204" pitchFamily="18" charset="0"/>
              </a:rPr>
              <a:t>цією</a:t>
            </a:r>
            <a:r>
              <a:rPr lang="ru-RU" sz="1500" dirty="0">
                <a:latin typeface="Bookman Old Style" panose="02050604050505020204" pitchFamily="18" charset="0"/>
              </a:rPr>
              <a:t> метою </a:t>
            </a:r>
            <a:r>
              <a:rPr lang="ru-RU" sz="1500" dirty="0" err="1">
                <a:latin typeface="Bookman Old Style" panose="02050604050505020204" pitchFamily="18" charset="0"/>
              </a:rPr>
              <a:t>спеціальні</a:t>
            </a:r>
            <a:r>
              <a:rPr lang="ru-RU" sz="1500" dirty="0">
                <a:latin typeface="Bookman Old Style" panose="02050604050505020204" pitchFamily="18" charset="0"/>
              </a:rPr>
              <a:t> догляд і </a:t>
            </a:r>
            <a:r>
              <a:rPr lang="ru-RU" sz="1500" dirty="0" err="1">
                <a:latin typeface="Bookman Old Style" panose="02050604050505020204" pitchFamily="18" charset="0"/>
              </a:rPr>
              <a:t>охорона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повинні</a:t>
            </a:r>
            <a:r>
              <a:rPr lang="ru-RU" sz="1500" dirty="0">
                <a:latin typeface="Bookman Old Style" panose="02050604050505020204" pitchFamily="18" charset="0"/>
              </a:rPr>
              <a:t> бути </a:t>
            </a:r>
            <a:r>
              <a:rPr lang="ru-RU" sz="1500" dirty="0" err="1">
                <a:latin typeface="Bookman Old Style" panose="02050604050505020204" pitchFamily="18" charset="0"/>
              </a:rPr>
              <a:t>забезпечені</a:t>
            </a:r>
            <a:r>
              <a:rPr lang="ru-RU" sz="1500" dirty="0">
                <a:latin typeface="Bookman Old Style" panose="02050604050505020204" pitchFamily="18" charset="0"/>
              </a:rPr>
              <a:t> як </a:t>
            </a:r>
            <a:r>
              <a:rPr lang="ru-RU" sz="1500" dirty="0" err="1">
                <a:latin typeface="Bookman Old Style" panose="02050604050505020204" pitchFamily="18" charset="0"/>
              </a:rPr>
              <a:t>їй</a:t>
            </a:r>
            <a:r>
              <a:rPr lang="ru-RU" sz="1500" dirty="0">
                <a:latin typeface="Bookman Old Style" panose="02050604050505020204" pitchFamily="18" charset="0"/>
              </a:rPr>
              <a:t>, так і </a:t>
            </a:r>
            <a:r>
              <a:rPr lang="ru-RU" sz="1500" dirty="0" err="1">
                <a:latin typeface="Bookman Old Style" panose="02050604050505020204" pitchFamily="18" charset="0"/>
              </a:rPr>
              <a:t>її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матері</a:t>
            </a:r>
            <a:r>
              <a:rPr lang="ru-RU" sz="1500" dirty="0">
                <a:latin typeface="Bookman Old Style" panose="02050604050505020204" pitchFamily="18" charset="0"/>
              </a:rPr>
              <a:t>, </a:t>
            </a:r>
            <a:r>
              <a:rPr lang="ru-RU" sz="1500" dirty="0" err="1">
                <a:latin typeface="Bookman Old Style" panose="02050604050505020204" pitchFamily="18" charset="0"/>
              </a:rPr>
              <a:t>включно</a:t>
            </a:r>
            <a:r>
              <a:rPr lang="ru-RU" sz="1500" dirty="0">
                <a:latin typeface="Bookman Old Style" panose="02050604050505020204" pitchFamily="18" charset="0"/>
              </a:rPr>
              <a:t> з </a:t>
            </a:r>
            <a:r>
              <a:rPr lang="ru-RU" sz="1500" dirty="0" err="1">
                <a:latin typeface="Bookman Old Style" panose="02050604050505020204" pitchFamily="18" charset="0"/>
              </a:rPr>
              <a:t>належним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допологовим</a:t>
            </a:r>
            <a:r>
              <a:rPr lang="ru-RU" sz="1500" dirty="0">
                <a:latin typeface="Bookman Old Style" panose="02050604050505020204" pitchFamily="18" charset="0"/>
              </a:rPr>
              <a:t> і </a:t>
            </a:r>
            <a:r>
              <a:rPr lang="ru-RU" sz="1500" dirty="0" err="1">
                <a:latin typeface="Bookman Old Style" panose="02050604050505020204" pitchFamily="18" charset="0"/>
              </a:rPr>
              <a:t>післяпологовим</a:t>
            </a:r>
            <a:r>
              <a:rPr lang="ru-RU" sz="1500" dirty="0">
                <a:latin typeface="Bookman Old Style" panose="02050604050505020204" pitchFamily="18" charset="0"/>
              </a:rPr>
              <a:t> доглядом. </a:t>
            </a:r>
            <a:r>
              <a:rPr lang="ru-RU" sz="1500" dirty="0" err="1">
                <a:latin typeface="Bookman Old Style" panose="02050604050505020204" pitchFamily="18" charset="0"/>
              </a:rPr>
              <a:t>Дитині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має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належати</a:t>
            </a:r>
            <a:r>
              <a:rPr lang="ru-RU" sz="1500" dirty="0">
                <a:latin typeface="Bookman Old Style" panose="02050604050505020204" pitchFamily="18" charset="0"/>
              </a:rPr>
              <a:t> право на </a:t>
            </a:r>
            <a:r>
              <a:rPr lang="ru-RU" sz="1500" dirty="0" err="1">
                <a:latin typeface="Bookman Old Style" panose="02050604050505020204" pitchFamily="18" charset="0"/>
              </a:rPr>
              <a:t>відповідне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харчування</a:t>
            </a:r>
            <a:r>
              <a:rPr lang="ru-RU" sz="1500" dirty="0">
                <a:latin typeface="Bookman Old Style" panose="02050604050505020204" pitchFamily="18" charset="0"/>
              </a:rPr>
              <a:t>, </a:t>
            </a:r>
            <a:r>
              <a:rPr lang="ru-RU" sz="1500" dirty="0" err="1">
                <a:latin typeface="Bookman Old Style" panose="02050604050505020204" pitchFamily="18" charset="0"/>
              </a:rPr>
              <a:t>житло</a:t>
            </a:r>
            <a:r>
              <a:rPr lang="ru-RU" sz="1500" dirty="0">
                <a:latin typeface="Bookman Old Style" panose="02050604050505020204" pitchFamily="18" charset="0"/>
              </a:rPr>
              <a:t>, </a:t>
            </a:r>
            <a:r>
              <a:rPr lang="ru-RU" sz="1500" dirty="0" err="1">
                <a:latin typeface="Bookman Old Style" panose="02050604050505020204" pitchFamily="18" charset="0"/>
              </a:rPr>
              <a:t>розваги</a:t>
            </a:r>
            <a:r>
              <a:rPr lang="ru-RU" sz="1500" dirty="0">
                <a:latin typeface="Bookman Old Style" panose="02050604050505020204" pitchFamily="18" charset="0"/>
              </a:rPr>
              <a:t> і </a:t>
            </a:r>
            <a:r>
              <a:rPr lang="ru-RU" sz="1500" dirty="0" err="1">
                <a:latin typeface="Bookman Old Style" panose="02050604050505020204" pitchFamily="18" charset="0"/>
              </a:rPr>
              <a:t>медичне</a:t>
            </a:r>
            <a:r>
              <a:rPr lang="ru-RU" sz="1500" dirty="0">
                <a:latin typeface="Bookman Old Style" panose="02050604050505020204" pitchFamily="18" charset="0"/>
              </a:rPr>
              <a:t> </a:t>
            </a:r>
            <a:r>
              <a:rPr lang="ru-RU" sz="1500" dirty="0" err="1">
                <a:latin typeface="Bookman Old Style" panose="02050604050505020204" pitchFamily="18" charset="0"/>
              </a:rPr>
              <a:t>обслуговування</a:t>
            </a:r>
            <a:r>
              <a:rPr lang="ru-RU" sz="1500" dirty="0" smtClean="0">
                <a:latin typeface="Bookman Old Style" panose="02050604050505020204" pitchFamily="18" charset="0"/>
              </a:rPr>
              <a:t>.</a:t>
            </a:r>
            <a:endParaRPr lang="ru-RU" sz="15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966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7200800" cy="5976664"/>
          </a:xfrm>
        </p:spPr>
        <p:txBody>
          <a:bodyPr>
            <a:noAutofit/>
          </a:bodyPr>
          <a:lstStyle/>
          <a:p>
            <a:r>
              <a:rPr lang="ru-RU" sz="1600" dirty="0">
                <a:latin typeface="Bookman Old Style" panose="02050604050505020204" pitchFamily="18" charset="0"/>
              </a:rPr>
              <a:t>Принцип 5. </a:t>
            </a:r>
            <a:r>
              <a:rPr lang="ru-RU" sz="1600" dirty="0" err="1">
                <a:latin typeface="Bookman Old Style" panose="02050604050505020204" pitchFamily="18" charset="0"/>
              </a:rPr>
              <a:t>Дитині</a:t>
            </a:r>
            <a:r>
              <a:rPr lang="ru-RU" sz="1600" dirty="0">
                <a:latin typeface="Bookman Old Style" panose="02050604050505020204" pitchFamily="18" charset="0"/>
              </a:rPr>
              <a:t>, яка є </a:t>
            </a:r>
            <a:r>
              <a:rPr lang="ru-RU" sz="1600" dirty="0" err="1">
                <a:latin typeface="Bookman Old Style" panose="02050604050505020204" pitchFamily="18" charset="0"/>
              </a:rPr>
              <a:t>неповноцінною</a:t>
            </a:r>
            <a:r>
              <a:rPr lang="ru-RU" sz="1600" dirty="0">
                <a:latin typeface="Bookman Old Style" panose="02050604050505020204" pitchFamily="18" charset="0"/>
              </a:rPr>
              <a:t> у </a:t>
            </a:r>
            <a:r>
              <a:rPr lang="ru-RU" sz="1600" dirty="0" err="1">
                <a:latin typeface="Bookman Old Style" panose="02050604050505020204" pitchFamily="18" charset="0"/>
              </a:rPr>
              <a:t>фізичному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психічному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або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соціальному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відношенні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повинні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забезпечуватися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спеціальні</a:t>
            </a:r>
            <a:r>
              <a:rPr lang="ru-RU" sz="1600" dirty="0">
                <a:latin typeface="Bookman Old Style" panose="02050604050505020204" pitchFamily="18" charset="0"/>
              </a:rPr>
              <a:t> режим, </a:t>
            </a:r>
            <a:r>
              <a:rPr lang="ru-RU" sz="1600" dirty="0" err="1">
                <a:latin typeface="Bookman Old Style" panose="02050604050505020204" pitchFamily="18" charset="0"/>
              </a:rPr>
              <a:t>освіта</a:t>
            </a:r>
            <a:r>
              <a:rPr lang="ru-RU" sz="1600" dirty="0">
                <a:latin typeface="Bookman Old Style" panose="02050604050505020204" pitchFamily="18" charset="0"/>
              </a:rPr>
              <a:t> і </a:t>
            </a:r>
            <a:r>
              <a:rPr lang="ru-RU" sz="1600" dirty="0" err="1">
                <a:latin typeface="Bookman Old Style" panose="02050604050505020204" pitchFamily="18" charset="0"/>
              </a:rPr>
              <a:t>піклування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необхідні</a:t>
            </a:r>
            <a:r>
              <a:rPr lang="ru-RU" sz="1600" dirty="0">
                <a:latin typeface="Bookman Old Style" panose="02050604050505020204" pitchFamily="18" charset="0"/>
              </a:rPr>
              <a:t> з </a:t>
            </a:r>
            <a:r>
              <a:rPr lang="ru-RU" sz="1600" dirty="0" err="1">
                <a:latin typeface="Bookman Old Style" panose="02050604050505020204" pitchFamily="18" charset="0"/>
              </a:rPr>
              <a:t>огляду</a:t>
            </a:r>
            <a:r>
              <a:rPr lang="ru-RU" sz="1600" dirty="0">
                <a:latin typeface="Bookman Old Style" panose="02050604050505020204" pitchFamily="18" charset="0"/>
              </a:rPr>
              <a:t> на </a:t>
            </a:r>
            <a:r>
              <a:rPr lang="ru-RU" sz="1600" dirty="0" err="1">
                <a:latin typeface="Bookman Old Style" panose="02050604050505020204" pitchFamily="18" charset="0"/>
              </a:rPr>
              <a:t>її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особливий</a:t>
            </a:r>
            <a:r>
              <a:rPr lang="ru-RU" sz="1600" dirty="0">
                <a:latin typeface="Bookman Old Style" panose="02050604050505020204" pitchFamily="18" charset="0"/>
              </a:rPr>
              <a:t> стан</a:t>
            </a:r>
            <a:r>
              <a:rPr lang="ru-RU" sz="1600" dirty="0" smtClean="0">
                <a:latin typeface="Bookman Old Style" panose="02050604050505020204" pitchFamily="18" charset="0"/>
              </a:rPr>
              <a:t>.</a:t>
            </a:r>
          </a:p>
          <a:p>
            <a:r>
              <a:rPr lang="ru-RU" sz="1600" dirty="0" smtClean="0">
                <a:latin typeface="Bookman Old Style" panose="02050604050505020204" pitchFamily="18" charset="0"/>
              </a:rPr>
              <a:t>Принцип </a:t>
            </a:r>
            <a:r>
              <a:rPr lang="ru-RU" sz="1600" dirty="0">
                <a:latin typeface="Bookman Old Style" panose="02050604050505020204" pitchFamily="18" charset="0"/>
              </a:rPr>
              <a:t>6. </a:t>
            </a:r>
            <a:r>
              <a:rPr lang="ru-RU" sz="1600" dirty="0" err="1">
                <a:latin typeface="Bookman Old Style" panose="02050604050505020204" pitchFamily="18" charset="0"/>
              </a:rPr>
              <a:t>Дитина</a:t>
            </a:r>
            <a:r>
              <a:rPr lang="ru-RU" sz="1600" dirty="0">
                <a:latin typeface="Bookman Old Style" panose="02050604050505020204" pitchFamily="18" charset="0"/>
              </a:rPr>
              <a:t> для </a:t>
            </a:r>
            <a:r>
              <a:rPr lang="ru-RU" sz="1600" dirty="0" err="1">
                <a:latin typeface="Bookman Old Style" panose="02050604050505020204" pitchFamily="18" charset="0"/>
              </a:rPr>
              <a:t>повного</a:t>
            </a:r>
            <a:r>
              <a:rPr lang="ru-RU" sz="1600" dirty="0">
                <a:latin typeface="Bookman Old Style" panose="02050604050505020204" pitchFamily="18" charset="0"/>
              </a:rPr>
              <a:t> і </a:t>
            </a:r>
            <a:r>
              <a:rPr lang="ru-RU" sz="1600" dirty="0" err="1">
                <a:latin typeface="Bookman Old Style" panose="02050604050505020204" pitchFamily="18" charset="0"/>
              </a:rPr>
              <a:t>гармонійного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розвитку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її</a:t>
            </a:r>
            <a:r>
              <a:rPr lang="ru-RU" sz="1600" dirty="0">
                <a:latin typeface="Bookman Old Style" panose="02050604050505020204" pitchFamily="18" charset="0"/>
              </a:rPr>
              <a:t> особи </a:t>
            </a:r>
            <a:r>
              <a:rPr lang="ru-RU" sz="1600" dirty="0" err="1">
                <a:latin typeface="Bookman Old Style" panose="02050604050505020204" pitchFamily="18" charset="0"/>
              </a:rPr>
              <a:t>потребує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любові</a:t>
            </a:r>
            <a:r>
              <a:rPr lang="ru-RU" sz="1600" dirty="0">
                <a:latin typeface="Bookman Old Style" panose="02050604050505020204" pitchFamily="18" charset="0"/>
              </a:rPr>
              <a:t> і </a:t>
            </a:r>
            <a:r>
              <a:rPr lang="ru-RU" sz="1600" dirty="0" err="1">
                <a:latin typeface="Bookman Old Style" panose="02050604050505020204" pitchFamily="18" charset="0"/>
              </a:rPr>
              <a:t>розуміння</a:t>
            </a:r>
            <a:r>
              <a:rPr lang="ru-RU" sz="1600" dirty="0">
                <a:latin typeface="Bookman Old Style" panose="02050604050505020204" pitchFamily="18" charset="0"/>
              </a:rPr>
              <a:t>. Вона повинна, </a:t>
            </a:r>
            <a:r>
              <a:rPr lang="ru-RU" sz="1600" dirty="0" err="1">
                <a:latin typeface="Bookman Old Style" panose="02050604050505020204" pitchFamily="18" charset="0"/>
              </a:rPr>
              <a:t>якщо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це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можливо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зростати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під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опікою</a:t>
            </a:r>
            <a:r>
              <a:rPr lang="ru-RU" sz="1600" dirty="0">
                <a:latin typeface="Bookman Old Style" panose="02050604050505020204" pitchFamily="18" charset="0"/>
              </a:rPr>
              <a:t> і </a:t>
            </a:r>
            <a:r>
              <a:rPr lang="ru-RU" sz="1600" dirty="0" err="1">
                <a:latin typeface="Bookman Old Style" panose="02050604050505020204" pitchFamily="18" charset="0"/>
              </a:rPr>
              <a:t>відповідальністю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своїх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батьків</a:t>
            </a:r>
            <a:r>
              <a:rPr lang="ru-RU" sz="1600" dirty="0">
                <a:latin typeface="Bookman Old Style" panose="02050604050505020204" pitchFamily="18" charset="0"/>
              </a:rPr>
              <a:t> і, в </a:t>
            </a:r>
            <a:r>
              <a:rPr lang="ru-RU" sz="1600" dirty="0" err="1">
                <a:latin typeface="Bookman Old Style" panose="02050604050505020204" pitchFamily="18" charset="0"/>
              </a:rPr>
              <a:t>усякому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разі</a:t>
            </a:r>
            <a:r>
              <a:rPr lang="ru-RU" sz="1600" dirty="0">
                <a:latin typeface="Bookman Old Style" panose="02050604050505020204" pitchFamily="18" charset="0"/>
              </a:rPr>
              <a:t>, в </a:t>
            </a:r>
            <a:r>
              <a:rPr lang="ru-RU" sz="1600" dirty="0" err="1">
                <a:latin typeface="Bookman Old Style" panose="02050604050505020204" pitchFamily="18" charset="0"/>
              </a:rPr>
              <a:t>атмосфері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любові</a:t>
            </a:r>
            <a:r>
              <a:rPr lang="ru-RU" sz="1600" dirty="0">
                <a:latin typeface="Bookman Old Style" panose="02050604050505020204" pitchFamily="18" charset="0"/>
              </a:rPr>
              <a:t> і </a:t>
            </a:r>
            <a:r>
              <a:rPr lang="ru-RU" sz="1600" dirty="0" err="1">
                <a:latin typeface="Bookman Old Style" panose="02050604050505020204" pitchFamily="18" charset="0"/>
              </a:rPr>
              <a:t>моральної</a:t>
            </a:r>
            <a:r>
              <a:rPr lang="ru-RU" sz="1600" dirty="0">
                <a:latin typeface="Bookman Old Style" panose="02050604050505020204" pitchFamily="18" charset="0"/>
              </a:rPr>
              <a:t> та </a:t>
            </a:r>
            <a:r>
              <a:rPr lang="ru-RU" sz="1600" dirty="0" err="1">
                <a:latin typeface="Bookman Old Style" panose="02050604050505020204" pitchFamily="18" charset="0"/>
              </a:rPr>
              <a:t>матеріальної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забезпеченості</a:t>
            </a:r>
            <a:r>
              <a:rPr lang="ru-RU" sz="1600" dirty="0">
                <a:latin typeface="Bookman Old Style" panose="02050604050505020204" pitchFamily="18" charset="0"/>
              </a:rPr>
              <a:t>; </a:t>
            </a:r>
            <a:r>
              <a:rPr lang="ru-RU" sz="1600" dirty="0" err="1">
                <a:latin typeface="Bookman Old Style" panose="02050604050505020204" pitchFamily="18" charset="0"/>
              </a:rPr>
              <a:t>малолітню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дитину</a:t>
            </a:r>
            <a:r>
              <a:rPr lang="ru-RU" sz="1600" dirty="0">
                <a:latin typeface="Bookman Old Style" panose="02050604050505020204" pitchFamily="18" charset="0"/>
              </a:rPr>
              <a:t> не </a:t>
            </a:r>
            <a:r>
              <a:rPr lang="ru-RU" sz="1600" dirty="0" err="1">
                <a:latin typeface="Bookman Old Style" panose="02050604050505020204" pitchFamily="18" charset="0"/>
              </a:rPr>
              <a:t>слід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крім</a:t>
            </a:r>
            <a:r>
              <a:rPr lang="ru-RU" sz="1600" dirty="0">
                <a:latin typeface="Bookman Old Style" panose="02050604050505020204" pitchFamily="18" charset="0"/>
              </a:rPr>
              <a:t> тих </a:t>
            </a:r>
            <a:r>
              <a:rPr lang="ru-RU" sz="1600" dirty="0" err="1">
                <a:latin typeface="Bookman Old Style" panose="02050604050505020204" pitchFamily="18" charset="0"/>
              </a:rPr>
              <a:t>випадків</a:t>
            </a:r>
            <a:r>
              <a:rPr lang="ru-RU" sz="1600" dirty="0">
                <a:latin typeface="Bookman Old Style" panose="02050604050505020204" pitchFamily="18" charset="0"/>
              </a:rPr>
              <a:t>, коли є </a:t>
            </a:r>
            <a:r>
              <a:rPr lang="ru-RU" sz="1600" dirty="0" err="1">
                <a:latin typeface="Bookman Old Style" panose="02050604050505020204" pitchFamily="18" charset="0"/>
              </a:rPr>
              <a:t>виняткові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обставини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розлучати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своєю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матір'ю</a:t>
            </a:r>
            <a:r>
              <a:rPr lang="ru-RU" sz="1600" dirty="0">
                <a:latin typeface="Bookman Old Style" panose="02050604050505020204" pitchFamily="18" charset="0"/>
              </a:rPr>
              <a:t>. На </a:t>
            </a:r>
            <a:r>
              <a:rPr lang="ru-RU" sz="1600" dirty="0" err="1">
                <a:latin typeface="Bookman Old Style" panose="02050604050505020204" pitchFamily="18" charset="0"/>
              </a:rPr>
              <a:t>суспільстві</a:t>
            </a:r>
            <a:r>
              <a:rPr lang="ru-RU" sz="1600" dirty="0">
                <a:latin typeface="Bookman Old Style" panose="02050604050505020204" pitchFamily="18" charset="0"/>
              </a:rPr>
              <a:t> і на органах </a:t>
            </a:r>
            <a:r>
              <a:rPr lang="ru-RU" sz="1600" dirty="0" err="1">
                <a:latin typeface="Bookman Old Style" panose="02050604050505020204" pitchFamily="18" charset="0"/>
              </a:rPr>
              <a:t>публічної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влади</a:t>
            </a:r>
            <a:r>
              <a:rPr lang="ru-RU" sz="1600" dirty="0">
                <a:latin typeface="Bookman Old Style" panose="02050604050505020204" pitchFamily="18" charset="0"/>
              </a:rPr>
              <a:t> повинен </a:t>
            </a:r>
            <a:r>
              <a:rPr lang="ru-RU" sz="1600" dirty="0" err="1">
                <a:latin typeface="Bookman Old Style" panose="02050604050505020204" pitchFamily="18" charset="0"/>
              </a:rPr>
              <a:t>лежати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обов'язок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здійснювати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особливе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піклування</a:t>
            </a:r>
            <a:r>
              <a:rPr lang="ru-RU" sz="1600" dirty="0">
                <a:latin typeface="Bookman Old Style" panose="02050604050505020204" pitchFamily="18" charset="0"/>
              </a:rPr>
              <a:t> про </a:t>
            </a:r>
            <a:r>
              <a:rPr lang="ru-RU" sz="1600" dirty="0" err="1">
                <a:latin typeface="Bookman Old Style" panose="02050604050505020204" pitchFamily="18" charset="0"/>
              </a:rPr>
              <a:t>дітей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що</a:t>
            </a:r>
            <a:r>
              <a:rPr lang="ru-RU" sz="1600" dirty="0">
                <a:latin typeface="Bookman Old Style" panose="02050604050505020204" pitchFamily="18" charset="0"/>
              </a:rPr>
              <a:t> не </a:t>
            </a:r>
            <a:r>
              <a:rPr lang="ru-RU" sz="1600" dirty="0" err="1">
                <a:latin typeface="Bookman Old Style" panose="02050604050505020204" pitchFamily="18" charset="0"/>
              </a:rPr>
              <a:t>мають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сім'ї</a:t>
            </a:r>
            <a:r>
              <a:rPr lang="ru-RU" sz="1600" dirty="0">
                <a:latin typeface="Bookman Old Style" panose="02050604050505020204" pitchFamily="18" charset="0"/>
              </a:rPr>
              <a:t>, і про </a:t>
            </a:r>
            <a:r>
              <a:rPr lang="ru-RU" sz="1600" dirty="0" err="1">
                <a:latin typeface="Bookman Old Style" panose="02050604050505020204" pitchFamily="18" charset="0"/>
              </a:rPr>
              <a:t>дітей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що</a:t>
            </a:r>
            <a:r>
              <a:rPr lang="ru-RU" sz="1600" dirty="0">
                <a:latin typeface="Bookman Old Style" panose="02050604050505020204" pitchFamily="18" charset="0"/>
              </a:rPr>
              <a:t> не </a:t>
            </a:r>
            <a:r>
              <a:rPr lang="ru-RU" sz="1600" dirty="0" err="1">
                <a:latin typeface="Bookman Old Style" panose="02050604050505020204" pitchFamily="18" charset="0"/>
              </a:rPr>
              <a:t>мають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достатніх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засобів</a:t>
            </a:r>
            <a:r>
              <a:rPr lang="ru-RU" sz="1600" dirty="0">
                <a:latin typeface="Bookman Old Style" panose="02050604050505020204" pitchFamily="18" charset="0"/>
              </a:rPr>
              <a:t> для </a:t>
            </a:r>
            <a:r>
              <a:rPr lang="ru-RU" sz="1600" dirty="0" err="1">
                <a:latin typeface="Bookman Old Style" panose="02050604050505020204" pitchFamily="18" charset="0"/>
              </a:rPr>
              <a:t>існування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  <a:r>
              <a:rPr lang="ru-RU" sz="1600" dirty="0" err="1">
                <a:latin typeface="Bookman Old Style" panose="02050604050505020204" pitchFamily="18" charset="0"/>
              </a:rPr>
              <a:t>Бажано</a:t>
            </a:r>
            <a:r>
              <a:rPr lang="ru-RU" sz="1600" dirty="0">
                <a:latin typeface="Bookman Old Style" panose="02050604050505020204" pitchFamily="18" charset="0"/>
              </a:rPr>
              <a:t>, </a:t>
            </a:r>
            <a:r>
              <a:rPr lang="ru-RU" sz="1600" dirty="0" err="1">
                <a:latin typeface="Bookman Old Style" panose="02050604050505020204" pitchFamily="18" charset="0"/>
              </a:rPr>
              <a:t>щоб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багатодітним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сім'ям</a:t>
            </a:r>
            <a:r>
              <a:rPr lang="ru-RU" sz="1600" dirty="0">
                <a:latin typeface="Bookman Old Style" panose="02050604050505020204" pitchFamily="18" charset="0"/>
              </a:rPr>
              <a:t> надавалась </a:t>
            </a:r>
            <a:r>
              <a:rPr lang="ru-RU" sz="1600" dirty="0" err="1">
                <a:latin typeface="Bookman Old Style" panose="02050604050505020204" pitchFamily="18" charset="0"/>
              </a:rPr>
              <a:t>державна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або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інша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допомога</a:t>
            </a:r>
            <a:r>
              <a:rPr lang="ru-RU" sz="1600" dirty="0">
                <a:latin typeface="Bookman Old Style" panose="02050604050505020204" pitchFamily="18" charset="0"/>
              </a:rPr>
              <a:t> на </a:t>
            </a:r>
            <a:r>
              <a:rPr lang="ru-RU" sz="1600" dirty="0" err="1">
                <a:latin typeface="Bookman Old Style" panose="02050604050505020204" pitchFamily="18" charset="0"/>
              </a:rPr>
              <a:t>утримання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дітей</a:t>
            </a:r>
            <a:r>
              <a:rPr lang="ru-RU" sz="1600" dirty="0">
                <a:latin typeface="Bookman Old Style" panose="02050604050505020204" pitchFamily="18" charset="0"/>
              </a:rPr>
              <a:t>.</a:t>
            </a:r>
          </a:p>
          <a:p>
            <a:r>
              <a:rPr lang="ru-RU" sz="1600" dirty="0">
                <a:latin typeface="Bookman Old Style" panose="02050604050505020204" pitchFamily="18" charset="0"/>
              </a:rPr>
              <a:t>Принцип 7. </a:t>
            </a:r>
            <a:r>
              <a:rPr lang="ru-RU" sz="1600" dirty="0" err="1">
                <a:latin typeface="Bookman Old Style" panose="02050604050505020204" pitchFamily="18" charset="0"/>
              </a:rPr>
              <a:t>Дитина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має</a:t>
            </a:r>
            <a:r>
              <a:rPr lang="ru-RU" sz="1600" dirty="0">
                <a:latin typeface="Bookman Old Style" panose="02050604050505020204" pitchFamily="18" charset="0"/>
              </a:rPr>
              <a:t> право на </a:t>
            </a:r>
            <a:r>
              <a:rPr lang="ru-RU" sz="1600" dirty="0" err="1">
                <a:latin typeface="Bookman Old Style" panose="02050604050505020204" pitchFamily="18" charset="0"/>
              </a:rPr>
              <a:t>здобуття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освіти</a:t>
            </a:r>
            <a:r>
              <a:rPr lang="ru-RU" sz="1600" dirty="0">
                <a:latin typeface="Bookman Old Style" panose="02050604050505020204" pitchFamily="18" charset="0"/>
              </a:rPr>
              <a:t>, яка </a:t>
            </a:r>
            <a:r>
              <a:rPr lang="ru-RU" sz="1600" dirty="0" err="1">
                <a:latin typeface="Bookman Old Style" panose="02050604050505020204" pitchFamily="18" charset="0"/>
              </a:rPr>
              <a:t>має</a:t>
            </a:r>
            <a:r>
              <a:rPr lang="ru-RU" sz="1600" dirty="0">
                <a:latin typeface="Bookman Old Style" panose="02050604050505020204" pitchFamily="18" charset="0"/>
              </a:rPr>
              <a:t> бути </a:t>
            </a:r>
            <a:r>
              <a:rPr lang="ru-RU" sz="1600" dirty="0" err="1">
                <a:latin typeface="Bookman Old Style" panose="02050604050505020204" pitchFamily="18" charset="0"/>
              </a:rPr>
              <a:t>безкоштовною</a:t>
            </a:r>
            <a:r>
              <a:rPr lang="ru-RU" sz="1600" dirty="0">
                <a:latin typeface="Bookman Old Style" panose="02050604050505020204" pitchFamily="18" charset="0"/>
              </a:rPr>
              <a:t> і </a:t>
            </a:r>
            <a:r>
              <a:rPr lang="ru-RU" sz="1600" dirty="0" err="1">
                <a:latin typeface="Bookman Old Style" panose="02050604050505020204" pitchFamily="18" charset="0"/>
              </a:rPr>
              <a:t>обов'язковою</a:t>
            </a:r>
            <a:r>
              <a:rPr lang="ru-RU" sz="1600" dirty="0">
                <a:latin typeface="Bookman Old Style" panose="02050604050505020204" pitchFamily="18" charset="0"/>
              </a:rPr>
              <a:t>, в </a:t>
            </a:r>
            <a:r>
              <a:rPr lang="ru-RU" sz="1600" dirty="0" err="1">
                <a:latin typeface="Bookman Old Style" panose="02050604050505020204" pitchFamily="18" charset="0"/>
              </a:rPr>
              <a:t>усякому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разі</a:t>
            </a:r>
            <a:r>
              <a:rPr lang="ru-RU" sz="1600" dirty="0">
                <a:latin typeface="Bookman Old Style" panose="02050604050505020204" pitchFamily="18" charset="0"/>
              </a:rPr>
              <a:t> на </a:t>
            </a:r>
            <a:r>
              <a:rPr lang="ru-RU" sz="1600" dirty="0" err="1">
                <a:latin typeface="Bookman Old Style" panose="02050604050505020204" pitchFamily="18" charset="0"/>
              </a:rPr>
              <a:t>початкових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стадіях</a:t>
            </a:r>
            <a:r>
              <a:rPr lang="ru-RU" sz="1600" dirty="0">
                <a:latin typeface="Bookman Old Style" panose="02050604050505020204" pitchFamily="18" charset="0"/>
              </a:rPr>
              <a:t>. </a:t>
            </a:r>
            <a:r>
              <a:rPr lang="ru-RU" sz="1600" dirty="0" err="1">
                <a:latin typeface="Bookman Old Style" panose="02050604050505020204" pitchFamily="18" charset="0"/>
              </a:rPr>
              <a:t>Їй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має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даватися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освіта</a:t>
            </a:r>
            <a:r>
              <a:rPr lang="ru-RU" sz="1600" dirty="0">
                <a:latin typeface="Bookman Old Style" panose="02050604050505020204" pitchFamily="18" charset="0"/>
              </a:rPr>
              <a:t>, яка </a:t>
            </a:r>
            <a:r>
              <a:rPr lang="ru-RU" sz="1600" dirty="0" err="1">
                <a:latin typeface="Bookman Old Style" panose="02050604050505020204" pitchFamily="18" charset="0"/>
              </a:rPr>
              <a:t>сприяла</a:t>
            </a:r>
            <a:r>
              <a:rPr lang="ru-RU" sz="1600" dirty="0">
                <a:latin typeface="Bookman Old Style" panose="02050604050505020204" pitchFamily="18" charset="0"/>
              </a:rPr>
              <a:t> б </a:t>
            </a:r>
            <a:r>
              <a:rPr lang="ru-RU" sz="1600" dirty="0" err="1">
                <a:latin typeface="Bookman Old Style" panose="02050604050505020204" pitchFamily="18" charset="0"/>
              </a:rPr>
              <a:t>її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загальному</a:t>
            </a:r>
            <a:r>
              <a:rPr lang="ru-RU" sz="1600" dirty="0">
                <a:latin typeface="Bookman Old Style" panose="02050604050505020204" pitchFamily="18" charset="0"/>
              </a:rPr>
              <a:t> культурному </a:t>
            </a:r>
            <a:r>
              <a:rPr lang="ru-RU" sz="1600" dirty="0" err="1">
                <a:latin typeface="Bookman Old Style" panose="02050604050505020204" pitchFamily="18" charset="0"/>
              </a:rPr>
              <a:t>розвиткові</a:t>
            </a:r>
            <a:r>
              <a:rPr lang="ru-RU" sz="1600" dirty="0">
                <a:latin typeface="Bookman Old Style" panose="02050604050505020204" pitchFamily="18" charset="0"/>
              </a:rPr>
              <a:t> і </a:t>
            </a:r>
            <a:r>
              <a:rPr lang="ru-RU" sz="1600" dirty="0" err="1">
                <a:latin typeface="Bookman Old Style" panose="02050604050505020204" pitchFamily="18" charset="0"/>
              </a:rPr>
              <a:t>завдяки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якій</a:t>
            </a:r>
            <a:r>
              <a:rPr lang="ru-RU" sz="1600" dirty="0">
                <a:latin typeface="Bookman Old Style" panose="02050604050505020204" pitchFamily="18" charset="0"/>
              </a:rPr>
              <a:t> вона могла б на </a:t>
            </a:r>
            <a:r>
              <a:rPr lang="ru-RU" sz="1600" dirty="0" err="1">
                <a:latin typeface="Bookman Old Style" panose="02050604050505020204" pitchFamily="18" charset="0"/>
              </a:rPr>
              <a:t>основі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рівності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можливостей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розвинути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свої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здібності</a:t>
            </a:r>
            <a:r>
              <a:rPr lang="ru-RU" sz="1600" dirty="0">
                <a:latin typeface="Bookman Old Style" panose="02050604050505020204" pitchFamily="18" charset="0"/>
              </a:rPr>
              <a:t> і </a:t>
            </a:r>
            <a:r>
              <a:rPr lang="ru-RU" sz="1600" dirty="0" err="1">
                <a:latin typeface="Bookman Old Style" panose="02050604050505020204" pitchFamily="18" charset="0"/>
              </a:rPr>
              <a:t>особисте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мислення</a:t>
            </a:r>
            <a:r>
              <a:rPr lang="ru-RU" sz="1600" dirty="0">
                <a:latin typeface="Bookman Old Style" panose="02050604050505020204" pitchFamily="18" charset="0"/>
              </a:rPr>
              <a:t>, а </a:t>
            </a:r>
            <a:r>
              <a:rPr lang="ru-RU" sz="1600" dirty="0" err="1">
                <a:latin typeface="Bookman Old Style" panose="02050604050505020204" pitchFamily="18" charset="0"/>
              </a:rPr>
              <a:t>також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усвідомлення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моральної</a:t>
            </a:r>
            <a:r>
              <a:rPr lang="ru-RU" sz="1600" dirty="0">
                <a:latin typeface="Bookman Old Style" panose="02050604050505020204" pitchFamily="18" charset="0"/>
              </a:rPr>
              <a:t> і </a:t>
            </a:r>
            <a:r>
              <a:rPr lang="ru-RU" sz="1600" dirty="0" err="1">
                <a:latin typeface="Bookman Old Style" panose="02050604050505020204" pitchFamily="18" charset="0"/>
              </a:rPr>
              <a:t>соціальної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відповідальності</a:t>
            </a:r>
            <a:r>
              <a:rPr lang="ru-RU" sz="1600" dirty="0">
                <a:latin typeface="Bookman Old Style" panose="02050604050505020204" pitchFamily="18" charset="0"/>
              </a:rPr>
              <a:t>, і стати </a:t>
            </a:r>
            <a:r>
              <a:rPr lang="ru-RU" sz="1600" dirty="0" err="1">
                <a:latin typeface="Bookman Old Style" panose="02050604050505020204" pitchFamily="18" charset="0"/>
              </a:rPr>
              <a:t>корисним</a:t>
            </a:r>
            <a:r>
              <a:rPr lang="ru-RU" sz="1600" dirty="0">
                <a:latin typeface="Bookman Old Style" panose="02050604050505020204" pitchFamily="18" charset="0"/>
              </a:rPr>
              <a:t> членом </a:t>
            </a:r>
            <a:r>
              <a:rPr lang="ru-RU" sz="1600" dirty="0" err="1">
                <a:latin typeface="Bookman Old Style" panose="02050604050505020204" pitchFamily="18" charset="0"/>
              </a:rPr>
              <a:t>суспільства</a:t>
            </a:r>
            <a:r>
              <a:rPr lang="ru-RU" sz="1600" dirty="0">
                <a:latin typeface="Bookman Old Style" panose="02050604050505020204" pitchFamily="18" charset="0"/>
              </a:rPr>
              <a:t>.</a:t>
            </a:r>
          </a:p>
          <a:p>
            <a:r>
              <a:rPr lang="ru-RU" sz="1600" dirty="0" err="1">
                <a:latin typeface="Bookman Old Style" panose="02050604050505020204" pitchFamily="18" charset="0"/>
              </a:rPr>
              <a:t>Якнайкраще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забезпечення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інтересів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дитини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має</a:t>
            </a:r>
            <a:r>
              <a:rPr lang="ru-RU" sz="1600" dirty="0">
                <a:latin typeface="Bookman Old Style" panose="02050604050505020204" pitchFamily="18" charset="0"/>
              </a:rPr>
              <a:t> бути </a:t>
            </a:r>
            <a:r>
              <a:rPr lang="ru-RU" sz="1600" dirty="0" err="1">
                <a:latin typeface="Bookman Old Style" panose="02050604050505020204" pitchFamily="18" charset="0"/>
              </a:rPr>
              <a:t>керівним</a:t>
            </a:r>
            <a:r>
              <a:rPr lang="ru-RU" sz="1600" dirty="0">
                <a:latin typeface="Bookman Old Style" panose="02050604050505020204" pitchFamily="18" charset="0"/>
              </a:rPr>
              <a:t> принципом для тих, </a:t>
            </a:r>
            <a:r>
              <a:rPr lang="ru-RU" sz="1600" dirty="0" err="1">
                <a:latin typeface="Bookman Old Style" panose="02050604050505020204" pitchFamily="18" charset="0"/>
              </a:rPr>
              <a:t>хто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відповідає</a:t>
            </a:r>
            <a:r>
              <a:rPr lang="ru-RU" sz="1600" dirty="0">
                <a:latin typeface="Bookman Old Style" panose="02050604050505020204" pitchFamily="18" charset="0"/>
              </a:rPr>
              <a:t> за </a:t>
            </a:r>
            <a:r>
              <a:rPr lang="ru-RU" sz="1600" dirty="0" err="1">
                <a:latin typeface="Bookman Old Style" panose="02050604050505020204" pitchFamily="18" charset="0"/>
              </a:rPr>
              <a:t>її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освіту</a:t>
            </a:r>
            <a:r>
              <a:rPr lang="ru-RU" sz="1600" dirty="0">
                <a:latin typeface="Bookman Old Style" panose="02050604050505020204" pitchFamily="18" charset="0"/>
              </a:rPr>
              <a:t> і </a:t>
            </a:r>
            <a:r>
              <a:rPr lang="ru-RU" sz="1600" dirty="0" err="1">
                <a:latin typeface="Bookman Old Style" panose="02050604050505020204" pitchFamily="18" charset="0"/>
              </a:rPr>
              <a:t>навчання</a:t>
            </a:r>
            <a:r>
              <a:rPr lang="ru-RU" sz="1600" dirty="0">
                <a:latin typeface="Bookman Old Style" panose="02050604050505020204" pitchFamily="18" charset="0"/>
              </a:rPr>
              <a:t>; </a:t>
            </a:r>
            <a:r>
              <a:rPr lang="ru-RU" sz="1600" dirty="0" err="1">
                <a:latin typeface="Bookman Old Style" panose="02050604050505020204" pitchFamily="18" charset="0"/>
              </a:rPr>
              <a:t>ця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відповідальність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лежить</a:t>
            </a:r>
            <a:r>
              <a:rPr lang="ru-RU" sz="1600" dirty="0">
                <a:latin typeface="Bookman Old Style" panose="02050604050505020204" pitchFamily="18" charset="0"/>
              </a:rPr>
              <a:t> </a:t>
            </a:r>
            <a:r>
              <a:rPr lang="ru-RU" sz="1600" dirty="0" err="1">
                <a:latin typeface="Bookman Old Style" panose="02050604050505020204" pitchFamily="18" charset="0"/>
              </a:rPr>
              <a:t>насамперед</a:t>
            </a:r>
            <a:r>
              <a:rPr lang="ru-RU" sz="1600" dirty="0">
                <a:latin typeface="Bookman Old Style" panose="02050604050505020204" pitchFamily="18" charset="0"/>
              </a:rPr>
              <a:t> на </a:t>
            </a:r>
            <a:r>
              <a:rPr lang="ru-RU" sz="1600" dirty="0" err="1">
                <a:latin typeface="Bookman Old Style" panose="02050604050505020204" pitchFamily="18" charset="0"/>
              </a:rPr>
              <a:t>її</a:t>
            </a:r>
            <a:r>
              <a:rPr lang="ru-RU" sz="1600" dirty="0">
                <a:latin typeface="Bookman Old Style" panose="02050604050505020204" pitchFamily="18" charset="0"/>
              </a:rPr>
              <a:t> батьках</a:t>
            </a:r>
            <a:r>
              <a:rPr lang="ru-RU" sz="1600" dirty="0" smtClean="0">
                <a:latin typeface="Bookman Old Style" panose="02050604050505020204" pitchFamily="18" charset="0"/>
              </a:rPr>
              <a:t>.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127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7239000" cy="5691032"/>
          </a:xfrm>
        </p:spPr>
        <p:txBody>
          <a:bodyPr>
            <a:normAutofit fontScale="70000" lnSpcReduction="20000"/>
          </a:bodyPr>
          <a:lstStyle/>
          <a:p>
            <a:r>
              <a:rPr lang="ru-RU" sz="2800" dirty="0">
                <a:latin typeface="Bookman Old Style" panose="02050604050505020204" pitchFamily="18" charset="0"/>
              </a:rPr>
              <a:t>Принцип 8. </a:t>
            </a:r>
            <a:r>
              <a:rPr lang="ru-RU" sz="2800" dirty="0" err="1">
                <a:latin typeface="Bookman Old Style" panose="02050604050505020204" pitchFamily="18" charset="0"/>
              </a:rPr>
              <a:t>Дитина</a:t>
            </a:r>
            <a:r>
              <a:rPr lang="ru-RU" sz="2800" dirty="0">
                <a:latin typeface="Bookman Old Style" panose="02050604050505020204" pitchFamily="18" charset="0"/>
              </a:rPr>
              <a:t> повинна за </a:t>
            </a:r>
            <a:r>
              <a:rPr lang="ru-RU" sz="2800" dirty="0" err="1">
                <a:latin typeface="Bookman Old Style" panose="02050604050505020204" pitchFamily="18" charset="0"/>
              </a:rPr>
              <a:t>всіх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обставин</a:t>
            </a:r>
            <a:r>
              <a:rPr lang="ru-RU" sz="2800" dirty="0">
                <a:latin typeface="Bookman Old Style" panose="02050604050505020204" pitchFamily="18" charset="0"/>
              </a:rPr>
              <a:t> бути </a:t>
            </a:r>
            <a:r>
              <a:rPr lang="ru-RU" sz="2800" dirty="0" err="1">
                <a:latin typeface="Bookman Old Style" panose="02050604050505020204" pitchFamily="18" charset="0"/>
              </a:rPr>
              <a:t>серед</a:t>
            </a:r>
            <a:r>
              <a:rPr lang="ru-RU" sz="2800" dirty="0">
                <a:latin typeface="Bookman Old Style" panose="02050604050505020204" pitchFamily="18" charset="0"/>
              </a:rPr>
              <a:t> тих, </a:t>
            </a:r>
            <a:r>
              <a:rPr lang="ru-RU" sz="2800" dirty="0" err="1">
                <a:latin typeface="Bookman Old Style" panose="02050604050505020204" pitchFamily="18" charset="0"/>
              </a:rPr>
              <a:t>хто</a:t>
            </a:r>
            <a:r>
              <a:rPr lang="ru-RU" sz="2800" dirty="0">
                <a:latin typeface="Bookman Old Style" panose="02050604050505020204" pitchFamily="18" charset="0"/>
              </a:rPr>
              <a:t> першими </a:t>
            </a:r>
            <a:r>
              <a:rPr lang="ru-RU" sz="2800" dirty="0" err="1">
                <a:latin typeface="Bookman Old Style" panose="02050604050505020204" pitchFamily="18" charset="0"/>
              </a:rPr>
              <a:t>одержують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захист</a:t>
            </a:r>
            <a:r>
              <a:rPr lang="ru-RU" sz="2800" dirty="0">
                <a:latin typeface="Bookman Old Style" panose="02050604050505020204" pitchFamily="18" charset="0"/>
              </a:rPr>
              <a:t> і </a:t>
            </a:r>
            <a:r>
              <a:rPr lang="ru-RU" sz="2800" dirty="0" err="1">
                <a:latin typeface="Bookman Old Style" panose="02050604050505020204" pitchFamily="18" charset="0"/>
              </a:rPr>
              <a:t>допомогу</a:t>
            </a:r>
            <a:r>
              <a:rPr lang="ru-RU" sz="2800" dirty="0">
                <a:latin typeface="Bookman Old Style" panose="02050604050505020204" pitchFamily="18" charset="0"/>
              </a:rPr>
              <a:t>.</a:t>
            </a:r>
          </a:p>
          <a:p>
            <a:r>
              <a:rPr lang="ru-RU" sz="2800" dirty="0">
                <a:latin typeface="Bookman Old Style" panose="02050604050505020204" pitchFamily="18" charset="0"/>
              </a:rPr>
              <a:t>Принцип 9.Дитина повинна бути </a:t>
            </a:r>
            <a:r>
              <a:rPr lang="ru-RU" sz="2800" dirty="0" err="1">
                <a:latin typeface="Bookman Old Style" panose="02050604050505020204" pitchFamily="18" charset="0"/>
              </a:rPr>
              <a:t>захищена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від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усіх</a:t>
            </a:r>
            <a:r>
              <a:rPr lang="ru-RU" sz="2800" dirty="0">
                <a:latin typeface="Bookman Old Style" panose="02050604050505020204" pitchFamily="18" charset="0"/>
              </a:rPr>
              <a:t> форм </a:t>
            </a:r>
            <a:r>
              <a:rPr lang="ru-RU" sz="2800" dirty="0" err="1">
                <a:latin typeface="Bookman Old Style" panose="02050604050505020204" pitchFamily="18" charset="0"/>
              </a:rPr>
              <a:t>недбалого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ставлення</a:t>
            </a:r>
            <a:r>
              <a:rPr lang="ru-RU" sz="2800" dirty="0">
                <a:latin typeface="Bookman Old Style" panose="020506040505050202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</a:rPr>
              <a:t>жорстокості</a:t>
            </a:r>
            <a:r>
              <a:rPr lang="ru-RU" sz="2800" dirty="0">
                <a:latin typeface="Bookman Old Style" panose="02050604050505020204" pitchFamily="18" charset="0"/>
              </a:rPr>
              <a:t> і </a:t>
            </a:r>
            <a:r>
              <a:rPr lang="ru-RU" sz="2800" dirty="0" err="1">
                <a:latin typeface="Bookman Old Style" panose="02050604050505020204" pitchFamily="18" charset="0"/>
              </a:rPr>
              <a:t>експлуатації</a:t>
            </a:r>
            <a:r>
              <a:rPr lang="ru-RU" sz="2800" dirty="0">
                <a:latin typeface="Bookman Old Style" panose="02050604050505020204" pitchFamily="18" charset="0"/>
              </a:rPr>
              <a:t>. Вона не повинна бути </a:t>
            </a:r>
            <a:r>
              <a:rPr lang="ru-RU" sz="2800" dirty="0" err="1">
                <a:latin typeface="Bookman Old Style" panose="02050604050505020204" pitchFamily="18" charset="0"/>
              </a:rPr>
              <a:t>об'єктом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торгівлі</a:t>
            </a:r>
            <a:r>
              <a:rPr lang="ru-RU" sz="2800" dirty="0">
                <a:latin typeface="Bookman Old Style" panose="02050604050505020204" pitchFamily="18" charset="0"/>
              </a:rPr>
              <a:t> в будь-</a:t>
            </a:r>
            <a:r>
              <a:rPr lang="ru-RU" sz="2800" dirty="0" err="1">
                <a:latin typeface="Bookman Old Style" panose="02050604050505020204" pitchFamily="18" charset="0"/>
              </a:rPr>
              <a:t>якій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формі</a:t>
            </a:r>
            <a:r>
              <a:rPr lang="ru-RU" sz="2800" dirty="0">
                <a:latin typeface="Bookman Old Style" panose="02050604050505020204" pitchFamily="18" charset="0"/>
              </a:rPr>
              <a:t>. </a:t>
            </a:r>
            <a:r>
              <a:rPr lang="ru-RU" sz="2800" dirty="0" err="1">
                <a:latin typeface="Bookman Old Style" panose="02050604050505020204" pitchFamily="18" charset="0"/>
              </a:rPr>
              <a:t>Дитину</a:t>
            </a:r>
            <a:r>
              <a:rPr lang="ru-RU" sz="2800" dirty="0">
                <a:latin typeface="Bookman Old Style" panose="02050604050505020204" pitchFamily="18" charset="0"/>
              </a:rPr>
              <a:t> не </a:t>
            </a:r>
            <a:r>
              <a:rPr lang="ru-RU" sz="2800" dirty="0" err="1">
                <a:latin typeface="Bookman Old Style" panose="02050604050505020204" pitchFamily="18" charset="0"/>
              </a:rPr>
              <a:t>слід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приймати</a:t>
            </a:r>
            <a:r>
              <a:rPr lang="ru-RU" sz="2800" dirty="0">
                <a:latin typeface="Bookman Old Style" panose="02050604050505020204" pitchFamily="18" charset="0"/>
              </a:rPr>
              <a:t> на роботу до </a:t>
            </a:r>
            <a:r>
              <a:rPr lang="ru-RU" sz="2800" dirty="0" err="1">
                <a:latin typeface="Bookman Old Style" panose="02050604050505020204" pitchFamily="18" charset="0"/>
              </a:rPr>
              <a:t>досягнення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належного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вікового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мінімуму</a:t>
            </a:r>
            <a:r>
              <a:rPr lang="ru-RU" sz="2800" dirty="0">
                <a:latin typeface="Bookman Old Style" panose="02050604050505020204" pitchFamily="18" charset="0"/>
              </a:rPr>
              <a:t>; </a:t>
            </a:r>
            <a:r>
              <a:rPr lang="ru-RU" sz="2800" dirty="0" err="1">
                <a:latin typeface="Bookman Old Style" panose="02050604050505020204" pitchFamily="18" charset="0"/>
              </a:rPr>
              <a:t>їй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ні</a:t>
            </a:r>
            <a:r>
              <a:rPr lang="ru-RU" sz="2800" dirty="0">
                <a:latin typeface="Bookman Old Style" panose="02050604050505020204" pitchFamily="18" charset="0"/>
              </a:rPr>
              <a:t> в </a:t>
            </a:r>
            <a:r>
              <a:rPr lang="ru-RU" sz="2800" dirty="0" err="1">
                <a:latin typeface="Bookman Old Style" panose="02050604050505020204" pitchFamily="18" charset="0"/>
              </a:rPr>
              <a:t>якому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разі</a:t>
            </a:r>
            <a:r>
              <a:rPr lang="ru-RU" sz="2800" dirty="0">
                <a:latin typeface="Bookman Old Style" panose="02050604050505020204" pitchFamily="18" charset="0"/>
              </a:rPr>
              <a:t> не </a:t>
            </a:r>
            <a:r>
              <a:rPr lang="ru-RU" sz="2800" dirty="0" err="1">
                <a:latin typeface="Bookman Old Style" panose="02050604050505020204" pitchFamily="18" charset="0"/>
              </a:rPr>
              <a:t>повинні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доручатися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чи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дозволятися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роботи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або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заняття</a:t>
            </a:r>
            <a:r>
              <a:rPr lang="ru-RU" sz="2800" dirty="0">
                <a:latin typeface="Bookman Old Style" panose="020506040505050202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</a:rPr>
              <a:t>які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були</a:t>
            </a:r>
            <a:r>
              <a:rPr lang="ru-RU" sz="2800" dirty="0">
                <a:latin typeface="Bookman Old Style" panose="02050604050505020204" pitchFamily="18" charset="0"/>
              </a:rPr>
              <a:t> б </a:t>
            </a:r>
            <a:r>
              <a:rPr lang="ru-RU" sz="2800" dirty="0" err="1">
                <a:latin typeface="Bookman Old Style" panose="02050604050505020204" pitchFamily="18" charset="0"/>
              </a:rPr>
              <a:t>шкідливі</a:t>
            </a:r>
            <a:r>
              <a:rPr lang="ru-RU" sz="2800" dirty="0">
                <a:latin typeface="Bookman Old Style" panose="02050604050505020204" pitchFamily="18" charset="0"/>
              </a:rPr>
              <a:t> для </a:t>
            </a:r>
            <a:r>
              <a:rPr lang="ru-RU" sz="2800" dirty="0" err="1">
                <a:latin typeface="Bookman Old Style" panose="02050604050505020204" pitchFamily="18" charset="0"/>
              </a:rPr>
              <a:t>її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здоров'я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чи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освіти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або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перешкоджали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її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фізичному</a:t>
            </a:r>
            <a:r>
              <a:rPr lang="ru-RU" sz="2800" dirty="0">
                <a:latin typeface="Bookman Old Style" panose="020506040505050202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</a:rPr>
              <a:t>розумовому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чи</a:t>
            </a:r>
            <a:r>
              <a:rPr lang="ru-RU" sz="2800" dirty="0">
                <a:latin typeface="Bookman Old Style" panose="02050604050505020204" pitchFamily="18" charset="0"/>
              </a:rPr>
              <a:t> моральному </a:t>
            </a:r>
            <a:r>
              <a:rPr lang="ru-RU" sz="2800" dirty="0" err="1">
                <a:latin typeface="Bookman Old Style" panose="02050604050505020204" pitchFamily="18" charset="0"/>
              </a:rPr>
              <a:t>розвиткові</a:t>
            </a:r>
            <a:r>
              <a:rPr lang="ru-RU" sz="2800" dirty="0">
                <a:latin typeface="Bookman Old Style" panose="02050604050505020204" pitchFamily="18" charset="0"/>
              </a:rPr>
              <a:t>.</a:t>
            </a:r>
          </a:p>
          <a:p>
            <a:r>
              <a:rPr lang="ru-RU" sz="2800" dirty="0">
                <a:latin typeface="Bookman Old Style" panose="02050604050505020204" pitchFamily="18" charset="0"/>
              </a:rPr>
              <a:t>Принцип 10. </a:t>
            </a:r>
            <a:r>
              <a:rPr lang="ru-RU" sz="2800" dirty="0" err="1">
                <a:latin typeface="Bookman Old Style" panose="02050604050505020204" pitchFamily="18" charset="0"/>
              </a:rPr>
              <a:t>Дитина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має</a:t>
            </a:r>
            <a:r>
              <a:rPr lang="ru-RU" sz="2800" dirty="0">
                <a:latin typeface="Bookman Old Style" panose="02050604050505020204" pitchFamily="18" charset="0"/>
              </a:rPr>
              <a:t> бути </a:t>
            </a:r>
            <a:r>
              <a:rPr lang="ru-RU" sz="2800" dirty="0" err="1">
                <a:latin typeface="Bookman Old Style" panose="02050604050505020204" pitchFamily="18" charset="0"/>
              </a:rPr>
              <a:t>захищена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від</a:t>
            </a:r>
            <a:r>
              <a:rPr lang="ru-RU" sz="2800" dirty="0">
                <a:latin typeface="Bookman Old Style" panose="02050604050505020204" pitchFamily="18" charset="0"/>
              </a:rPr>
              <a:t> практики, яка </a:t>
            </a:r>
            <a:r>
              <a:rPr lang="ru-RU" sz="2800" dirty="0" err="1">
                <a:latin typeface="Bookman Old Style" panose="02050604050505020204" pitchFamily="18" charset="0"/>
              </a:rPr>
              <a:t>може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заохочувати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расову</a:t>
            </a:r>
            <a:r>
              <a:rPr lang="ru-RU" sz="2800" dirty="0">
                <a:latin typeface="Bookman Old Style" panose="020506040505050202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</a:rPr>
              <a:t>релігійну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або</a:t>
            </a:r>
            <a:r>
              <a:rPr lang="ru-RU" sz="2800" dirty="0">
                <a:latin typeface="Bookman Old Style" panose="02050604050505020204" pitchFamily="18" charset="0"/>
              </a:rPr>
              <a:t> будь-яку </a:t>
            </a:r>
            <a:r>
              <a:rPr lang="ru-RU" sz="2800" dirty="0" err="1">
                <a:latin typeface="Bookman Old Style" panose="02050604050505020204" pitchFamily="18" charset="0"/>
              </a:rPr>
              <a:t>іншу</a:t>
            </a:r>
            <a:r>
              <a:rPr lang="ru-RU" sz="2800" dirty="0">
                <a:latin typeface="Bookman Old Style" panose="02050604050505020204" pitchFamily="18" charset="0"/>
              </a:rPr>
              <a:t> форму </a:t>
            </a:r>
            <a:r>
              <a:rPr lang="ru-RU" sz="2800" dirty="0" err="1">
                <a:latin typeface="Bookman Old Style" panose="02050604050505020204" pitchFamily="18" charset="0"/>
              </a:rPr>
              <a:t>дискримінації</a:t>
            </a:r>
            <a:r>
              <a:rPr lang="ru-RU" sz="2800" dirty="0">
                <a:latin typeface="Bookman Old Style" panose="02050604050505020204" pitchFamily="18" charset="0"/>
              </a:rPr>
              <a:t>. Вона повинна </a:t>
            </a:r>
            <a:r>
              <a:rPr lang="ru-RU" sz="2800" dirty="0" err="1">
                <a:latin typeface="Bookman Old Style" panose="02050604050505020204" pitchFamily="18" charset="0"/>
              </a:rPr>
              <a:t>виховуватися</a:t>
            </a:r>
            <a:r>
              <a:rPr lang="ru-RU" sz="2800" dirty="0">
                <a:latin typeface="Bookman Old Style" panose="02050604050505020204" pitchFamily="18" charset="0"/>
              </a:rPr>
              <a:t> в </a:t>
            </a:r>
            <a:r>
              <a:rPr lang="ru-RU" sz="2800" dirty="0" err="1">
                <a:latin typeface="Bookman Old Style" panose="02050604050505020204" pitchFamily="18" charset="0"/>
              </a:rPr>
              <a:t>дусі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взаєморозуміння</a:t>
            </a:r>
            <a:r>
              <a:rPr lang="ru-RU" sz="2800" dirty="0">
                <a:latin typeface="Bookman Old Style" panose="020506040505050202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</a:rPr>
              <a:t>терпимості</a:t>
            </a:r>
            <a:r>
              <a:rPr lang="ru-RU" sz="2800" dirty="0">
                <a:latin typeface="Bookman Old Style" panose="020506040505050202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</a:rPr>
              <a:t>дружби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між</a:t>
            </a:r>
            <a:r>
              <a:rPr lang="ru-RU" sz="2800" dirty="0">
                <a:latin typeface="Bookman Old Style" panose="02050604050505020204" pitchFamily="18" charset="0"/>
              </a:rPr>
              <a:t> народами, миру і </a:t>
            </a:r>
            <a:r>
              <a:rPr lang="ru-RU" sz="2800" dirty="0" err="1">
                <a:latin typeface="Bookman Old Style" panose="02050604050505020204" pitchFamily="18" charset="0"/>
              </a:rPr>
              <a:t>загального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братерства</a:t>
            </a:r>
            <a:r>
              <a:rPr lang="ru-RU" sz="2800" dirty="0">
                <a:latin typeface="Bookman Old Style" panose="02050604050505020204" pitchFamily="18" charset="0"/>
              </a:rPr>
              <a:t>, а </a:t>
            </a:r>
            <a:r>
              <a:rPr lang="ru-RU" sz="2800" dirty="0" err="1">
                <a:latin typeface="Bookman Old Style" panose="02050604050505020204" pitchFamily="18" charset="0"/>
              </a:rPr>
              <a:t>також</a:t>
            </a:r>
            <a:r>
              <a:rPr lang="ru-RU" sz="2800" dirty="0">
                <a:latin typeface="Bookman Old Style" panose="02050604050505020204" pitchFamily="18" charset="0"/>
              </a:rPr>
              <a:t> у </a:t>
            </a:r>
            <a:r>
              <a:rPr lang="ru-RU" sz="2800" dirty="0" err="1">
                <a:latin typeface="Bookman Old Style" panose="02050604050505020204" pitchFamily="18" charset="0"/>
              </a:rPr>
              <a:t>повному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усвідомленні</a:t>
            </a:r>
            <a:r>
              <a:rPr lang="ru-RU" sz="2800" dirty="0">
                <a:latin typeface="Bookman Old Style" panose="020506040505050202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</a:rPr>
              <a:t>що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її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енергія</a:t>
            </a:r>
            <a:r>
              <a:rPr lang="ru-RU" sz="2800" dirty="0">
                <a:latin typeface="Bookman Old Style" panose="02050604050505020204" pitchFamily="18" charset="0"/>
              </a:rPr>
              <a:t> та </a:t>
            </a:r>
            <a:r>
              <a:rPr lang="ru-RU" sz="2800" dirty="0" err="1">
                <a:latin typeface="Bookman Old Style" panose="02050604050505020204" pitchFamily="18" charset="0"/>
              </a:rPr>
              <a:t>здібності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мають</a:t>
            </a:r>
            <a:r>
              <a:rPr lang="ru-RU" sz="2800" dirty="0">
                <a:latin typeface="Bookman Old Style" panose="02050604050505020204" pitchFamily="18" charset="0"/>
              </a:rPr>
              <a:t> бути </a:t>
            </a:r>
            <a:r>
              <a:rPr lang="ru-RU" sz="2800" dirty="0" err="1">
                <a:latin typeface="Bookman Old Style" panose="02050604050505020204" pitchFamily="18" charset="0"/>
              </a:rPr>
              <a:t>присвячені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служінню</a:t>
            </a:r>
            <a:r>
              <a:rPr lang="ru-RU" sz="2800" dirty="0">
                <a:latin typeface="Bookman Old Style" panose="02050604050505020204" pitchFamily="18" charset="0"/>
              </a:rPr>
              <a:t> на </a:t>
            </a:r>
            <a:r>
              <a:rPr lang="ru-RU" sz="2800" dirty="0" err="1">
                <a:latin typeface="Bookman Old Style" panose="02050604050505020204" pitchFamily="18" charset="0"/>
              </a:rPr>
              <a:t>користь</a:t>
            </a:r>
            <a:r>
              <a:rPr lang="ru-RU" sz="2800" dirty="0">
                <a:latin typeface="Bookman Old Style" panose="020506040505050202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</a:rPr>
              <a:t>інших</a:t>
            </a:r>
            <a:r>
              <a:rPr lang="ru-RU" sz="2800" dirty="0">
                <a:latin typeface="Bookman Old Style" panose="02050604050505020204" pitchFamily="18" charset="0"/>
              </a:rPr>
              <a:t> людей.</a:t>
            </a:r>
          </a:p>
          <a:p>
            <a:endParaRPr lang="ru-RU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2784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141</TotalTime>
  <Words>622</Words>
  <Application>Microsoft Office PowerPoint</Application>
  <PresentationFormat>Экран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Права дитини</vt:lpstr>
      <vt:lpstr>Презентация PowerPoint</vt:lpstr>
      <vt:lpstr>Конвенція ООН про права дитини</vt:lpstr>
      <vt:lpstr>Україна та Конвенція ООН про права дитини</vt:lpstr>
      <vt:lpstr>Декларація прав дитини</vt:lpstr>
      <vt:lpstr>Права дитини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Права дитини</dc:title>
  <dc:creator>Кристина</dc:creator>
  <cp:lastModifiedBy>Кристина</cp:lastModifiedBy>
  <cp:revision>4</cp:revision>
  <dcterms:created xsi:type="dcterms:W3CDTF">2015-03-16T20:25:36Z</dcterms:created>
  <dcterms:modified xsi:type="dcterms:W3CDTF">2015-03-16T22:47:13Z</dcterms:modified>
</cp:coreProperties>
</file>