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6" r:id="rId3"/>
    <p:sldId id="271" r:id="rId4"/>
    <p:sldId id="267" r:id="rId5"/>
    <p:sldId id="256" r:id="rId6"/>
    <p:sldId id="270" r:id="rId7"/>
    <p:sldId id="264" r:id="rId8"/>
    <p:sldId id="261" r:id="rId9"/>
    <p:sldId id="262" r:id="rId10"/>
    <p:sldId id="265" r:id="rId11"/>
    <p:sldId id="273" r:id="rId12"/>
    <p:sldId id="269" r:id="rId13"/>
    <p:sldId id="268" r:id="rId14"/>
    <p:sldId id="257" r:id="rId15"/>
    <p:sldId id="26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5" d="100"/>
        <a:sy n="6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66FB-AACC-4B38-8951-D49D0918390A}" type="datetimeFigureOut">
              <a:rPr lang="ru-RU" smtClean="0"/>
              <a:pPr/>
              <a:t>08.07.2012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1896-ED58-4442-91B2-86A2CD413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66FB-AACC-4B38-8951-D49D0918390A}" type="datetimeFigureOut">
              <a:rPr lang="ru-RU" smtClean="0"/>
              <a:pPr/>
              <a:t>08.07.2012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1896-ED58-4442-91B2-86A2CD413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66FB-AACC-4B38-8951-D49D0918390A}" type="datetimeFigureOut">
              <a:rPr lang="ru-RU" smtClean="0"/>
              <a:pPr/>
              <a:t>08.07.2012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1896-ED58-4442-91B2-86A2CD413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66FB-AACC-4B38-8951-D49D0918390A}" type="datetimeFigureOut">
              <a:rPr lang="ru-RU" smtClean="0"/>
              <a:pPr/>
              <a:t>08.07.2012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1896-ED58-4442-91B2-86A2CD413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66FB-AACC-4B38-8951-D49D0918390A}" type="datetimeFigureOut">
              <a:rPr lang="ru-RU" smtClean="0"/>
              <a:pPr/>
              <a:t>08.07.2012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1896-ED58-4442-91B2-86A2CD413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66FB-AACC-4B38-8951-D49D0918390A}" type="datetimeFigureOut">
              <a:rPr lang="ru-RU" smtClean="0"/>
              <a:pPr/>
              <a:t>08.07.2012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1896-ED58-4442-91B2-86A2CD413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66FB-AACC-4B38-8951-D49D0918390A}" type="datetimeFigureOut">
              <a:rPr lang="ru-RU" smtClean="0"/>
              <a:pPr/>
              <a:t>08.07.2012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1896-ED58-4442-91B2-86A2CD413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66FB-AACC-4B38-8951-D49D0918390A}" type="datetimeFigureOut">
              <a:rPr lang="ru-RU" smtClean="0"/>
              <a:pPr/>
              <a:t>08.07.2012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1896-ED58-4442-91B2-86A2CD413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66FB-AACC-4B38-8951-D49D0918390A}" type="datetimeFigureOut">
              <a:rPr lang="ru-RU" smtClean="0"/>
              <a:pPr/>
              <a:t>08.07.2012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1896-ED58-4442-91B2-86A2CD413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66FB-AACC-4B38-8951-D49D0918390A}" type="datetimeFigureOut">
              <a:rPr lang="ru-RU" smtClean="0"/>
              <a:pPr/>
              <a:t>08.07.2012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1896-ED58-4442-91B2-86A2CD413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66FB-AACC-4B38-8951-D49D0918390A}" type="datetimeFigureOut">
              <a:rPr lang="ru-RU" smtClean="0"/>
              <a:pPr/>
              <a:t>08.07.2012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1896-ED58-4442-91B2-86A2CD413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566FB-AACC-4B38-8951-D49D0918390A}" type="datetimeFigureOut">
              <a:rPr lang="ru-RU" smtClean="0"/>
              <a:pPr/>
              <a:t>08.07.2012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E1896-ED58-4442-91B2-86A2CD413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trips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785918" y="2357430"/>
            <a:ext cx="535785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i="1" dirty="0" smtClean="0">
                <a:solidFill>
                  <a:schemeClr val="accent6">
                    <a:lumMod val="50000"/>
                  </a:schemeClr>
                </a:solidFill>
              </a:rPr>
              <a:t>Осип  Турянський</a:t>
            </a:r>
          </a:p>
          <a:p>
            <a:pPr algn="ctr"/>
            <a:r>
              <a:rPr lang="ru-RU" sz="3600" dirty="0" smtClean="0">
                <a:solidFill>
                  <a:srgbClr val="800000"/>
                </a:solidFill>
              </a:rPr>
              <a:t>1880-1933</a:t>
            </a:r>
          </a:p>
          <a:p>
            <a:pPr algn="ctr"/>
            <a:r>
              <a:rPr lang="uk-UA" sz="4800" b="1" i="1" dirty="0" smtClean="0">
                <a:solidFill>
                  <a:srgbClr val="C00000"/>
                </a:solidFill>
              </a:rPr>
              <a:t>“ </a:t>
            </a:r>
            <a:r>
              <a:rPr lang="uk-UA" sz="4800" b="1" i="1" dirty="0" smtClean="0">
                <a:solidFill>
                  <a:srgbClr val="C00000"/>
                </a:solidFill>
              </a:rPr>
              <a:t>ПОЗА МЕЖАМИ БОЛЮ “ </a:t>
            </a:r>
            <a:endParaRPr lang="ru-RU" sz="4800" dirty="0">
              <a:solidFill>
                <a:srgbClr val="C0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571480"/>
            <a:ext cx="2105019" cy="242886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TextBox 4"/>
          <p:cNvSpPr txBox="1"/>
          <p:nvPr/>
        </p:nvSpPr>
        <p:spPr>
          <a:xfrm>
            <a:off x="3500430" y="5786454"/>
            <a:ext cx="20587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</a:rPr>
              <a:t> Кузьма Н.В</a:t>
            </a:r>
            <a:r>
              <a:rPr lang="uk-UA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lum bright="20000"/>
          </a:blip>
          <a:srcRect l="125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1071538" y="1285860"/>
            <a:ext cx="47149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 smtClean="0">
                <a:solidFill>
                  <a:srgbClr val="800000"/>
                </a:solidFill>
              </a:rPr>
              <a:t>Автор показав людей, які поза межами болю виживали інакше: замерзаючи від холоду й не маючи, чим розпалити вогонь, вони не чіпають скрипки збожеволілого й осліплого від горя </a:t>
            </a:r>
            <a:r>
              <a:rPr lang="uk-UA" sz="2800" b="1" i="1" dirty="0" err="1" smtClean="0">
                <a:solidFill>
                  <a:srgbClr val="800000"/>
                </a:solidFill>
              </a:rPr>
              <a:t>Штранцінгера</a:t>
            </a:r>
            <a:r>
              <a:rPr lang="uk-UA" sz="2800" b="1" i="1" dirty="0" smtClean="0">
                <a:solidFill>
                  <a:srgbClr val="800000"/>
                </a:solidFill>
              </a:rPr>
              <a:t>.</a:t>
            </a:r>
            <a:endParaRPr lang="uk-UA" sz="2800" b="1" i="1" dirty="0">
              <a:solidFill>
                <a:srgbClr val="800000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 l="27083" t="11207"/>
          <a:stretch>
            <a:fillRect/>
          </a:stretch>
        </p:blipFill>
        <p:spPr bwMode="auto">
          <a:xfrm rot="20785613">
            <a:off x="5652491" y="3875872"/>
            <a:ext cx="2857520" cy="22424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lum bright="20000"/>
          </a:blip>
          <a:srcRect l="125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lum bright="20000" contrast="20000"/>
          </a:blip>
          <a:srcRect/>
          <a:stretch>
            <a:fillRect/>
          </a:stretch>
        </p:blipFill>
        <p:spPr bwMode="auto">
          <a:xfrm>
            <a:off x="690536" y="1071546"/>
            <a:ext cx="3905278" cy="292895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1934" y="3071810"/>
            <a:ext cx="4500594" cy="289323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2000232" y="214290"/>
            <a:ext cx="34660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i="1" dirty="0" smtClean="0">
                <a:solidFill>
                  <a:srgbClr val="800000"/>
                </a:solidFill>
                <a:latin typeface="Arial Narrow" pitchFamily="34" charset="0"/>
              </a:rPr>
              <a:t>Кадри з кінофільму</a:t>
            </a:r>
            <a:endParaRPr lang="ru-RU" sz="3200" b="1" i="1" dirty="0">
              <a:solidFill>
                <a:srgbClr val="800000"/>
              </a:solidFill>
              <a:latin typeface="Arial Narrow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4286256"/>
            <a:ext cx="37147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 smtClean="0">
                <a:solidFill>
                  <a:srgbClr val="FF0000"/>
                </a:solidFill>
              </a:rPr>
              <a:t>За мотивами повісті «Поза межами болю» 1989 року знято однойменний художній фільм (режисер — Ярослав Лупій).</a:t>
            </a:r>
            <a:endParaRPr lang="uk-UA" sz="2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lum bright="20000"/>
          </a:blip>
          <a:srcRect l="781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571604" y="1142984"/>
            <a:ext cx="492922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 smtClean="0">
                <a:solidFill>
                  <a:srgbClr val="800000"/>
                </a:solidFill>
                <a:latin typeface="Arial Narrow" pitchFamily="34" charset="0"/>
              </a:rPr>
              <a:t>Історичний матеріал Першої світової війни став для </a:t>
            </a:r>
          </a:p>
          <a:p>
            <a:r>
              <a:rPr lang="uk-UA" sz="2400" b="1" i="1" dirty="0" smtClean="0">
                <a:solidFill>
                  <a:srgbClr val="800000"/>
                </a:solidFill>
                <a:latin typeface="Arial Narrow" pitchFamily="34" charset="0"/>
              </a:rPr>
              <a:t>О. </a:t>
            </a:r>
            <a:r>
              <a:rPr lang="uk-UA" sz="2400" b="1" i="1" dirty="0" err="1" smtClean="0">
                <a:solidFill>
                  <a:srgbClr val="800000"/>
                </a:solidFill>
                <a:latin typeface="Arial Narrow" pitchFamily="34" charset="0"/>
              </a:rPr>
              <a:t>Турянського</a:t>
            </a:r>
            <a:r>
              <a:rPr lang="uk-UA" sz="2400" b="1" i="1" dirty="0" smtClean="0">
                <a:solidFill>
                  <a:srgbClr val="800000"/>
                </a:solidFill>
                <a:latin typeface="Arial Narrow" pitchFamily="34" charset="0"/>
              </a:rPr>
              <a:t> предметом художнього узагальнення. Письменник показав боротьбу в людині біологічних інстинктів і духовної волі до життя, підніс загальнолюдські цінності — дружбу, вірність, гуманізм, любов до рідних та батьківщини, що єднають людські серця, звільняють і просвітлюють душу.</a:t>
            </a:r>
            <a:endParaRPr lang="uk-UA" sz="2400" b="1" i="1" dirty="0">
              <a:solidFill>
                <a:srgbClr val="8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lum bright="20000"/>
          </a:blip>
          <a:srcRect l="1015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571604" y="1357298"/>
            <a:ext cx="442915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u="sng" dirty="0" smtClean="0">
                <a:solidFill>
                  <a:srgbClr val="800000"/>
                </a:solidFill>
                <a:latin typeface="Arial Black" pitchFamily="34" charset="0"/>
              </a:rPr>
              <a:t>Твори</a:t>
            </a:r>
          </a:p>
          <a:p>
            <a:r>
              <a:rPr lang="uk-UA" sz="2400" b="1" i="1" dirty="0" smtClean="0">
                <a:solidFill>
                  <a:srgbClr val="800000"/>
                </a:solidFill>
              </a:rPr>
              <a:t>Антивоєнна психологічна повість-поема з часів Першої світової війни «Поза межами болю» (1917–1921; одночасно німецький переклад); повісті «Дума пралісу» (1922), «Син землі» (1933); збірка оповідань «Боротьба за великість», комедія «Раби» (1927); літературно-критичні нариси.</a:t>
            </a:r>
          </a:p>
          <a:p>
            <a:endParaRPr lang="uk-UA" sz="2000" b="1" i="1" dirty="0" smtClean="0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071670" y="1928802"/>
            <a:ext cx="48577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800" b="1" i="0" u="sng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Narrow" pitchFamily="34" charset="0"/>
                <a:ea typeface="Times New Roman" pitchFamily="18" charset="0"/>
              </a:rPr>
              <a:t>Підсумок уроку.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Narrow" pitchFamily="34" charset="0"/>
                <a:ea typeface="Times New Roman" pitchFamily="18" charset="0"/>
              </a:rPr>
              <a:t>«Незакінчене речення»: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 Narrow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Narrow" pitchFamily="34" charset="0"/>
                <a:ea typeface="Times New Roman" pitchFamily="18" charset="0"/>
              </a:rPr>
              <a:t>Для мене твір «Поза межами болю» - це …  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 Narrow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Narrow" pitchFamily="34" charset="0"/>
                <a:ea typeface="Times New Roman" pitchFamily="18" charset="0"/>
              </a:rPr>
              <a:t>Із твору я зрозумів, що …  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 Narrow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Narrow" pitchFamily="34" charset="0"/>
                <a:ea typeface="Times New Roman" pitchFamily="18" charset="0"/>
              </a:rPr>
              <a:t>Після прочитаного твору  війну я став(</a:t>
            </a:r>
            <a:r>
              <a:rPr kumimoji="0" lang="uk-UA" sz="2800" b="0" i="1" u="none" strike="noStrike" cap="none" normalizeH="0" baseline="0" dirty="0" err="1" smtClean="0">
                <a:ln>
                  <a:noFill/>
                </a:ln>
                <a:solidFill>
                  <a:srgbClr val="800000"/>
                </a:solidFill>
                <a:effectLst/>
                <a:latin typeface="Arial Narrow" pitchFamily="34" charset="0"/>
                <a:ea typeface="Times New Roman" pitchFamily="18" charset="0"/>
              </a:rPr>
              <a:t>ла</a:t>
            </a: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Narrow" pitchFamily="34" charset="0"/>
                <a:ea typeface="Times New Roman" pitchFamily="18" charset="0"/>
              </a:rPr>
              <a:t>) сприймати як…  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 Narrow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Narrow" pitchFamily="34" charset="0"/>
                <a:ea typeface="Times New Roman" pitchFamily="18" charset="0"/>
              </a:rPr>
              <a:t>Найголовніше для людини в екстремальній ситуації це…  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 Narrow" pitchFamily="34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lum bright="20000"/>
          </a:blip>
          <a:srcRect l="125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571604" y="1928802"/>
            <a:ext cx="442915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u="sng" dirty="0" smtClean="0">
                <a:solidFill>
                  <a:srgbClr val="C00000"/>
                </a:solidFill>
                <a:latin typeface="Arial Narrow" pitchFamily="34" charset="0"/>
              </a:rPr>
              <a:t>Домашнє завдання</a:t>
            </a:r>
          </a:p>
          <a:p>
            <a:endParaRPr lang="uk-UA" sz="2800" i="1" dirty="0" smtClean="0">
              <a:latin typeface="Arial Narrow" pitchFamily="34" charset="0"/>
            </a:endParaRPr>
          </a:p>
          <a:p>
            <a:r>
              <a:rPr lang="uk-UA" sz="2800" i="1" dirty="0" smtClean="0">
                <a:solidFill>
                  <a:srgbClr val="800000"/>
                </a:solidFill>
                <a:latin typeface="Arial Narrow" pitchFamily="34" charset="0"/>
              </a:rPr>
              <a:t>Написати твір-роздум на тему: “ Загальнолюдські мотиви  та гуманістичні цінності в повісті  “ПОЗА МЕЖАМИ БОЛЮ”</a:t>
            </a:r>
            <a:endParaRPr lang="ru-RU" sz="2800" i="1" dirty="0">
              <a:solidFill>
                <a:srgbClr val="8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2000232" y="2214554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800" b="1" i="1" dirty="0" smtClean="0">
                <a:solidFill>
                  <a:schemeClr val="accent6">
                    <a:lumMod val="50000"/>
                  </a:schemeClr>
                </a:solidFill>
              </a:rPr>
              <a:t>«Поет мусить пройти найглибше пекло буття й найвищі небесні вершини людського щастя. Тоді його слово буде хвилювати». </a:t>
            </a:r>
          </a:p>
          <a:p>
            <a:r>
              <a:rPr lang="uk-UA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uk-UA" sz="2800" i="1" dirty="0" smtClean="0">
                <a:solidFill>
                  <a:schemeClr val="accent6">
                    <a:lumMod val="50000"/>
                  </a:schemeClr>
                </a:solidFill>
              </a:rPr>
              <a:t>                    </a:t>
            </a:r>
            <a:r>
              <a:rPr lang="uk-UA" sz="2800" i="1" dirty="0" smtClean="0">
                <a:solidFill>
                  <a:schemeClr val="accent6">
                    <a:lumMod val="50000"/>
                  </a:schemeClr>
                </a:solidFill>
              </a:rPr>
              <a:t>О.Турянський</a:t>
            </a:r>
          </a:p>
          <a:p>
            <a:r>
              <a:rPr lang="uk-UA" sz="2800" i="1" dirty="0" smtClean="0">
                <a:solidFill>
                  <a:srgbClr val="800000"/>
                </a:solidFill>
              </a:rPr>
              <a:t>( Псевдонім </a:t>
            </a:r>
            <a:r>
              <a:rPr lang="uk-UA" sz="2800" i="1" dirty="0" smtClean="0">
                <a:solidFill>
                  <a:srgbClr val="800000"/>
                </a:solidFill>
              </a:rPr>
              <a:t>- Іван Думка )</a:t>
            </a:r>
            <a:endParaRPr lang="uk-UA" sz="2800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uk-UA" sz="2800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b="416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785918" y="2928934"/>
            <a:ext cx="550072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i="1" dirty="0" smtClean="0">
                <a:solidFill>
                  <a:srgbClr val="800000"/>
                </a:solidFill>
                <a:latin typeface="Arial Narrow" pitchFamily="34" charset="0"/>
              </a:rPr>
              <a:t>Через сльози і терпіння</a:t>
            </a:r>
          </a:p>
          <a:p>
            <a:r>
              <a:rPr lang="uk-UA" sz="3200" b="1" i="1" dirty="0" smtClean="0">
                <a:solidFill>
                  <a:srgbClr val="800000"/>
                </a:solidFill>
                <a:latin typeface="Arial Narrow" pitchFamily="34" charset="0"/>
              </a:rPr>
              <a:t>Шлях веде до просвітління:</a:t>
            </a:r>
          </a:p>
          <a:p>
            <a:r>
              <a:rPr lang="uk-UA" sz="3200" b="1" i="1" dirty="0" smtClean="0">
                <a:solidFill>
                  <a:srgbClr val="800000"/>
                </a:solidFill>
                <a:latin typeface="Arial Narrow" pitchFamily="34" charset="0"/>
              </a:rPr>
              <a:t>Хто боровся, скутий тьмою,</a:t>
            </a:r>
          </a:p>
          <a:p>
            <a:r>
              <a:rPr lang="uk-UA" sz="3200" b="1" i="1" dirty="0" smtClean="0">
                <a:solidFill>
                  <a:srgbClr val="800000"/>
                </a:solidFill>
                <a:latin typeface="Arial Narrow" pitchFamily="34" charset="0"/>
              </a:rPr>
              <a:t>Тому сонце — мрія мрій».</a:t>
            </a:r>
            <a:endParaRPr lang="uk-UA" sz="3200" b="1" i="1" dirty="0">
              <a:solidFill>
                <a:srgbClr val="8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l="3906" t="5208" b="416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643042" y="1071546"/>
            <a:ext cx="535785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u="sng" dirty="0" smtClean="0">
                <a:solidFill>
                  <a:srgbClr val="800000"/>
                </a:solidFill>
              </a:rPr>
              <a:t>Мета</a:t>
            </a:r>
            <a:r>
              <a:rPr lang="uk-UA" sz="2800" i="1" u="sng" dirty="0" smtClean="0">
                <a:solidFill>
                  <a:srgbClr val="800000"/>
                </a:solidFill>
              </a:rPr>
              <a:t>. </a:t>
            </a:r>
          </a:p>
          <a:p>
            <a:pPr>
              <a:buFont typeface="Wingdings" pitchFamily="2" charset="2"/>
              <a:buChar char="v"/>
            </a:pPr>
            <a:r>
              <a:rPr lang="uk-UA" sz="2000" b="1" i="1" dirty="0" smtClean="0">
                <a:solidFill>
                  <a:srgbClr val="800000"/>
                </a:solidFill>
              </a:rPr>
              <a:t>Розкрити учням за допомогою змісту твору жахливість війни як явища, допомогти  зрозуміти умовність зображення художньої реальності на конкретному матеріалі;</a:t>
            </a:r>
            <a:endParaRPr lang="ru-RU" sz="2000" b="1" i="1" dirty="0" smtClean="0">
              <a:solidFill>
                <a:srgbClr val="80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uk-UA" sz="2000" b="1" i="1" dirty="0" smtClean="0">
                <a:solidFill>
                  <a:srgbClr val="800000"/>
                </a:solidFill>
              </a:rPr>
              <a:t>розглянути ідейно-художній зміст окремих фрагментів твору;</a:t>
            </a:r>
            <a:endParaRPr lang="ru-RU" sz="2000" b="1" i="1" dirty="0" smtClean="0">
              <a:solidFill>
                <a:srgbClr val="80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uk-UA" sz="2000" b="1" i="1" dirty="0" smtClean="0">
                <a:solidFill>
                  <a:srgbClr val="800000"/>
                </a:solidFill>
              </a:rPr>
              <a:t>розвивати  вміння пізнавати і розуміти справжню вартість речей, явищ, почуттів,</a:t>
            </a:r>
            <a:endParaRPr lang="ru-RU" sz="2000" b="1" i="1" dirty="0" smtClean="0">
              <a:solidFill>
                <a:srgbClr val="80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uk-UA" sz="2000" b="1" i="1" dirty="0" smtClean="0">
                <a:solidFill>
                  <a:srgbClr val="800000"/>
                </a:solidFill>
              </a:rPr>
              <a:t>формувати навички композиційного і </a:t>
            </a:r>
            <a:r>
              <a:rPr lang="uk-UA" sz="2000" b="1" i="1" dirty="0" err="1" smtClean="0">
                <a:solidFill>
                  <a:srgbClr val="800000"/>
                </a:solidFill>
              </a:rPr>
              <a:t>пообразного</a:t>
            </a:r>
            <a:r>
              <a:rPr lang="uk-UA" sz="2000" b="1" i="1" dirty="0" smtClean="0">
                <a:solidFill>
                  <a:srgbClr val="800000"/>
                </a:solidFill>
              </a:rPr>
              <a:t> аналізу; спонукати до самостійних висновків;</a:t>
            </a:r>
            <a:endParaRPr lang="ru-RU" sz="2000" b="1" i="1" dirty="0" smtClean="0">
              <a:solidFill>
                <a:srgbClr val="80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uk-UA" sz="2000" b="1" i="1" dirty="0" smtClean="0">
                <a:solidFill>
                  <a:srgbClr val="800000"/>
                </a:solidFill>
              </a:rPr>
              <a:t>домогтися усвідомлення важливої переваги в житті духовного над матеріальним. </a:t>
            </a:r>
            <a:endParaRPr lang="ru-RU" sz="2000" b="1" i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lum bright="20000"/>
          </a:blip>
          <a:srcRect l="125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lum bright="-10000" contrast="30000"/>
          </a:blip>
          <a:srcRect/>
          <a:stretch>
            <a:fillRect/>
          </a:stretch>
        </p:blipFill>
        <p:spPr bwMode="auto">
          <a:xfrm>
            <a:off x="571472" y="500042"/>
            <a:ext cx="2286016" cy="34518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lum contrast="20000"/>
          </a:blip>
          <a:srcRect/>
          <a:stretch>
            <a:fillRect/>
          </a:stretch>
        </p:blipFill>
        <p:spPr bwMode="auto">
          <a:xfrm>
            <a:off x="3071802" y="1357298"/>
            <a:ext cx="2214578" cy="348590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lum contrast="20000"/>
          </a:blip>
          <a:srcRect/>
          <a:stretch>
            <a:fillRect/>
          </a:stretch>
        </p:blipFill>
        <p:spPr bwMode="auto">
          <a:xfrm>
            <a:off x="5500694" y="2786058"/>
            <a:ext cx="2357454" cy="35361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714480" y="2071678"/>
            <a:ext cx="535785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Narrow" pitchFamily="34" charset="0"/>
                <a:ea typeface="Times New Roman" pitchFamily="18" charset="0"/>
              </a:rPr>
              <a:t>           </a:t>
            </a:r>
            <a:r>
              <a:rPr kumimoji="0" lang="uk-UA" sz="2800" b="1" i="1" u="sng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Narrow" pitchFamily="34" charset="0"/>
                <a:ea typeface="Times New Roman" pitchFamily="18" charset="0"/>
              </a:rPr>
              <a:t>План уроку</a:t>
            </a:r>
            <a:endParaRPr kumimoji="0" lang="ru-RU" sz="2800" b="0" i="1" u="sng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 Narrow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Narrow" pitchFamily="34" charset="0"/>
                <a:ea typeface="Times New Roman" pitchFamily="18" charset="0"/>
              </a:rPr>
              <a:t> Тема та сюжет твору  «Поза межами болю» О. </a:t>
            </a:r>
            <a:r>
              <a:rPr kumimoji="0" lang="uk-UA" sz="2800" b="0" i="1" u="none" strike="noStrike" cap="none" normalizeH="0" baseline="0" dirty="0" err="1" smtClean="0">
                <a:ln>
                  <a:noFill/>
                </a:ln>
                <a:solidFill>
                  <a:srgbClr val="800000"/>
                </a:solidFill>
                <a:effectLst/>
                <a:latin typeface="Arial Narrow" pitchFamily="34" charset="0"/>
                <a:ea typeface="Times New Roman" pitchFamily="18" charset="0"/>
              </a:rPr>
              <a:t>Турянського</a:t>
            </a: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Narrow" pitchFamily="34" charset="0"/>
                <a:ea typeface="Times New Roman" pitchFamily="18" charset="0"/>
              </a:rPr>
              <a:t>.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 Narrow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Narrow" pitchFamily="34" charset="0"/>
                <a:ea typeface="Times New Roman" pitchFamily="18" charset="0"/>
              </a:rPr>
              <a:t> Аналіз композиції повісті.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 Narrow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Narrow" pitchFamily="34" charset="0"/>
                <a:ea typeface="Times New Roman" pitchFamily="18" charset="0"/>
              </a:rPr>
              <a:t> Ідейно-художнє звучання образів.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 Narrow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Narrow" pitchFamily="34" charset="0"/>
                <a:ea typeface="Times New Roman" pitchFamily="18" charset="0"/>
              </a:rPr>
              <a:t> Жанрова специфіка твору.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 Narrow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Narrow" pitchFamily="34" charset="0"/>
                <a:ea typeface="Times New Roman" pitchFamily="18" charset="0"/>
              </a:rPr>
              <a:t> Ідейне спрямування повісті-поеми</a:t>
            </a: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</a:rPr>
              <a:t>.</a:t>
            </a:r>
            <a:endParaRPr kumimoji="0" lang="uk-UA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1857356" y="1857364"/>
            <a:ext cx="48577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400" b="1" i="1" u="sng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</a:rPr>
              <a:t>Тема твору</a:t>
            </a:r>
            <a:r>
              <a:rPr kumimoji="0" lang="uk-UA" sz="2400" b="0" i="1" u="sng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</a:rPr>
              <a:t>– трагедія і жах подій Першої світової війни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400" b="1" i="1" u="sng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</a:rPr>
              <a:t>Сюжет автобіографічний</a:t>
            </a:r>
            <a:r>
              <a:rPr kumimoji="0" lang="uk-UA" sz="2400" b="0" i="1" u="sng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</a:rPr>
              <a:t>: 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</a:rPr>
              <a:t>перехід через гори військовополонених австрійців, втеча товаришів, їх загибель, за винятком автора (</a:t>
            </a:r>
            <a:r>
              <a:rPr kumimoji="0" lang="uk-UA" sz="2400" b="0" i="1" u="none" strike="noStrike" cap="none" normalizeH="0" baseline="0" dirty="0" err="1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</a:rPr>
              <a:t>Оглядівський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000232" y="1714488"/>
            <a:ext cx="514353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400" b="1" i="1" u="sng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</a:rPr>
              <a:t>Аналіз композиції твору</a:t>
            </a:r>
            <a:endParaRPr kumimoji="0" lang="ru-RU" sz="2400" b="0" i="1" u="sng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</a:rPr>
              <a:t>Кому присвятив свій твір письменник і чому? 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</a:rPr>
              <a:t>На скільки умовних частин можна розділити твір?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uk-UA" sz="2400" i="1" dirty="0" smtClean="0">
                <a:solidFill>
                  <a:srgbClr val="800000"/>
                </a:solidFill>
                <a:latin typeface="Arial" pitchFamily="34" charset="0"/>
                <a:ea typeface="Times New Roman" pitchFamily="18" charset="0"/>
              </a:rPr>
              <a:t>Як визначив жанр твору  сам автор?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uk-UA" sz="2400" i="1" dirty="0" smtClean="0">
                <a:solidFill>
                  <a:srgbClr val="800000"/>
                </a:solidFill>
                <a:latin typeface="Arial" pitchFamily="34" charset="0"/>
                <a:ea typeface="Times New Roman" pitchFamily="18" charset="0"/>
              </a:rPr>
              <a:t>Визначте композиційні елементи: експозицію, зав'язку…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uk-UA" sz="2400" i="1" dirty="0" smtClean="0">
                <a:solidFill>
                  <a:srgbClr val="800000"/>
                </a:solidFill>
                <a:latin typeface="Arial" pitchFamily="34" charset="0"/>
                <a:ea typeface="Times New Roman" pitchFamily="18" charset="0"/>
              </a:rPr>
              <a:t>Чи композиція твору традиційна?</a:t>
            </a:r>
            <a:endParaRPr lang="uk-UA" sz="2400" i="1" dirty="0" smtClean="0">
              <a:solidFill>
                <a:srgbClr val="800000"/>
              </a:solidFill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uk-UA" sz="2000" b="0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l="125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714348" y="928670"/>
            <a:ext cx="542928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 smtClean="0">
                <a:solidFill>
                  <a:srgbClr val="800000"/>
                </a:solidFill>
                <a:latin typeface="Arial Narrow" pitchFamily="34" charset="0"/>
              </a:rPr>
              <a:t>«Поза межами болю» — це хроніка передсмертних марень, прокльонів та спогадів сімох виснажених солдат, що відстали від загального каравану (як у справжніх солдат у них лишилися тільки прізвища): українців </a:t>
            </a:r>
            <a:r>
              <a:rPr lang="uk-UA" sz="2400" b="1" i="1" dirty="0" err="1" smtClean="0">
                <a:solidFill>
                  <a:srgbClr val="800000"/>
                </a:solidFill>
                <a:latin typeface="Arial Narrow" pitchFamily="34" charset="0"/>
              </a:rPr>
              <a:t>Добровського</a:t>
            </a:r>
            <a:r>
              <a:rPr lang="uk-UA" sz="2400" b="1" i="1" dirty="0" smtClean="0">
                <a:solidFill>
                  <a:srgbClr val="800000"/>
                </a:solidFill>
                <a:latin typeface="Arial Narrow" pitchFamily="34" charset="0"/>
              </a:rPr>
              <a:t> та </a:t>
            </a:r>
            <a:r>
              <a:rPr lang="uk-UA" sz="2400" b="1" i="1" dirty="0" err="1" smtClean="0">
                <a:solidFill>
                  <a:srgbClr val="800000"/>
                </a:solidFill>
                <a:latin typeface="Arial Narrow" pitchFamily="34" charset="0"/>
              </a:rPr>
              <a:t>Оглядівського</a:t>
            </a:r>
            <a:r>
              <a:rPr lang="uk-UA" sz="2400" b="1" i="1" dirty="0" smtClean="0">
                <a:solidFill>
                  <a:srgbClr val="800000"/>
                </a:solidFill>
                <a:latin typeface="Arial Narrow" pitchFamily="34" charset="0"/>
              </a:rPr>
              <a:t> (сам автор), угорця Сабо, австрійця </a:t>
            </a:r>
            <a:r>
              <a:rPr lang="uk-UA" sz="2400" b="1" i="1" dirty="0" err="1" smtClean="0">
                <a:solidFill>
                  <a:srgbClr val="800000"/>
                </a:solidFill>
                <a:latin typeface="Arial Narrow" pitchFamily="34" charset="0"/>
              </a:rPr>
              <a:t>Штранцінгера</a:t>
            </a:r>
            <a:r>
              <a:rPr lang="uk-UA" sz="2400" b="1" i="1" dirty="0" smtClean="0">
                <a:solidFill>
                  <a:srgbClr val="800000"/>
                </a:solidFill>
                <a:latin typeface="Arial Narrow" pitchFamily="34" charset="0"/>
              </a:rPr>
              <a:t>, поляка </a:t>
            </a:r>
            <a:r>
              <a:rPr lang="uk-UA" sz="2400" b="1" i="1" dirty="0" err="1" smtClean="0">
                <a:solidFill>
                  <a:srgbClr val="800000"/>
                </a:solidFill>
                <a:latin typeface="Arial Narrow" pitchFamily="34" charset="0"/>
              </a:rPr>
              <a:t>Пшилуського</a:t>
            </a:r>
            <a:r>
              <a:rPr lang="uk-UA" sz="2400" b="1" i="1" dirty="0" smtClean="0">
                <a:solidFill>
                  <a:srgbClr val="800000"/>
                </a:solidFill>
                <a:latin typeface="Arial Narrow" pitchFamily="34" charset="0"/>
              </a:rPr>
              <a:t>, сербів </a:t>
            </a:r>
            <a:r>
              <a:rPr lang="uk-UA" sz="2400" b="1" i="1" dirty="0" err="1" smtClean="0">
                <a:solidFill>
                  <a:srgbClr val="800000"/>
                </a:solidFill>
                <a:latin typeface="Arial Narrow" pitchFamily="34" charset="0"/>
              </a:rPr>
              <a:t>Ніколіча</a:t>
            </a:r>
            <a:r>
              <a:rPr lang="uk-UA" sz="2400" b="1" i="1" dirty="0" smtClean="0">
                <a:solidFill>
                  <a:srgbClr val="800000"/>
                </a:solidFill>
                <a:latin typeface="Arial Narrow" pitchFamily="34" charset="0"/>
              </a:rPr>
              <a:t> та Бояні. «Ми тут вже здійснили ідеал братньої прихильності і любові», — скаже один з героїв, замерзаючи біля згаслого вогнища.</a:t>
            </a:r>
            <a:endParaRPr lang="uk-UA" sz="2400" b="1" i="1" dirty="0">
              <a:solidFill>
                <a:srgbClr val="8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542</Words>
  <Application>Microsoft Office PowerPoint</Application>
  <PresentationFormat>Экран (4:3)</PresentationFormat>
  <Paragraphs>48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www.PHILka.RU</dc:creator>
  <cp:lastModifiedBy>www.PHILka.RU</cp:lastModifiedBy>
  <cp:revision>12</cp:revision>
  <dcterms:created xsi:type="dcterms:W3CDTF">2012-07-08T10:23:14Z</dcterms:created>
  <dcterms:modified xsi:type="dcterms:W3CDTF">2012-07-08T19:26:25Z</dcterms:modified>
</cp:coreProperties>
</file>