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3"/>
  </p:notesMasterIdLst>
  <p:sldIdLst>
    <p:sldId id="256" r:id="rId2"/>
    <p:sldId id="274" r:id="rId3"/>
    <p:sldId id="275" r:id="rId4"/>
    <p:sldId id="276" r:id="rId5"/>
    <p:sldId id="278" r:id="rId6"/>
    <p:sldId id="279" r:id="rId7"/>
    <p:sldId id="280" r:id="rId8"/>
    <p:sldId id="282" r:id="rId9"/>
    <p:sldId id="283" r:id="rId10"/>
    <p:sldId id="262" r:id="rId11"/>
    <p:sldId id="270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3300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6" autoAdjust="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D0FA0-E268-4DE7-9B66-1F1E353A6EB4}" type="datetimeFigureOut">
              <a:rPr lang="ru-RU" smtClean="0"/>
              <a:pPr/>
              <a:t>25.05.2014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4F507-F383-40F6-B800-3BCB7FCC97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4F507-F383-40F6-B800-3BCB7FCC97B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4F507-F383-40F6-B800-3BCB7FCC97B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4F507-F383-40F6-B800-3BCB7FCC97B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4F507-F383-40F6-B800-3BCB7FCC97B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E30376-4533-4420-8F5C-02BF3856B77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1448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1449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2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3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4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5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59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0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461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62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CCE366-4352-4F60-AA01-DB60E123F4D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3E4C3B-1964-4A26-9122-95E2003503C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676400" y="457200"/>
            <a:ext cx="7010400" cy="5638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ED51DA-BE6B-4C5D-B75A-A7C94B4641F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E0DED9-68C4-4A2D-99A7-70CD461B40A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CF200E-100B-4929-A125-6094F200B9D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972F50-414B-4A3B-B8B8-F57767255CC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9A3C67-D6E0-430F-B0ED-1B93A88271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22D6E-B805-49A5-9123-3C223FF0595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20551E-45F3-413D-8C47-90BF1A031D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B18B72-C5F4-4DCC-8B7B-7882613034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EDAA8F-AE32-44CE-A2BD-FE1E1C31A6D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B54EBE-37AB-41B2-A69E-6E0897DC8F5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43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4953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4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Золото</a:t>
            </a:r>
          </a:p>
        </p:txBody>
      </p:sp>
      <p:pic>
        <p:nvPicPr>
          <p:cNvPr id="4102" name="Picture 6" descr="29-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333750"/>
            <a:ext cx="9144000" cy="35242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181600" y="5181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</a:rPr>
              <a:t>Работа ученицы 10 класса</a:t>
            </a:r>
          </a:p>
          <a:p>
            <a:r>
              <a:rPr lang="ru-RU" sz="2000" b="1" dirty="0" smtClean="0">
                <a:solidFill>
                  <a:srgbClr val="FFC000"/>
                </a:solidFill>
              </a:rPr>
              <a:t>По химии</a:t>
            </a:r>
            <a:endParaRPr lang="ru-RU" sz="2000" b="1" dirty="0" smtClean="0">
              <a:solidFill>
                <a:srgbClr val="FFC000"/>
              </a:solidFill>
            </a:endParaRPr>
          </a:p>
          <a:p>
            <a:r>
              <a:rPr lang="ru-RU" sz="2000" b="1" dirty="0" smtClean="0">
                <a:solidFill>
                  <a:srgbClr val="FFC000"/>
                </a:solidFill>
              </a:rPr>
              <a:t>Николаевской </a:t>
            </a:r>
            <a:r>
              <a:rPr lang="ru-RU" sz="2000" b="1" dirty="0" smtClean="0">
                <a:solidFill>
                  <a:srgbClr val="FFC000"/>
                </a:solidFill>
              </a:rPr>
              <a:t>ООШ</a:t>
            </a:r>
          </a:p>
          <a:p>
            <a:r>
              <a:rPr lang="ru-RU" sz="2000" b="1" dirty="0" err="1" smtClean="0">
                <a:solidFill>
                  <a:srgbClr val="FFC000"/>
                </a:solidFill>
              </a:rPr>
              <a:t>Перфиловой</a:t>
            </a:r>
            <a:r>
              <a:rPr lang="ru-RU" sz="2000" b="1" dirty="0" smtClean="0">
                <a:solidFill>
                  <a:srgbClr val="FFC000"/>
                </a:solidFill>
              </a:rPr>
              <a:t> Рады</a:t>
            </a:r>
            <a:endParaRPr lang="ru-RU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64770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/>
              <a:t>По своей химической стойкости и механической прочности золото уступает большинству платиноидов, но незаменимо, как материал для электрических контактов. Поэтому в микроэлектронике золотые проводники и гальванические покрытия используются очень широко.</a:t>
            </a:r>
          </a:p>
          <a:p>
            <a:pPr>
              <a:lnSpc>
                <a:spcPct val="80000"/>
              </a:lnSpc>
            </a:pPr>
            <a:endParaRPr lang="ru-RU" sz="1600"/>
          </a:p>
          <a:p>
            <a:pPr>
              <a:lnSpc>
                <a:spcPct val="80000"/>
              </a:lnSpc>
            </a:pPr>
            <a:r>
              <a:rPr lang="ru-RU" sz="1600"/>
              <a:t>Золото используется в качестве мишени в ядерных исследованиях, в качестве покрытия зеркал, работающих в дальнем инфракрасном диапазоне, в качестве специальной оболочки в нейтронной бомбе.</a:t>
            </a:r>
          </a:p>
          <a:p>
            <a:pPr>
              <a:lnSpc>
                <a:spcPct val="80000"/>
              </a:lnSpc>
            </a:pPr>
            <a:endParaRPr lang="ru-RU" sz="1600"/>
          </a:p>
          <a:p>
            <a:pPr>
              <a:lnSpc>
                <a:spcPct val="80000"/>
              </a:lnSpc>
            </a:pPr>
            <a:r>
              <a:rPr lang="ru-RU" sz="1600"/>
              <a:t>Золотые припои очень хорошо смачивают различные металлические поверхности и применяются при пайке металлов. </a:t>
            </a:r>
          </a:p>
          <a:p>
            <a:pPr>
              <a:lnSpc>
                <a:spcPct val="80000"/>
              </a:lnSpc>
            </a:pPr>
            <a:endParaRPr lang="ru-RU" sz="1600"/>
          </a:p>
          <a:p>
            <a:pPr>
              <a:lnSpc>
                <a:spcPct val="80000"/>
              </a:lnSpc>
            </a:pPr>
            <a:r>
              <a:rPr lang="ru-RU" sz="1600"/>
              <a:t>Золочение металлов широко используется в качестве метода защиты от коррозии. </a:t>
            </a:r>
          </a:p>
          <a:p>
            <a:pPr>
              <a:lnSpc>
                <a:spcPct val="80000"/>
              </a:lnSpc>
            </a:pPr>
            <a:endParaRPr lang="ru-RU" sz="1600"/>
          </a:p>
          <a:p>
            <a:pPr>
              <a:lnSpc>
                <a:spcPct val="80000"/>
              </a:lnSpc>
            </a:pPr>
            <a:r>
              <a:rPr lang="ru-RU" sz="1600"/>
              <a:t>Золото зарегистрировано в качестве пищевой добавки Е175.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1828800" y="533400"/>
            <a:ext cx="6629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Применение золота</a:t>
            </a:r>
          </a:p>
        </p:txBody>
      </p:sp>
      <p:pic>
        <p:nvPicPr>
          <p:cNvPr id="10246" name="Picture 6" descr="GoldNuggetUSGOV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905000"/>
            <a:ext cx="2895600" cy="4114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57200" y="2133600"/>
            <a:ext cx="8336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внимание!:)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1828800" y="381000"/>
            <a:ext cx="6705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Философский 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камень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457200" y="16002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o"/>
            </a:pPr>
            <a:r>
              <a:rPr lang="ru-RU" dirty="0">
                <a:solidFill>
                  <a:schemeClr val="tx2"/>
                </a:solidFill>
              </a:rPr>
              <a:t>Философский камень (</a:t>
            </a:r>
            <a:r>
              <a:rPr lang="ru-RU" dirty="0" err="1">
                <a:solidFill>
                  <a:schemeClr val="tx2"/>
                </a:solidFill>
              </a:rPr>
              <a:t>ребис</a:t>
            </a:r>
            <a:r>
              <a:rPr lang="ru-RU" dirty="0">
                <a:solidFill>
                  <a:schemeClr val="tx2"/>
                </a:solidFill>
              </a:rPr>
              <a:t>) — в описаниях средневековых алхимиков некоторый химический реактив, необходимый для успешного осуществления превращения (так называемой </a:t>
            </a:r>
            <a:r>
              <a:rPr lang="ru-RU" dirty="0" err="1">
                <a:solidFill>
                  <a:schemeClr val="tx2"/>
                </a:solidFill>
              </a:rPr>
              <a:t>трансмутации</a:t>
            </a:r>
            <a:r>
              <a:rPr lang="ru-RU" dirty="0">
                <a:solidFill>
                  <a:schemeClr val="tx2"/>
                </a:solidFill>
              </a:rPr>
              <a:t>) металлов в золото.</a:t>
            </a:r>
          </a:p>
          <a:p>
            <a:pPr>
              <a:spcBef>
                <a:spcPct val="50000"/>
              </a:spcBef>
            </a:pPr>
            <a:endParaRPr lang="ru-RU" sz="1600" dirty="0"/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2362200" y="2819400"/>
            <a:ext cx="335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sz="1600">
                <a:solidFill>
                  <a:schemeClr val="tx2"/>
                </a:solidFill>
              </a:rPr>
              <a:t>Раствор его, так называемый золотой напиток (аurum potabile), принятый внутрь в малых дозах, должен был исцелять все болезни, молодить старое тело и делать жизнь более продолжительной.</a:t>
            </a:r>
          </a:p>
          <a:p>
            <a:pPr>
              <a:spcBef>
                <a:spcPct val="50000"/>
              </a:spcBef>
            </a:pPr>
            <a:endParaRPr lang="ru-RU" sz="1600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5029200" y="4800600"/>
            <a:ext cx="3810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chemeClr val="tx2"/>
                </a:solidFill>
              </a:rPr>
              <a:t>Другое таинственное средство, носившее название белого льва или белой тинктуры, ограничивалось способностью превращать в серебро все неблагородные металлы.</a:t>
            </a:r>
          </a:p>
        </p:txBody>
      </p:sp>
      <p:pic>
        <p:nvPicPr>
          <p:cNvPr id="65547" name="Picture 11" descr="0-51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4800" y="3048000"/>
            <a:ext cx="1443038" cy="2286000"/>
          </a:xfrm>
          <a:prstGeom prst="rect">
            <a:avLst/>
          </a:prstGeom>
          <a:noFill/>
        </p:spPr>
      </p:pic>
      <p:pic>
        <p:nvPicPr>
          <p:cNvPr id="65548" name="Picture 12" descr="_thumb-philosophersston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362200" y="4648200"/>
            <a:ext cx="1905000" cy="1508125"/>
          </a:xfrm>
          <a:prstGeom prst="rect">
            <a:avLst/>
          </a:prstGeom>
          <a:noFill/>
        </p:spPr>
      </p:pic>
      <p:pic>
        <p:nvPicPr>
          <p:cNvPr id="65550" name="Picture 14" descr="20-13-1b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91200" y="2743200"/>
            <a:ext cx="2743200" cy="206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4876800"/>
            <a:ext cx="5638800" cy="106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/>
              <a:t>      Усопшим царского происхождения надевали на лицо золотые маски, в то время как простые люди должны были довольствоваться желтой краской. Гробницу фараона, богато украшенную золотом, называли "золотой дом".</a:t>
            </a:r>
          </a:p>
        </p:txBody>
      </p:sp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1752600" y="457200"/>
            <a:ext cx="6781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Металл богов - золото</a:t>
            </a:r>
          </a:p>
        </p:txBody>
      </p:sp>
      <p:grpSp>
        <p:nvGrpSpPr>
          <p:cNvPr id="66568" name="Group 8"/>
          <p:cNvGrpSpPr>
            <a:grpSpLocks/>
          </p:cNvGrpSpPr>
          <p:nvPr/>
        </p:nvGrpSpPr>
        <p:grpSpPr bwMode="auto">
          <a:xfrm>
            <a:off x="304800" y="3352800"/>
            <a:ext cx="2667000" cy="1479550"/>
            <a:chOff x="624" y="2112"/>
            <a:chExt cx="1680" cy="932"/>
          </a:xfrm>
        </p:grpSpPr>
        <p:pic>
          <p:nvPicPr>
            <p:cNvPr id="66565" name="Picture 5" descr="75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624" y="2112"/>
              <a:ext cx="1680" cy="912"/>
            </a:xfrm>
            <a:prstGeom prst="rect">
              <a:avLst/>
            </a:prstGeom>
            <a:noFill/>
          </p:spPr>
        </p:pic>
        <p:sp>
          <p:nvSpPr>
            <p:cNvPr id="66566" name="Text Box 6"/>
            <p:cNvSpPr txBox="1">
              <a:spLocks noChangeArrowheads="1"/>
            </p:cNvSpPr>
            <p:nvPr/>
          </p:nvSpPr>
          <p:spPr bwMode="auto">
            <a:xfrm>
              <a:off x="816" y="2832"/>
              <a:ext cx="14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>
                  <a:solidFill>
                    <a:schemeClr val="bg1"/>
                  </a:solidFill>
                </a:rPr>
                <a:t>иероглиф золота</a:t>
              </a:r>
            </a:p>
          </p:txBody>
        </p:sp>
      </p:grp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47800" y="1981200"/>
            <a:ext cx="6858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Char char="o"/>
            </a:pPr>
            <a:r>
              <a:rPr lang="ru-RU" dirty="0">
                <a:solidFill>
                  <a:schemeClr val="tx2"/>
                </a:solidFill>
              </a:rPr>
              <a:t>С давних времен золото считалось металлом богов, особенно бога солнца. Бога солнца Ра называли также "золотая гора, которая озаряет землю". В представлении египтян тела богов были из чистого золота, и сам металл мог придавать божественные способности тому, кто его носил.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34400" cy="83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/>
              <a:t>      Калифорнийская золотая лихорадка (1848—1855) началась в январе 1848, когда золото было обнаружено вблизи лесопилки на реке Американ-Ривер. Как только новость об обнаружении распространилась, около 300 тысяч человек прибыли в Калифорнию из других штатов.</a:t>
            </a:r>
          </a:p>
          <a:p>
            <a:pPr>
              <a:lnSpc>
                <a:spcPct val="80000"/>
              </a:lnSpc>
            </a:pPr>
            <a:endParaRPr lang="ru-RU" sz="160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60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1752600" y="381000"/>
            <a:ext cx="6858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Калифорнийская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золотая лихорадка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5638800" y="3352800"/>
            <a:ext cx="35052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Золотая лихорадка также привлекла десятки тысяч добровольцев из стран Латинской Америки, Европы, Австралии и Азии. Было обнаружено золото на сумму в несколько миллиардов сегодняшних долларов, что привело к увеличению состояния некоторых старателей. Другие, однако, вернулись домой с пустыми руками.</a:t>
            </a:r>
          </a:p>
        </p:txBody>
      </p:sp>
      <p:pic>
        <p:nvPicPr>
          <p:cNvPr id="67591" name="Picture 7" descr="800px-Gold_seeking_river_operations_Californi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8200" y="2819400"/>
            <a:ext cx="4876800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WordArt 4"/>
          <p:cNvSpPr>
            <a:spLocks noChangeArrowheads="1" noChangeShapeType="1" noTextEdit="1"/>
          </p:cNvSpPr>
          <p:nvPr/>
        </p:nvSpPr>
        <p:spPr bwMode="auto">
          <a:xfrm>
            <a:off x="1905000" y="457200"/>
            <a:ext cx="6248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Цвета золота</a:t>
            </a:r>
          </a:p>
        </p:txBody>
      </p:sp>
      <p:pic>
        <p:nvPicPr>
          <p:cNvPr id="69637" name="Picture 5" descr="26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24600" y="4038600"/>
            <a:ext cx="2362200" cy="1962150"/>
          </a:xfrm>
          <a:prstGeom prst="rect">
            <a:avLst/>
          </a:prstGeom>
          <a:noFill/>
        </p:spPr>
      </p:pic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447800" y="1752600"/>
            <a:ext cx="7924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/>
              <a:t>В зависимости от цвета, в золотой сплав входят следующие металлы:</a:t>
            </a:r>
          </a:p>
          <a:p>
            <a:r>
              <a:rPr lang="ru-RU" sz="1600">
                <a:solidFill>
                  <a:srgbClr val="FFFFCC"/>
                </a:solidFill>
              </a:rPr>
              <a:t>Белое золото</a:t>
            </a:r>
            <a:r>
              <a:rPr lang="ru-RU" sz="1600"/>
              <a:t> – палладий, никель, платина</a:t>
            </a:r>
          </a:p>
        </p:txBody>
      </p:sp>
      <p:pic>
        <p:nvPicPr>
          <p:cNvPr id="69641" name="Picture 9" descr="451a56c16b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" y="3962400"/>
            <a:ext cx="2286000" cy="2057400"/>
          </a:xfrm>
          <a:prstGeom prst="rect">
            <a:avLst/>
          </a:prstGeom>
          <a:noFill/>
        </p:spPr>
      </p:pic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0" y="3581400"/>
            <a:ext cx="33528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>
                <a:solidFill>
                  <a:srgbClr val="FF3300"/>
                </a:solidFill>
              </a:rPr>
              <a:t>Красное золото</a:t>
            </a:r>
            <a:r>
              <a:rPr lang="ru-RU" sz="1600"/>
              <a:t> – серебро, медь</a:t>
            </a:r>
          </a:p>
          <a:p>
            <a:pPr>
              <a:spcBef>
                <a:spcPct val="50000"/>
              </a:spcBef>
            </a:pPr>
            <a:endParaRPr lang="ru-RU" sz="1600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819400" y="2743200"/>
            <a:ext cx="3733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solidFill>
                  <a:srgbClr val="FF9900"/>
                </a:solidFill>
              </a:rPr>
              <a:t>Желтое золото</a:t>
            </a:r>
            <a:r>
              <a:rPr lang="ru-RU" sz="1600"/>
              <a:t> – серебро, медь (в другом процентном соотношении)</a:t>
            </a:r>
          </a:p>
        </p:txBody>
      </p:sp>
      <p:pic>
        <p:nvPicPr>
          <p:cNvPr id="69644" name="Picture 12" descr="49_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352800" y="3352800"/>
            <a:ext cx="2514600" cy="2132013"/>
          </a:xfrm>
          <a:prstGeom prst="rect">
            <a:avLst/>
          </a:prstGeom>
          <a:noFill/>
        </p:spPr>
      </p:pic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6324600" y="3352800"/>
            <a:ext cx="3276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>
                <a:solidFill>
                  <a:srgbClr val="FFFFCC"/>
                </a:solidFill>
              </a:rPr>
              <a:t>Белое золото</a:t>
            </a:r>
            <a:r>
              <a:rPr lang="ru-RU" sz="1600"/>
              <a:t> – палладий, никель, платина</a:t>
            </a:r>
          </a:p>
          <a:p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1534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dirty="0"/>
              <a:t>Чистое золото — мягкий металл жёлтого цвета. В тонких плёнках золото просвечивает зелёным. Золото обладает исключительно высокой теплопроводностью и низким сопротивлением. Золото – очень тяжелый металл: шар из чистого золота диаметром 46 мм имеет массу 1 кг.</a:t>
            </a:r>
          </a:p>
        </p:txBody>
      </p:sp>
      <p:sp>
        <p:nvSpPr>
          <p:cNvPr id="70660" name="WordArt 4"/>
          <p:cNvSpPr>
            <a:spLocks noChangeArrowheads="1" noChangeShapeType="1" noTextEdit="1"/>
          </p:cNvSpPr>
          <p:nvPr/>
        </p:nvSpPr>
        <p:spPr bwMode="auto">
          <a:xfrm>
            <a:off x="1752600" y="457200"/>
            <a:ext cx="6705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Физические свойства</a:t>
            </a:r>
          </a:p>
        </p:txBody>
      </p:sp>
      <p:pic>
        <p:nvPicPr>
          <p:cNvPr id="70662" name="Picture 6" descr="04037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8200" y="2971800"/>
            <a:ext cx="4191000" cy="2994025"/>
          </a:xfrm>
          <a:prstGeom prst="rect">
            <a:avLst/>
          </a:prstGeom>
          <a:noFill/>
        </p:spPr>
      </p:pic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143000" y="2895600"/>
            <a:ext cx="3505200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ru-RU" sz="1600" dirty="0">
                <a:solidFill>
                  <a:schemeClr val="tx2"/>
                </a:solidFill>
              </a:rPr>
              <a:t>Литровая бутыль, заполненная золотым песком, весит приблизительно 16 кг. Золото очень ковко и тягуче. Из кусочка золота весом в один грамм можно вытянуть проволоку длиной в три километра или изготовить золотую фольгу в 500 раз тоньше человеческого волоса (0,0001 мм). Мягкость чистого золота настолько велика, что его можно царапать ногтем.</a:t>
            </a:r>
          </a:p>
          <a:p>
            <a:pPr>
              <a:spcBef>
                <a:spcPct val="50000"/>
              </a:spcBef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solidFill>
                  <a:srgbClr val="FF3300"/>
                </a:solidFill>
              </a:rPr>
              <a:t>      </a:t>
            </a:r>
            <a:r>
              <a:rPr lang="ru-RU" sz="1800" b="1" dirty="0">
                <a:solidFill>
                  <a:schemeClr val="tx1"/>
                </a:solidFill>
              </a:rPr>
              <a:t>Золото</a:t>
            </a:r>
            <a:r>
              <a:rPr lang="ru-RU" sz="1600" dirty="0"/>
              <a:t> — самый инертный металл, стоящий в ряду напряжений правее всех других металлов, благодаря чему было отнесено к благородным металлам. Затем была открыта способность царской водки растворять золото, что поколебало уверенность в его инертности.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Золото растворяется только в горячей концентрированной селеновой кислоте: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/>
              <a:t>         2Au + 6H2SeO</a:t>
            </a:r>
            <a:r>
              <a:rPr lang="ru-RU" sz="1600" b="1" baseline="-16000" dirty="0"/>
              <a:t>4</a:t>
            </a:r>
            <a:r>
              <a:rPr lang="ru-RU" sz="1600" b="1" dirty="0"/>
              <a:t> = Au</a:t>
            </a:r>
            <a:r>
              <a:rPr lang="ru-RU" sz="1600" b="1" baseline="-16000" dirty="0"/>
              <a:t>2</a:t>
            </a:r>
            <a:r>
              <a:rPr lang="ru-RU" sz="1600" b="1" dirty="0"/>
              <a:t>(SeO4)</a:t>
            </a:r>
            <a:r>
              <a:rPr lang="ru-RU" sz="1600" b="1" baseline="-16000" dirty="0"/>
              <a:t>3</a:t>
            </a:r>
            <a:r>
              <a:rPr lang="ru-RU" sz="1600" b="1" dirty="0"/>
              <a:t> + 3H</a:t>
            </a:r>
            <a:r>
              <a:rPr lang="ru-RU" sz="1600" b="1" baseline="-16000" dirty="0"/>
              <a:t>2</a:t>
            </a:r>
            <a:r>
              <a:rPr lang="ru-RU" sz="1600" b="1" dirty="0"/>
              <a:t>SeO</a:t>
            </a:r>
            <a:r>
              <a:rPr lang="ru-RU" sz="1600" b="1" baseline="-16000" dirty="0"/>
              <a:t>3</a:t>
            </a:r>
            <a:r>
              <a:rPr lang="ru-RU" sz="1600" b="1" dirty="0"/>
              <a:t> + 3H</a:t>
            </a:r>
            <a:r>
              <a:rPr lang="ru-RU" sz="1600" b="1" baseline="-16000" dirty="0"/>
              <a:t>2</a:t>
            </a:r>
            <a:r>
              <a:rPr lang="ru-RU" sz="1600" b="1" dirty="0"/>
              <a:t>O</a:t>
            </a:r>
            <a:endParaRPr lang="ru-RU" sz="16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Золото сравнительно легко реагирует с кислородом и другими окислителями при участии </a:t>
            </a:r>
            <a:r>
              <a:rPr lang="ru-RU" sz="1600" dirty="0" err="1"/>
              <a:t>комплексобразователей</a:t>
            </a:r>
            <a:r>
              <a:rPr lang="ru-RU" sz="16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  </a:t>
            </a:r>
            <a:r>
              <a:rPr lang="ru-RU" sz="1600" b="1" dirty="0"/>
              <a:t>4Au + 8CN− + 2H</a:t>
            </a:r>
            <a:r>
              <a:rPr lang="ru-RU" sz="1600" b="1" baseline="-16000" dirty="0"/>
              <a:t>2</a:t>
            </a:r>
            <a:r>
              <a:rPr lang="ru-RU" sz="1600" b="1" dirty="0"/>
              <a:t>O + O2 → 4[</a:t>
            </a:r>
            <a:r>
              <a:rPr lang="ru-RU" sz="1600" b="1" dirty="0" err="1"/>
              <a:t>Au</a:t>
            </a:r>
            <a:r>
              <a:rPr lang="ru-RU" sz="1600" b="1" dirty="0"/>
              <a:t>(CN)</a:t>
            </a:r>
            <a:r>
              <a:rPr lang="ru-RU" sz="1600" b="1" baseline="-16000" dirty="0"/>
              <a:t>2</a:t>
            </a:r>
            <a:r>
              <a:rPr lang="ru-RU" sz="1600" b="1" dirty="0"/>
              <a:t>] + 4OH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С сухим хлором золото реагирует при ~200 °С с образованием хлорида золота, в водном растворе (царская водка) золото растворяется с образованием </a:t>
            </a:r>
            <a:r>
              <a:rPr lang="ru-RU" sz="1600" dirty="0" err="1"/>
              <a:t>хлораурат-иона</a:t>
            </a:r>
            <a:r>
              <a:rPr lang="ru-RU" sz="1600" dirty="0"/>
              <a:t> уже при комнатной температуре: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  </a:t>
            </a:r>
            <a:r>
              <a:rPr lang="ru-RU" sz="1600" b="1" dirty="0"/>
              <a:t>2Au + 3Cl2 + 2Cl− → 2[AuCl4]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/>
              <a:t>      Золото также растворяется во ртути, фактически образуя легкоплавкий сплав (амальгаму).</a:t>
            </a:r>
          </a:p>
        </p:txBody>
      </p:sp>
      <p:sp>
        <p:nvSpPr>
          <p:cNvPr id="71684" name="WordArt 4"/>
          <p:cNvSpPr>
            <a:spLocks noChangeArrowheads="1" noChangeShapeType="1" noTextEdit="1"/>
          </p:cNvSpPr>
          <p:nvPr/>
        </p:nvSpPr>
        <p:spPr bwMode="auto">
          <a:xfrm>
            <a:off x="1676400" y="457200"/>
            <a:ext cx="67818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Химические свойства</a:t>
            </a:r>
          </a:p>
        </p:txBody>
      </p:sp>
      <p:pic>
        <p:nvPicPr>
          <p:cNvPr id="71685" name="Picture 5" descr="2b61a19cbfffca5b75ae6a4e91f7cb8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48000"/>
            <a:ext cx="19050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WordArt 4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7010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Целебные свойства золота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457200" y="2667000"/>
            <a:ext cx="746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/>
              <a:t>►</a:t>
            </a:r>
            <a:r>
              <a:rPr lang="ru-RU" b="1" dirty="0" smtClean="0"/>
              <a:t>Если </a:t>
            </a:r>
            <a:r>
              <a:rPr lang="ru-RU" b="1" dirty="0"/>
              <a:t>держать золото во рту, это поможет при болезнях горла и сделает запах изо рта приятным.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228600" y="40386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►</a:t>
            </a:r>
            <a:r>
              <a:rPr lang="ru-RU" b="1" dirty="0" smtClean="0"/>
              <a:t>Если </a:t>
            </a:r>
            <a:r>
              <a:rPr lang="ru-RU" b="1" dirty="0"/>
              <a:t>одеть на шею ребенка ожерелье из золота, это успокоит его крики и плач, предохранит от падучей.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0" y="33528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b="1" dirty="0"/>
              <a:t> </a:t>
            </a:r>
            <a:r>
              <a:rPr lang="ru-RU" sz="1600" b="1" dirty="0" smtClean="0"/>
              <a:t>►</a:t>
            </a:r>
            <a:r>
              <a:rPr lang="ru-RU" b="1" dirty="0" smtClean="0"/>
              <a:t>Имеющий </a:t>
            </a:r>
            <a:r>
              <a:rPr lang="ru-RU" b="1" dirty="0"/>
              <a:t>при себе золото не будет знать печали, и чем больше золота, тем радостнее станет у него на душе</a:t>
            </a:r>
          </a:p>
        </p:txBody>
      </p:sp>
      <p:sp>
        <p:nvSpPr>
          <p:cNvPr id="73739" name="WordArt 11" descr="Белый мрамор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04800" y="1905000"/>
            <a:ext cx="8305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По старинным </a:t>
            </a:r>
            <a:r>
              <a:rPr lang="ru-RU" sz="3600" kern="10" dirty="0" smtClean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поверьям:</a:t>
            </a:r>
            <a:endParaRPr lang="ru-RU" sz="3600" kern="10" dirty="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49530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►Если золотой иглой проколоть ухо, то сделанное отверстие больше не зарастет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WordArt 4" descr="Белый мрамор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28600" y="1752600"/>
            <a:ext cx="685800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Доказано </a:t>
            </a:r>
            <a:r>
              <a:rPr lang="ru-RU" sz="3600" kern="10" dirty="0" smtClean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наукой:</a:t>
            </a:r>
            <a:endParaRPr lang="ru-RU" sz="3600" kern="10" dirty="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74758" name="WordArt 6"/>
          <p:cNvSpPr>
            <a:spLocks noChangeArrowheads="1" noChangeShapeType="1" noTextEdit="1"/>
          </p:cNvSpPr>
          <p:nvPr/>
        </p:nvSpPr>
        <p:spPr bwMode="auto">
          <a:xfrm>
            <a:off x="1600200" y="533400"/>
            <a:ext cx="7010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Целебные свойства золота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609600" y="23622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►</a:t>
            </a:r>
            <a:r>
              <a:rPr lang="ru-RU" sz="1600" b="1" dirty="0" smtClean="0"/>
              <a:t>Наукой </a:t>
            </a:r>
            <a:r>
              <a:rPr lang="ru-RU" sz="1600" b="1" dirty="0"/>
              <a:t>доказано, что в крови каждого человека содержится золото. И хотя концентрация его в организме чрезвычайно мала, но врачи-гомеопаты утверждают, что и в таких количествах этот металл физиологически активен.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28600" y="45720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►</a:t>
            </a:r>
            <a:r>
              <a:rPr lang="ru-RU" sz="1600" b="1" dirty="0" smtClean="0"/>
              <a:t>В </a:t>
            </a:r>
            <a:r>
              <a:rPr lang="ru-RU" sz="1600" b="1" dirty="0"/>
              <a:t>медицине широкое применение получили препараты, содержащие соединения солнечного металла, для лечения </a:t>
            </a:r>
            <a:r>
              <a:rPr lang="ru-RU" sz="1600" b="1" dirty="0" err="1"/>
              <a:t>ревматоидного</a:t>
            </a:r>
            <a:r>
              <a:rPr lang="ru-RU" sz="1600" b="1" dirty="0"/>
              <a:t> артрита и полиартрита.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09600" y="320040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►</a:t>
            </a:r>
            <a:r>
              <a:rPr lang="ru-RU" sz="1600" b="1" dirty="0" smtClean="0"/>
              <a:t>Для </a:t>
            </a:r>
            <a:r>
              <a:rPr lang="ru-RU" sz="1600" b="1" dirty="0"/>
              <a:t>сохранения молодости золото применяется в пластической хирургии. Для этого тончайшие нити из этого металла толщиной всего несколько микрон с помощью специального проводника вводятся под кожу. Через несколько недель вокруг каждой из них формируется эластичная </a:t>
            </a:r>
            <a:r>
              <a:rPr lang="ru-RU" sz="1600" b="1" dirty="0" err="1"/>
              <a:t>коллагеновая</a:t>
            </a:r>
            <a:r>
              <a:rPr lang="ru-RU" sz="1600" b="1" dirty="0"/>
              <a:t> ткань, которая становится «каркасом» для кожи.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5"/>
  <p:tag name="ISPRING_ULTRA_SCORM_DURATION" val="3600"/>
  <p:tag name="ISPRING_ULTRA_SCORM_QUIZ_NUMBER" val="0"/>
</p:tagLst>
</file>

<file path=ppt/theme/theme1.xml><?xml version="1.0" encoding="utf-8"?>
<a:theme xmlns:a="http://schemas.openxmlformats.org/drawingml/2006/main" name="Каскад">
  <a:themeElements>
    <a:clrScheme name="Каскад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Каскад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скад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скад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скад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306</TotalTime>
  <Words>866</Words>
  <Application>Microsoft Office PowerPoint</Application>
  <PresentationFormat>Экран (4:3)</PresentationFormat>
  <Paragraphs>61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Каскад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Золото</dc:title>
  <dc:creator>Денис</dc:creator>
  <cp:lastModifiedBy>Admin</cp:lastModifiedBy>
  <cp:revision>16</cp:revision>
  <cp:lastPrinted>1601-01-01T00:00:00Z</cp:lastPrinted>
  <dcterms:created xsi:type="dcterms:W3CDTF">1601-01-01T00:00:00Z</dcterms:created>
  <dcterms:modified xsi:type="dcterms:W3CDTF">2014-05-25T19:44:14Z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