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72" r:id="rId4"/>
    <p:sldId id="269" r:id="rId5"/>
    <p:sldId id="270" r:id="rId6"/>
    <p:sldId id="273" r:id="rId7"/>
    <p:sldId id="274" r:id="rId8"/>
    <p:sldId id="275" r:id="rId9"/>
    <p:sldId id="271" r:id="rId10"/>
    <p:sldId id="277" r:id="rId11"/>
    <p:sldId id="279" r:id="rId12"/>
    <p:sldId id="278" r:id="rId13"/>
    <p:sldId id="280" r:id="rId14"/>
    <p:sldId id="276" r:id="rId15"/>
    <p:sldId id="292" r:id="rId16"/>
    <p:sldId id="281" r:id="rId17"/>
    <p:sldId id="284" r:id="rId18"/>
    <p:sldId id="286" r:id="rId19"/>
    <p:sldId id="287" r:id="rId20"/>
    <p:sldId id="288" r:id="rId21"/>
    <p:sldId id="282" r:id="rId22"/>
    <p:sldId id="283" r:id="rId23"/>
    <p:sldId id="285" r:id="rId24"/>
    <p:sldId id="289" r:id="rId25"/>
    <p:sldId id="290" r:id="rId26"/>
    <p:sldId id="291" r:id="rId27"/>
    <p:sldId id="26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EAFE"/>
    <a:srgbClr val="A8EEFE"/>
    <a:srgbClr val="333399"/>
    <a:srgbClr val="7C5989"/>
    <a:srgbClr val="000066"/>
    <a:srgbClr val="33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7" d="100"/>
          <a:sy n="77" d="100"/>
        </p:scale>
        <p:origin x="-66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5029200"/>
            <a:ext cx="3962400" cy="609600"/>
          </a:xfrm>
        </p:spPr>
        <p:txBody>
          <a:bodyPr/>
          <a:lstStyle>
            <a:lvl1pPr algn="ctr">
              <a:defRPr sz="6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6172200"/>
            <a:ext cx="4419600" cy="304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C4A501-9309-41DD-943A-F20C7A1A4B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94702-B659-4E8A-8345-AFCDE897F5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6562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20955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61341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C060D-8BE0-4C70-9C10-675E55AE8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70331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382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05000" y="990600"/>
            <a:ext cx="3352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0200" y="990600"/>
            <a:ext cx="3352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70D9FCF4-E73F-4912-ADDF-90C96E359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5581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79071-E31B-4771-9BD4-457BC1A1F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84830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CDFB4-43CF-456C-A0D6-B5F8998E68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90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5000" y="990600"/>
            <a:ext cx="3352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0200" y="990600"/>
            <a:ext cx="3352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7C1A9-0043-470B-B65F-9C3983E34D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7440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87326-81E9-4779-A7F5-2316B48A5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4834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F6189-4A33-4465-97A5-C91321991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6487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B9ADC-9BE7-4DCE-9A0C-FBE9BC3AE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647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4909B-532F-45BC-961E-04B015D48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796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821C4-D181-490D-B835-6BD4C4AB6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8192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990600"/>
            <a:ext cx="6858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fld id="{66365C38-A2D2-4E8F-B12C-4EFA8A74E5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Joinks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image" Target="../media/image17.jpg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5" Type="http://schemas.openxmlformats.org/officeDocument/2006/relationships/image" Target="../media/image3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eg"/><Relationship Id="rId1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4.gif"/><Relationship Id="rId7" Type="http://schemas.openxmlformats.org/officeDocument/2006/relationships/image" Target="../media/image48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10" Type="http://schemas.openxmlformats.org/officeDocument/2006/relationships/image" Target="../media/image51.gif"/><Relationship Id="rId4" Type="http://schemas.openxmlformats.org/officeDocument/2006/relationships/image" Target="../media/image45.gif"/><Relationship Id="rId9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9443" y="4437112"/>
            <a:ext cx="6104557" cy="1440160"/>
          </a:xfrm>
        </p:spPr>
        <p:txBody>
          <a:bodyPr/>
          <a:lstStyle/>
          <a:p>
            <a:r>
              <a:rPr lang="ru-RU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Цирк=)</a:t>
            </a:r>
            <a:endParaRPr lang="en-US" sz="1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Клоунада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" y="95586"/>
            <a:ext cx="5688632" cy="38510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5611"/>
            <a:ext cx="5638800" cy="37528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34" y="27834"/>
            <a:ext cx="4556331" cy="67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9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Акробатика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21788"/>
            <a:ext cx="8172400" cy="5575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817273"/>
            <a:ext cx="8235378" cy="597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7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Пантомима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41" y="116632"/>
            <a:ext cx="4416491" cy="6624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2" y="1052737"/>
            <a:ext cx="852701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663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Ходьба по канату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57738"/>
            <a:ext cx="7862168" cy="5880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1" y="1025950"/>
            <a:ext cx="8573416" cy="57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1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83820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Цирковые животные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412775"/>
            <a:ext cx="4680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Цирковое животное – животное, участвующее в цирковых представлениях под руководством дрессировщика. По современным нормам, для цирковых представлений используются только те животные, которые изъяты из дикой природы минимум в третьем поколении. То есть они привыкли к человеческому окружению и не приспособлены к жизни в естественных условиях. Многие цирки, в частности, Национальный цирк Украины, следят за соблюдением данного правила в своих </a:t>
            </a:r>
            <a:r>
              <a:rPr lang="ru-RU" sz="2000" b="1" dirty="0" smtClean="0"/>
              <a:t>стенах.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3149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361837" cy="5574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32656"/>
            <a:ext cx="8217821" cy="6132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6207"/>
            <a:ext cx="5924228" cy="5924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695" y="238712"/>
            <a:ext cx="9540279" cy="63204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78590"/>
            <a:ext cx="10432560" cy="6955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8" y="116632"/>
            <a:ext cx="7488832" cy="7020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193" y="238712"/>
            <a:ext cx="9577064" cy="6392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57" y="-35206"/>
            <a:ext cx="10729192" cy="71617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416056"/>
            <a:ext cx="11551652" cy="8086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719" y="116632"/>
            <a:ext cx="11540755" cy="86555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257" y="-391622"/>
            <a:ext cx="11195665" cy="87550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028" y="-671497"/>
            <a:ext cx="9470529" cy="90348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203" y="-785530"/>
            <a:ext cx="11465293" cy="76435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53295"/>
            <a:ext cx="10174078" cy="73977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62" y="313978"/>
            <a:ext cx="5645426" cy="66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1663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известные цирки мира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796699"/>
            <a:ext cx="7902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Первым цирком числится китайский Shanghai </a:t>
            </a:r>
            <a:r>
              <a:rPr lang="ru-RU" sz="2000" b="1" dirty="0" err="1"/>
              <a:t>Circus</a:t>
            </a:r>
            <a:r>
              <a:rPr lang="ru-RU" sz="2000" b="1" dirty="0"/>
              <a:t> </a:t>
            </a:r>
            <a:r>
              <a:rPr lang="ru-RU" sz="2000" b="1" dirty="0" err="1" smtClean="0"/>
              <a:t>World</a:t>
            </a:r>
            <a:r>
              <a:rPr lang="ru-RU" sz="2000" b="1" dirty="0" smtClean="0"/>
              <a:t> (Шанхайский </a:t>
            </a:r>
            <a:r>
              <a:rPr lang="ru-RU" sz="2000" b="1" dirty="0"/>
              <a:t>мир </a:t>
            </a:r>
            <a:r>
              <a:rPr lang="ru-RU" sz="2000" b="1" dirty="0" smtClean="0"/>
              <a:t>цирка)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06937"/>
            <a:ext cx="7632848" cy="5049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9929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Cirque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Soleil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самый знаменитый цирк в мире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6051"/>
            <a:ext cx="7740860" cy="5177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335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Cirque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Soleil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79114" y="1196752"/>
            <a:ext cx="5166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Cirque </a:t>
            </a:r>
            <a:r>
              <a:rPr lang="ru-RU" sz="1800" b="1" dirty="0" err="1"/>
              <a:t>du</a:t>
            </a:r>
            <a:r>
              <a:rPr lang="ru-RU" sz="1800" b="1" dirty="0"/>
              <a:t> </a:t>
            </a:r>
            <a:r>
              <a:rPr lang="ru-RU" sz="1800" b="1" dirty="0" err="1"/>
              <a:t>Soleil</a:t>
            </a:r>
            <a:r>
              <a:rPr lang="ru-RU" sz="1800" b="1" dirty="0"/>
              <a:t> </a:t>
            </a:r>
            <a:r>
              <a:rPr lang="ru-RU" sz="1800" b="1" i="1" dirty="0"/>
              <a:t>(</a:t>
            </a:r>
            <a:r>
              <a:rPr lang="ru-RU" sz="1800" b="1" i="1" dirty="0" err="1"/>
              <a:t>Сирк</a:t>
            </a:r>
            <a:r>
              <a:rPr lang="ru-RU" sz="1800" b="1" i="1" dirty="0"/>
              <a:t> </a:t>
            </a:r>
            <a:r>
              <a:rPr lang="ru-RU" sz="1800" b="1" i="1" dirty="0" err="1"/>
              <a:t>дю</a:t>
            </a:r>
            <a:r>
              <a:rPr lang="ru-RU" sz="1800" b="1" i="1" dirty="0"/>
              <a:t> солей)</a:t>
            </a:r>
            <a:r>
              <a:rPr lang="ru-RU" sz="1800" b="1" dirty="0"/>
              <a:t> (фр. </a:t>
            </a:r>
            <a:r>
              <a:rPr lang="ru-RU" sz="1800" b="1" i="1" dirty="0"/>
              <a:t>Цирк Солнца</a:t>
            </a:r>
            <a:r>
              <a:rPr lang="ru-RU" sz="1800" b="1" dirty="0"/>
              <a:t>) — канадская компания, работающая в сфере развлечений, определяющая свою деятельность как «художественное сочетание циркового искусства и уличных представлений». Была основана в 1984 </a:t>
            </a:r>
            <a:r>
              <a:rPr lang="ru-RU" sz="1800" b="1" dirty="0" smtClean="0"/>
              <a:t>году Ги </a:t>
            </a:r>
            <a:r>
              <a:rPr lang="ru-RU" sz="1800" b="1" dirty="0" err="1"/>
              <a:t>Лалиберте</a:t>
            </a:r>
            <a:r>
              <a:rPr lang="ru-RU" sz="1800" b="1" dirty="0"/>
              <a:t> и </a:t>
            </a:r>
            <a:r>
              <a:rPr lang="ru-RU" sz="1800" b="1" dirty="0" err="1"/>
              <a:t>Жилем</a:t>
            </a:r>
            <a:r>
              <a:rPr lang="ru-RU" sz="1800" b="1" dirty="0"/>
              <a:t> </a:t>
            </a:r>
            <a:r>
              <a:rPr lang="ru-RU" sz="1800" b="1" dirty="0" err="1"/>
              <a:t>Сент-Круа</a:t>
            </a:r>
            <a:r>
              <a:rPr lang="ru-RU" sz="1800" b="1" dirty="0"/>
              <a:t> и базируется в Монреале, Канада.</a:t>
            </a:r>
          </a:p>
          <a:p>
            <a:r>
              <a:rPr lang="ru-RU" sz="1800" b="1" dirty="0"/>
              <a:t>«Цирк Солнца» насчитывает более 4000 человек, работающих в разных группах, что позволяет компании давать представления в нескольких точках мира одновременно. Выступает со зрелищными спектаклями, постановка которых осуществлена на арене под временным шатром (шапито), на постоянной цирковой арене, а также на театральной сцене. Годовая выручка цирка превышает 600 млн долларов.</a:t>
            </a:r>
          </a:p>
        </p:txBody>
      </p:sp>
    </p:spTree>
    <p:extLst>
      <p:ext uri="{BB962C8B-B14F-4D97-AF65-F5344CB8AC3E}">
        <p14:creationId xmlns:p14="http://schemas.microsoft.com/office/powerpoint/2010/main" val="117449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2472"/>
            <a:ext cx="8280920" cy="63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7778"/>
            <a:ext cx="83820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истории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836712"/>
            <a:ext cx="4752528" cy="936104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Цирк в Риме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916831"/>
            <a:ext cx="51125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/>
              <a:t>У древних римлян словом «цирк» </a:t>
            </a:r>
            <a:r>
              <a:rPr lang="ru-RU" sz="1800" b="1" dirty="0" smtClean="0"/>
              <a:t>называлось </a:t>
            </a:r>
            <a:r>
              <a:rPr lang="ru-RU" sz="1800" b="1" dirty="0"/>
              <a:t>открытое сооружение в виде вытянутого овала, соответствующее современному ипподрому. Крупнейшим из таких зданий был Большой цирк (</a:t>
            </a:r>
            <a:r>
              <a:rPr lang="ru-RU" sz="1800" b="1" dirty="0" err="1"/>
              <a:t>Circus</a:t>
            </a:r>
            <a:r>
              <a:rPr lang="ru-RU" sz="1800" b="1" dirty="0"/>
              <a:t> </a:t>
            </a:r>
            <a:r>
              <a:rPr lang="ru-RU" sz="1800" b="1" dirty="0" err="1"/>
              <a:t>Maximus</a:t>
            </a:r>
            <a:r>
              <a:rPr lang="ru-RU" sz="1800" b="1" dirty="0"/>
              <a:t>) в столице. Римский цирк имел очень мало общего с современным цирковым представлением: он был местом проведения ряда народных «зрелищ», прежде всего конских скачек и гонок </a:t>
            </a:r>
            <a:r>
              <a:rPr lang="ru-RU" sz="1800" b="1" dirty="0" smtClean="0"/>
              <a:t>колесниц: единоборства, травли </a:t>
            </a:r>
            <a:r>
              <a:rPr lang="ru-RU" sz="1800" b="1" dirty="0"/>
              <a:t>зверей и т. п. Состязания в цирке происходили в известные праздничные дни и назывались </a:t>
            </a:r>
            <a:r>
              <a:rPr lang="ru-RU" sz="1800" b="1" dirty="0" smtClean="0"/>
              <a:t>«люди зрелищ». </a:t>
            </a:r>
            <a:r>
              <a:rPr lang="ru-RU" sz="1800" b="1" dirty="0"/>
              <a:t>Цирк играл в Риме большую общественную роль, сохранявшуюся также в первые века Византии.</a:t>
            </a:r>
          </a:p>
        </p:txBody>
      </p:sp>
    </p:spTree>
    <p:extLst>
      <p:ext uri="{BB962C8B-B14F-4D97-AF65-F5344CB8AC3E}">
        <p14:creationId xmlns:p14="http://schemas.microsoft.com/office/powerpoint/2010/main" val="135257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2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6" y="116632"/>
            <a:ext cx="4191000" cy="5210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59" y="2852936"/>
            <a:ext cx="4816126" cy="3785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72" y="476672"/>
            <a:ext cx="5836286" cy="58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2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33265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 Цирк братьев </a:t>
            </a:r>
            <a:r>
              <a:rPr lang="ru-RU" sz="2800" b="1" dirty="0" err="1">
                <a:solidFill>
                  <a:srgbClr val="FFFF00"/>
                </a:solidFill>
              </a:rPr>
              <a:t>Фрателлини</a:t>
            </a:r>
            <a:r>
              <a:rPr lang="ru-RU" sz="2800" b="1" dirty="0">
                <a:solidFill>
                  <a:srgbClr val="FFFF00"/>
                </a:solidFill>
              </a:rPr>
              <a:t> (Франция)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49" y="1051700"/>
            <a:ext cx="6854811" cy="5089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007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7168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Цирк братьев </a:t>
            </a:r>
            <a:r>
              <a:rPr lang="ru-RU" sz="3200" b="1" dirty="0" err="1">
                <a:solidFill>
                  <a:srgbClr val="FFFF00"/>
                </a:solidFill>
              </a:rPr>
              <a:t>Ринглинг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r>
              <a:rPr lang="ru-RU" sz="3200" b="1" dirty="0" err="1">
                <a:solidFill>
                  <a:srgbClr val="FFFF00"/>
                </a:solidFill>
              </a:rPr>
              <a:t>Барнума</a:t>
            </a:r>
            <a:r>
              <a:rPr lang="ru-RU" sz="3200" b="1" dirty="0">
                <a:solidFill>
                  <a:srgbClr val="FFFF00"/>
                </a:solidFill>
              </a:rPr>
              <a:t> и </a:t>
            </a:r>
            <a:r>
              <a:rPr lang="ru-RU" sz="3200" b="1" dirty="0" err="1">
                <a:solidFill>
                  <a:srgbClr val="FFFF00"/>
                </a:solidFill>
              </a:rPr>
              <a:t>Бейли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24" y="924119"/>
            <a:ext cx="6745932" cy="5846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071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цирк Украины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339752" y="980728"/>
            <a:ext cx="6120680" cy="5420072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Национальный цирк Украины (Киевский цирк</a:t>
            </a:r>
            <a:r>
              <a:rPr lang="ru-RU" sz="1600" b="1" dirty="0" smtClean="0">
                <a:solidFill>
                  <a:schemeClr val="tx1"/>
                </a:solidFill>
              </a:rPr>
              <a:t>,)</a:t>
            </a:r>
            <a:r>
              <a:rPr lang="ru-RU" sz="1600" b="1" dirty="0">
                <a:solidFill>
                  <a:schemeClr val="tx1"/>
                </a:solidFill>
              </a:rPr>
              <a:t> — один из старейших </a:t>
            </a:r>
            <a:r>
              <a:rPr lang="ru-RU" sz="1600" b="1" dirty="0" smtClean="0">
                <a:solidFill>
                  <a:schemeClr val="tx1"/>
                </a:solidFill>
              </a:rPr>
              <a:t>стационарных цирков</a:t>
            </a:r>
            <a:r>
              <a:rPr lang="ru-RU" sz="1600" b="1" dirty="0">
                <a:solidFill>
                  <a:schemeClr val="tx1"/>
                </a:solidFill>
              </a:rPr>
              <a:t> на </a:t>
            </a:r>
            <a:r>
              <a:rPr lang="ru-RU" sz="1600" b="1" dirty="0" smtClean="0">
                <a:solidFill>
                  <a:schemeClr val="tx1"/>
                </a:solidFill>
              </a:rPr>
              <a:t>Украине</a:t>
            </a:r>
            <a:r>
              <a:rPr lang="ru-RU" sz="1600" b="1" dirty="0">
                <a:solidFill>
                  <a:schemeClr val="tx1"/>
                </a:solidFill>
              </a:rPr>
              <a:t>. Расположен в Киеве на площади Победы, его вместимость — 2100 </a:t>
            </a:r>
            <a:r>
              <a:rPr lang="ru-RU" sz="1600" b="1" dirty="0" smtClean="0">
                <a:solidFill>
                  <a:schemeClr val="tx1"/>
                </a:solidFill>
              </a:rPr>
              <a:t>человек. </a:t>
            </a:r>
            <a:r>
              <a:rPr lang="ru-RU" sz="1600" b="1" dirty="0">
                <a:solidFill>
                  <a:schemeClr val="tx1"/>
                </a:solidFill>
              </a:rPr>
              <a:t>Нынешнее здание цирка было открыто 5 </a:t>
            </a:r>
            <a:r>
              <a:rPr lang="ru-RU" sz="1600" b="1" dirty="0" smtClean="0">
                <a:solidFill>
                  <a:schemeClr val="tx1"/>
                </a:solidFill>
              </a:rPr>
              <a:t>ноября</a:t>
            </a:r>
            <a:r>
              <a:rPr lang="ru-RU" sz="1600" b="1" dirty="0">
                <a:solidFill>
                  <a:schemeClr val="tx1"/>
                </a:solidFill>
              </a:rPr>
              <a:t> 1960 года.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Национальный цирк Украины (Киевский государственный цирк) — центр циркового искусства, который имеет общегосударственное и международное признание. На его арене выступали и выступают величайшие артисты, имена которых вписаны золотыми буквами в историю украинского и мирового циркового искусства, которых знает и помнит не одно поколение зрителей. Это своеобразная экспериментальная база, где рождаются тематические программы, аттракционы и номера на уровне классических образцов.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Активный период работы цирка — десять месяцев в году, представления проходят в зале, который рассчитан на 1907 мест.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Действующий руководитель Национального цирка Украины (директор и художественный руководитель) — Народная артистка СССР и Украины Людмила Алексеевна Шевченко.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17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844"/>
            <a:ext cx="9141489" cy="56067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6974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5" y="702861"/>
            <a:ext cx="7776864" cy="57937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2790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82"/>
            <a:ext cx="909574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8294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30" name="Picture 174" descr="magic_hat_and_wand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2" y="4149080"/>
            <a:ext cx="21240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31" name="Picture 175" descr="magician_monster_pop_up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1455738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32" name="Picture 176" descr="magician_pulling_rabbit_from_hat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11049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33" name="Picture 177" descr="magician_sawing_woman_in_half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19304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34" name="Picture 178" descr="magician_stabbing_basket_hg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21240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35" name="Picture 179" descr="magician_switcharoo_hg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4328941"/>
            <a:ext cx="1614488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36" name="Picture 180" descr="magician_tapping_hat_hg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1285875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37" name="Picture 181" descr="magician_waving_wand_hg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1474788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38" name="Picture 182" descr="man_stuck_in_bag_hg_cl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240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5300" y="1682063"/>
            <a:ext cx="67255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</a:t>
            </a:r>
            <a:endParaRPr lang="ru-RU" sz="1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" y="162072"/>
            <a:ext cx="9181384" cy="6507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448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7778"/>
            <a:ext cx="83820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истории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90554" y="1126131"/>
            <a:ext cx="4752528" cy="936104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Среднее века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0554" y="234888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/>
              <a:t>После распада Римской империи цирк мало-помалу потерял своё значение главного места для развлечения народа. Внук </a:t>
            </a:r>
            <a:r>
              <a:rPr lang="ru-RU" sz="1800" b="1" dirty="0" err="1"/>
              <a:t>Хлодвига</a:t>
            </a:r>
            <a:r>
              <a:rPr lang="ru-RU" sz="1800" b="1" dirty="0"/>
              <a:t> </a:t>
            </a:r>
            <a:r>
              <a:rPr lang="ru-RU" sz="1800" b="1" dirty="0" err="1"/>
              <a:t>I,Хильперик</a:t>
            </a:r>
            <a:r>
              <a:rPr lang="ru-RU" sz="1800" b="1" dirty="0"/>
              <a:t> I, король франков, построил в Париже и </a:t>
            </a:r>
            <a:r>
              <a:rPr lang="ru-RU" sz="1800" b="1" dirty="0" smtClean="0"/>
              <a:t>Суассоне</a:t>
            </a:r>
            <a:r>
              <a:rPr lang="ru-RU" sz="1800" b="1" dirty="0"/>
              <a:t> </a:t>
            </a:r>
            <a:r>
              <a:rPr lang="ru-RU" sz="1800" b="1" dirty="0" smtClean="0"/>
              <a:t>цирки</a:t>
            </a:r>
            <a:r>
              <a:rPr lang="ru-RU" sz="1800" b="1" dirty="0"/>
              <a:t>, где давались народу различные представления, но последние особенного успеха не имели, и потому цирки вскоре были заброшены и сломаны. Получившие в </a:t>
            </a:r>
            <a:r>
              <a:rPr lang="ru-RU" sz="1800" b="1" dirty="0" smtClean="0"/>
              <a:t>Средние века</a:t>
            </a:r>
            <a:r>
              <a:rPr lang="ru-RU" sz="1800" b="1" dirty="0"/>
              <a:t> значительное развитие </a:t>
            </a:r>
            <a:r>
              <a:rPr lang="ru-RU" sz="1800" b="1" dirty="0" smtClean="0"/>
              <a:t>мистерии и </a:t>
            </a:r>
            <a:r>
              <a:rPr lang="ru-RU" sz="1800" b="1" dirty="0"/>
              <a:t>театральные представления окончательно подорвали значение цирка как общественного увеселения.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98989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7778"/>
            <a:ext cx="83820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истории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836712"/>
            <a:ext cx="4752528" cy="936104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Новое время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1988840"/>
            <a:ext cx="63367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Цирк современного типа появился впервые лишь в конце XVIII </a:t>
            </a:r>
            <a:r>
              <a:rPr lang="ru-RU" sz="1400" b="1" dirty="0" smtClean="0"/>
              <a:t>века во</a:t>
            </a:r>
            <a:r>
              <a:rPr lang="ru-RU" sz="1400" b="1" dirty="0"/>
              <a:t> Франции. Создателями его явились два английских наездника, отец и сын </a:t>
            </a:r>
            <a:r>
              <a:rPr lang="ru-RU" sz="1400" b="1" dirty="0" err="1"/>
              <a:t>Астлеи</a:t>
            </a:r>
            <a:r>
              <a:rPr lang="ru-RU" sz="1400" b="1" dirty="0"/>
              <a:t>. В 1774 </a:t>
            </a:r>
            <a:r>
              <a:rPr lang="ru-RU" sz="1400" b="1" dirty="0" smtClean="0"/>
              <a:t>году</a:t>
            </a:r>
            <a:r>
              <a:rPr lang="ru-RU" sz="1400" b="1" dirty="0"/>
              <a:t> </a:t>
            </a:r>
            <a:r>
              <a:rPr lang="ru-RU" sz="1400" b="1" dirty="0" smtClean="0"/>
              <a:t>они </a:t>
            </a:r>
            <a:r>
              <a:rPr lang="ru-RU" sz="1400" b="1" dirty="0"/>
              <a:t>выстроили в Париже, в предместье </a:t>
            </a:r>
            <a:r>
              <a:rPr lang="ru-RU" sz="1400" b="1" dirty="0" err="1"/>
              <a:t>Тампль</a:t>
            </a:r>
            <a:r>
              <a:rPr lang="ru-RU" sz="1400" b="1" dirty="0"/>
              <a:t>, круглый зал, названный ими цирком, и стали давать здесь представления, состоявшие из различных упражнений на лошадях и акробатических этюдов. Преемники </a:t>
            </a:r>
            <a:r>
              <a:rPr lang="ru-RU" sz="1400" b="1" dirty="0" err="1"/>
              <a:t>Астлеев</a:t>
            </a:r>
            <a:r>
              <a:rPr lang="ru-RU" sz="1400" b="1" dirty="0"/>
              <a:t>, итальянцы </a:t>
            </a:r>
            <a:r>
              <a:rPr lang="ru-RU" sz="1400" b="1" dirty="0" err="1"/>
              <a:t>Франкони</a:t>
            </a:r>
            <a:r>
              <a:rPr lang="ru-RU" sz="1400" b="1" dirty="0"/>
              <a:t>, вскоре выстроили новый цирк уже на 2700 человек. Они ввели в программу представлений ещё и пантомимы, а также борьбу диких зверей между собой и с собаками. Из Парижа цирковые представления вскоре распространились по всей Европе.</a:t>
            </a:r>
          </a:p>
          <a:p>
            <a:r>
              <a:rPr lang="ru-RU" sz="1400" b="1" dirty="0"/>
              <a:t>Представления с дрессированными животными начали даваться в цирке с конца XIX века. К концу века постоянные цирки существовали почти во всех столицах и главных городах Западной Европы и России. Лучшими считались цирки </a:t>
            </a:r>
            <a:r>
              <a:rPr lang="ru-RU" sz="1400" b="1" dirty="0" smtClean="0"/>
              <a:t>Парижа. Кроме </a:t>
            </a:r>
            <a:r>
              <a:rPr lang="ru-RU" sz="1400" b="1" dirty="0"/>
              <a:t>того, по Западной Европе и России постоянно кочевало весьма значительное число подвижных цирков. В </a:t>
            </a:r>
            <a:r>
              <a:rPr lang="ru-RU" sz="1400" b="1" dirty="0" smtClean="0"/>
              <a:t>Италии</a:t>
            </a:r>
            <a:r>
              <a:rPr lang="ru-RU" sz="1400" b="1" dirty="0"/>
              <a:t> </a:t>
            </a:r>
            <a:r>
              <a:rPr lang="ru-RU" sz="1400" b="1" dirty="0" smtClean="0"/>
              <a:t>XIX </a:t>
            </a:r>
            <a:r>
              <a:rPr lang="ru-RU" sz="1400" b="1" dirty="0"/>
              <a:t>века не было постоянных цирков, но зато большая часть наиболее значительных театров была устроена так, что партер мог быть превращён в цирковую арену. Наибольшее распространение цирки получили в </a:t>
            </a:r>
            <a:r>
              <a:rPr lang="ru-RU" sz="1400" b="1" dirty="0" smtClean="0"/>
              <a:t>Испании</a:t>
            </a:r>
            <a:r>
              <a:rPr lang="ru-RU" sz="1400" b="1" dirty="0"/>
              <a:t>, где сохраняется с античности </a:t>
            </a:r>
            <a:r>
              <a:rPr lang="ru-RU" sz="1400" b="1" dirty="0" smtClean="0"/>
              <a:t>коррида</a:t>
            </a:r>
            <a:r>
              <a:rPr lang="ru-RU" sz="1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989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49" y="0"/>
            <a:ext cx="9213682" cy="6830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70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8" y="1052736"/>
            <a:ext cx="8640961" cy="52586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360578" y="18863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Отец и сын </a:t>
            </a:r>
            <a:r>
              <a:rPr lang="ru-RU" sz="3600" b="1" dirty="0" err="1" smtClean="0">
                <a:solidFill>
                  <a:srgbClr val="FFFF00"/>
                </a:solidFill>
              </a:rPr>
              <a:t>Астлеи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9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886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Коррида. Испания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85193"/>
            <a:ext cx="6500590" cy="52244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" y="1026926"/>
            <a:ext cx="9278415" cy="54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3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7778"/>
            <a:ext cx="8382000" cy="838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истории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836712"/>
            <a:ext cx="4752528" cy="936104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Современность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1840574"/>
            <a:ext cx="5730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Современные цирковые искусства включают клоунаду, акробатику, </a:t>
            </a:r>
            <a:r>
              <a:rPr lang="ru-RU" sz="1600" b="1" dirty="0" smtClean="0"/>
              <a:t>эквилибристику, </a:t>
            </a:r>
            <a:r>
              <a:rPr lang="ru-RU" sz="1600" b="1" dirty="0"/>
              <a:t>музыкальную эксцентрику, иллюзионизм, пантомиму, интермедию и др.</a:t>
            </a:r>
          </a:p>
          <a:p>
            <a:r>
              <a:rPr lang="ru-RU" sz="1600" b="1" dirty="0"/>
              <a:t>Цирковые специальности, помимо работы с животными, включают в себя разнообразные акробатические и гимнастические дисциплины, в том числе: хождение по канату, воздушную гимнастику, например, номера на трапеции и различные наземные упражнения.</a:t>
            </a:r>
          </a:p>
          <a:p>
            <a:r>
              <a:rPr lang="ru-RU" sz="1600" b="1" dirty="0"/>
              <a:t>Клоунада — наиболее сложный цирковой жанр. Клоун мастерски владеет несколькими </a:t>
            </a:r>
            <a:r>
              <a:rPr lang="ru-RU" sz="1600" b="1" dirty="0" smtClean="0"/>
              <a:t>дисциплинами. Последнее </a:t>
            </a:r>
            <a:r>
              <a:rPr lang="ru-RU" sz="1600" b="1" dirty="0"/>
              <a:t>время переживает второе рождение одна из древнейших профессий цирка — огнеглотатели. Многие цирки начали включать в программу выступлений огненное шоу.</a:t>
            </a:r>
          </a:p>
        </p:txBody>
      </p:sp>
    </p:spTree>
    <p:extLst>
      <p:ext uri="{BB962C8B-B14F-4D97-AF65-F5344CB8AC3E}">
        <p14:creationId xmlns:p14="http://schemas.microsoft.com/office/powerpoint/2010/main" val="29898913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riendly_magician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Joinks"/>
        <a:ea typeface=""/>
        <a:cs typeface=""/>
      </a:majorFont>
      <a:minorFont>
        <a:latin typeface="Eras Demi I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friendly_magician</Template>
  <TotalTime>151</TotalTime>
  <Words>106</Words>
  <Application>Microsoft Office PowerPoint</Application>
  <PresentationFormat>Экран (4:3)</PresentationFormat>
  <Paragraphs>38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friendly_magician</vt:lpstr>
      <vt:lpstr>Цирк=)</vt:lpstr>
      <vt:lpstr>Немного истории</vt:lpstr>
      <vt:lpstr>Презентация PowerPoint</vt:lpstr>
      <vt:lpstr>Немного истории</vt:lpstr>
      <vt:lpstr>Немного истории</vt:lpstr>
      <vt:lpstr>Презентация PowerPoint</vt:lpstr>
      <vt:lpstr>Презентация PowerPoint</vt:lpstr>
      <vt:lpstr>Презентация PowerPoint</vt:lpstr>
      <vt:lpstr>Немного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Цирковые 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Национальный цирк Украины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maniak79</dc:creator>
  <cp:lastModifiedBy>Fox</cp:lastModifiedBy>
  <cp:revision>14</cp:revision>
  <dcterms:created xsi:type="dcterms:W3CDTF">2013-03-06T17:33:17Z</dcterms:created>
  <dcterms:modified xsi:type="dcterms:W3CDTF">2013-11-26T17:37:26Z</dcterms:modified>
</cp:coreProperties>
</file>