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81" r:id="rId7"/>
    <p:sldId id="282" r:id="rId8"/>
    <p:sldId id="277" r:id="rId9"/>
    <p:sldId id="278" r:id="rId10"/>
    <p:sldId id="279" r:id="rId11"/>
    <p:sldId id="280" r:id="rId12"/>
    <p:sldId id="273" r:id="rId13"/>
    <p:sldId id="276" r:id="rId14"/>
    <p:sldId id="275" r:id="rId15"/>
    <p:sldId id="274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84" r:id="rId27"/>
    <p:sldId id="285" r:id="rId28"/>
    <p:sldId id="286" r:id="rId29"/>
    <p:sldId id="283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4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Режисер</c:v>
                </c:pt>
              </c:strCache>
            </c:strRef>
          </c:tx>
          <c:dLbls>
            <c:showVal val="1"/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1979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1996</c:v>
                </c:pt>
                <c:pt idx="5">
                  <c:v>2000</c:v>
                </c:pt>
                <c:pt idx="6">
                  <c:v>2005</c:v>
                </c:pt>
                <c:pt idx="7">
                  <c:v>2012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1985</c:v>
                </c:pt>
                <c:pt idx="12">
                  <c:v>1988</c:v>
                </c:pt>
                <c:pt idx="13">
                  <c:v>1999</c:v>
                </c:pt>
                <c:pt idx="14">
                  <c:v>2001</c:v>
                </c:pt>
                <c:pt idx="15">
                  <c:v>2007</c:v>
                </c:pt>
                <c:pt idx="16">
                  <c:v>2010</c:v>
                </c:pt>
              </c:numCache>
            </c:num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6.3</c:v>
                </c:pt>
                <c:pt idx="1">
                  <c:v>8.3000000000000007</c:v>
                </c:pt>
                <c:pt idx="2">
                  <c:v>6.6</c:v>
                </c:pt>
                <c:pt idx="3">
                  <c:v>7.9</c:v>
                </c:pt>
                <c:pt idx="4">
                  <c:v>7.6</c:v>
                </c:pt>
                <c:pt idx="5">
                  <c:v>8</c:v>
                </c:pt>
                <c:pt idx="6">
                  <c:v>7.5</c:v>
                </c:pt>
                <c:pt idx="7">
                  <c:v>7.7</c:v>
                </c:pt>
                <c:pt idx="8">
                  <c:v>6.6</c:v>
                </c:pt>
                <c:pt idx="9">
                  <c:v>8.1</c:v>
                </c:pt>
                <c:pt idx="10">
                  <c:v>7.1</c:v>
                </c:pt>
                <c:pt idx="11">
                  <c:v>6.9</c:v>
                </c:pt>
                <c:pt idx="12">
                  <c:v>8.1</c:v>
                </c:pt>
                <c:pt idx="13">
                  <c:v>7.7</c:v>
                </c:pt>
                <c:pt idx="14">
                  <c:v>7.7</c:v>
                </c:pt>
                <c:pt idx="15">
                  <c:v>7.2</c:v>
                </c:pt>
                <c:pt idx="16">
                  <c:v>7</c:v>
                </c:pt>
              </c:numCache>
            </c:numRef>
          </c:val>
        </c:ser>
        <c:dLbls>
          <c:showVal val="1"/>
        </c:dLbls>
        <c:dropLines/>
        <c:marker val="1"/>
        <c:axId val="194967808"/>
        <c:axId val="205562624"/>
      </c:lineChart>
      <c:catAx>
        <c:axId val="194967808"/>
        <c:scaling>
          <c:orientation val="minMax"/>
        </c:scaling>
        <c:axPos val="b"/>
        <c:numFmt formatCode="General" sourceLinked="1"/>
        <c:majorTickMark val="none"/>
        <c:tickLblPos val="nextTo"/>
        <c:crossAx val="205562624"/>
        <c:crosses val="autoZero"/>
        <c:auto val="1"/>
        <c:lblAlgn val="ctr"/>
        <c:lblOffset val="100"/>
      </c:catAx>
      <c:valAx>
        <c:axId val="205562624"/>
        <c:scaling>
          <c:orientation val="minMax"/>
        </c:scaling>
        <c:delete val="1"/>
        <c:axPos val="l"/>
        <c:numFmt formatCode="General" sourceLinked="1"/>
        <c:tickLblPos val="nextTo"/>
        <c:crossAx val="194967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Сценарист</c:v>
                </c:pt>
              </c:strCache>
            </c:strRef>
          </c:tx>
          <c:dLbls>
            <c:showVal val="1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1979</c:v>
                </c:pt>
                <c:pt idx="1">
                  <c:v>1982</c:v>
                </c:pt>
                <c:pt idx="2">
                  <c:v>1984</c:v>
                </c:pt>
                <c:pt idx="3">
                  <c:v>1990</c:v>
                </c:pt>
                <c:pt idx="4">
                  <c:v>1993</c:v>
                </c:pt>
                <c:pt idx="5">
                  <c:v>2000</c:v>
                </c:pt>
                <c:pt idx="6">
                  <c:v>2005</c:v>
                </c:pt>
                <c:pt idx="7">
                  <c:v>2012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6.3</c:v>
                </c:pt>
                <c:pt idx="1">
                  <c:v>8.3000000000000007</c:v>
                </c:pt>
                <c:pt idx="2">
                  <c:v>7.6</c:v>
                </c:pt>
                <c:pt idx="3">
                  <c:v>8</c:v>
                </c:pt>
                <c:pt idx="4">
                  <c:v>8.1</c:v>
                </c:pt>
                <c:pt idx="5">
                  <c:v>7.1</c:v>
                </c:pt>
                <c:pt idx="6">
                  <c:v>7.9</c:v>
                </c:pt>
                <c:pt idx="7">
                  <c:v>7.2</c:v>
                </c:pt>
              </c:numCache>
            </c:numRef>
          </c:val>
        </c:ser>
        <c:dLbls>
          <c:showVal val="1"/>
        </c:dLbls>
        <c:dropLines/>
        <c:marker val="1"/>
        <c:axId val="194878848"/>
        <c:axId val="194885120"/>
      </c:lineChart>
      <c:catAx>
        <c:axId val="194878848"/>
        <c:scaling>
          <c:orientation val="minMax"/>
        </c:scaling>
        <c:axPos val="b"/>
        <c:numFmt formatCode="General" sourceLinked="1"/>
        <c:majorTickMark val="none"/>
        <c:tickLblPos val="nextTo"/>
        <c:crossAx val="194885120"/>
        <c:crosses val="autoZero"/>
        <c:auto val="1"/>
        <c:lblAlgn val="ctr"/>
        <c:lblOffset val="100"/>
      </c:catAx>
      <c:valAx>
        <c:axId val="194885120"/>
        <c:scaling>
          <c:orientation val="minMax"/>
        </c:scaling>
        <c:delete val="1"/>
        <c:axPos val="l"/>
        <c:numFmt formatCode="General" sourceLinked="1"/>
        <c:tickLblPos val="nextTo"/>
        <c:crossAx val="1948788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Продюсер</c:v>
                </c:pt>
              </c:strCache>
            </c:strRef>
          </c:tx>
          <c:dLbls>
            <c:showVal val="1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1979</c:v>
                </c:pt>
                <c:pt idx="1">
                  <c:v>1989</c:v>
                </c:pt>
                <c:pt idx="2">
                  <c:v>1990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1996</c:v>
                </c:pt>
                <c:pt idx="7">
                  <c:v>2000</c:v>
                </c:pt>
                <c:pt idx="8">
                  <c:v>2005</c:v>
                </c:pt>
                <c:pt idx="9">
                  <c:v>2009</c:v>
                </c:pt>
                <c:pt idx="10">
                  <c:v>2012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6.3</c:v>
                </c:pt>
                <c:pt idx="1">
                  <c:v>6.9</c:v>
                </c:pt>
                <c:pt idx="2">
                  <c:v>8</c:v>
                </c:pt>
                <c:pt idx="3">
                  <c:v>7.5</c:v>
                </c:pt>
                <c:pt idx="4">
                  <c:v>8.1</c:v>
                </c:pt>
                <c:pt idx="5">
                  <c:v>7.7</c:v>
                </c:pt>
                <c:pt idx="6">
                  <c:v>6.8</c:v>
                </c:pt>
                <c:pt idx="7">
                  <c:v>7.1</c:v>
                </c:pt>
                <c:pt idx="8">
                  <c:v>7.9</c:v>
                </c:pt>
                <c:pt idx="9">
                  <c:v>7.4</c:v>
                </c:pt>
                <c:pt idx="10">
                  <c:v>6.6</c:v>
                </c:pt>
              </c:numCache>
            </c:numRef>
          </c:val>
        </c:ser>
        <c:dLbls>
          <c:showVal val="1"/>
        </c:dLbls>
        <c:dropLines/>
        <c:marker val="1"/>
        <c:axId val="205574528"/>
        <c:axId val="205576448"/>
      </c:lineChart>
      <c:catAx>
        <c:axId val="205574528"/>
        <c:scaling>
          <c:orientation val="minMax"/>
        </c:scaling>
        <c:axPos val="b"/>
        <c:numFmt formatCode="General" sourceLinked="1"/>
        <c:majorTickMark val="none"/>
        <c:tickLblPos val="nextTo"/>
        <c:crossAx val="205576448"/>
        <c:crosses val="autoZero"/>
        <c:auto val="1"/>
        <c:lblAlgn val="ctr"/>
        <c:lblOffset val="100"/>
      </c:catAx>
      <c:valAx>
        <c:axId val="205576448"/>
        <c:scaling>
          <c:orientation val="minMax"/>
        </c:scaling>
        <c:delete val="1"/>
        <c:axPos val="l"/>
        <c:numFmt formatCode="General" sourceLinked="1"/>
        <c:tickLblPos val="nextTo"/>
        <c:crossAx val="2055745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4FB7E-7243-45FA-8BB5-89D634621658}" type="datetimeFigureOut">
              <a:rPr lang="uk-UA" smtClean="0"/>
              <a:t>06.12.2013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8C48E-DB85-43DB-BE8C-103F9649B3D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8C48E-DB85-43DB-BE8C-103F9649B3D5}" type="slidenum">
              <a:rPr lang="uk-UA" smtClean="0"/>
              <a:t>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13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8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12" Type="http://schemas.openxmlformats.org/officeDocument/2006/relationships/slide" Target="slide27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5" Type="http://schemas.openxmlformats.org/officeDocument/2006/relationships/audio" Target="../media/audio2.wav"/><Relationship Id="rId10" Type="http://schemas.openxmlformats.org/officeDocument/2006/relationships/slide" Target="slide25.xml"/><Relationship Id="rId4" Type="http://schemas.openxmlformats.org/officeDocument/2006/relationships/slide" Target="slide19.xml"/><Relationship Id="rId9" Type="http://schemas.openxmlformats.org/officeDocument/2006/relationships/slide" Target="slide24.xml"/><Relationship Id="rId1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5.xml"/><Relationship Id="rId18" Type="http://schemas.openxmlformats.org/officeDocument/2006/relationships/audio" Target="../media/audio2.wav"/><Relationship Id="rId3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slide" Target="slide4.xml"/><Relationship Id="rId16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3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2.xml"/><Relationship Id="rId4" Type="http://schemas.openxmlformats.org/officeDocument/2006/relationships/slide" Target="slide16.xml"/><Relationship Id="rId9" Type="http://schemas.openxmlformats.org/officeDocument/2006/relationships/slide" Target="slide21.xml"/><Relationship Id="rId14" Type="http://schemas.openxmlformats.org/officeDocument/2006/relationships/slide" Target="slide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5400000">
            <a:off x="1107257" y="2178811"/>
            <a:ext cx="6143668" cy="3214710"/>
          </a:xfrm>
        </p:spPr>
        <p:txBody>
          <a:bodyPr>
            <a:normAutofit/>
            <a:scene3d>
              <a:camera prst="perspectiveRelaxedModerately" fov="3000000">
                <a:rot lat="570318" lon="20687161" rev="21445702"/>
              </a:camera>
              <a:lightRig rig="threePt" dir="t"/>
            </a:scene3d>
            <a:sp3d extrusionH="57150">
              <a:bevelT w="38100" h="38100"/>
              <a:bevelB w="38100" h="38100" prst="convex"/>
            </a:sp3d>
          </a:bodyPr>
          <a:lstStyle/>
          <a:p>
            <a:pPr algn="l"/>
            <a:r>
              <a:rPr lang="uk-UA" sz="8000" b="1" dirty="0" smtClean="0">
                <a:ln w="381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25400" dist="342900" dir="12540000" algn="l" rotWithShape="0">
                    <a:prstClr val="black">
                      <a:alpha val="35000"/>
                    </a:prstClr>
                  </a:outerShdw>
                </a:effectLst>
              </a:rPr>
              <a:t>Тім </a:t>
            </a:r>
            <a:br>
              <a:rPr lang="uk-UA" sz="8000" b="1" dirty="0" smtClean="0">
                <a:ln w="381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25400" dist="342900" dir="12540000" algn="l" rotWithShape="0">
                    <a:prstClr val="black">
                      <a:alpha val="35000"/>
                    </a:prstClr>
                  </a:outerShdw>
                </a:effectLst>
              </a:rPr>
            </a:br>
            <a:r>
              <a:rPr lang="uk-UA" sz="8000" b="1" dirty="0" err="1" smtClean="0">
                <a:ln w="381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>
                  <a:outerShdw blurRad="25400" dist="342900" dir="12540000" algn="l" rotWithShape="0">
                    <a:prstClr val="black">
                      <a:alpha val="35000"/>
                    </a:prstClr>
                  </a:outerShdw>
                </a:effectLst>
              </a:rPr>
              <a:t>Бертон</a:t>
            </a:r>
            <a:endParaRPr lang="uk-UA" sz="8000" b="1" dirty="0"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  <a:round/>
              </a:ln>
              <a:solidFill>
                <a:schemeClr val="accent2">
                  <a:lumMod val="90000"/>
                  <a:lumOff val="10000"/>
                </a:schemeClr>
              </a:solidFill>
              <a:effectLst>
                <a:outerShdw blurRad="25400" dist="342900" dir="12540000" algn="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1088" y="214290"/>
            <a:ext cx="8062912" cy="175260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Підготувала</a:t>
            </a:r>
          </a:p>
          <a:p>
            <a:r>
              <a:rPr lang="uk-UA" sz="2000" dirty="0" smtClean="0"/>
              <a:t>учениця 10 класу</a:t>
            </a:r>
          </a:p>
          <a:p>
            <a:r>
              <a:rPr lang="uk-UA" sz="2000" dirty="0" smtClean="0"/>
              <a:t>Васурчак Оксана</a:t>
            </a:r>
            <a:endParaRPr lang="uk-UA" sz="2000" dirty="0"/>
          </a:p>
        </p:txBody>
      </p:sp>
    </p:spTree>
  </p:cSld>
  <p:clrMapOvr>
    <a:masterClrMapping/>
  </p:clrMapOvr>
  <p:transition spd="slow" advClick="0" advTm="7000">
    <p:split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Tp2uqjf6mz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4290"/>
            <a:ext cx="9144000" cy="642942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tim_burton_and_helena_bonham_carter_in_vogue_jpg_1315996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267" y="0"/>
            <a:ext cx="5237466" cy="685800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Рисунок 4" descr="tim-berton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rId4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звук 10">
            <a:hlinkClick r:id="" action="ppaction://noaction" highlightClick="1">
              <a:snd r:embed="rId6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звук 11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advClick="0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ФІЛЬМОГРАФІЯ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2714644"/>
          </a:xfrm>
        </p:spPr>
        <p:txBody>
          <a:bodyPr numCol="3">
            <a:normAutofit fontScale="92500" lnSpcReduction="20000"/>
          </a:bodyPr>
          <a:lstStyle/>
          <a:p>
            <a:pPr marL="263525" indent="-263525"/>
            <a:r>
              <a:rPr lang="uk-UA" sz="3200" dirty="0" smtClean="0"/>
              <a:t>1971 – 1985</a:t>
            </a: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err="1" smtClean="0">
                <a:solidFill>
                  <a:prstClr val="white"/>
                </a:solidFill>
                <a:hlinkClick r:id="rId2" action="ppaction://hlinksldjump"/>
              </a:rPr>
              <a:t>Режисер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3" action="ppaction://hlinksldjump"/>
              </a:rPr>
              <a:t>Сценарист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4" action="ppaction://hlinksldjump"/>
              </a:rPr>
              <a:t>Продюсер</a:t>
            </a:r>
            <a:endParaRPr lang="ru-RU" dirty="0" smtClean="0">
              <a:solidFill>
                <a:prstClr val="white"/>
              </a:solidFill>
            </a:endParaRPr>
          </a:p>
          <a:p>
            <a:endParaRPr lang="uk-UA" sz="3200" dirty="0" smtClean="0"/>
          </a:p>
          <a:p>
            <a:endParaRPr lang="uk-UA" sz="3200" dirty="0" smtClean="0"/>
          </a:p>
          <a:p>
            <a:pPr marL="363538" indent="-363538"/>
            <a:r>
              <a:rPr lang="uk-UA" sz="3200" dirty="0" smtClean="0"/>
              <a:t>1988 – 2000</a:t>
            </a: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err="1" smtClean="0">
                <a:solidFill>
                  <a:prstClr val="white"/>
                </a:solidFill>
                <a:hlinkClick r:id="rId5" action="ppaction://hlinksldjump"/>
              </a:rPr>
              <a:t>Режисер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6" action="ppaction://hlinksldjump"/>
              </a:rPr>
              <a:t>Сценарист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7" action="ppaction://hlinksldjump"/>
              </a:rPr>
              <a:t>Продюсер</a:t>
            </a:r>
            <a:endParaRPr lang="uk-UA" dirty="0" smtClean="0"/>
          </a:p>
          <a:p>
            <a:pPr>
              <a:buNone/>
            </a:pPr>
            <a:endParaRPr lang="uk-UA" sz="3200" dirty="0" smtClean="0"/>
          </a:p>
          <a:p>
            <a:pPr>
              <a:buNone/>
            </a:pPr>
            <a:endParaRPr lang="uk-UA" sz="3200" dirty="0" smtClean="0"/>
          </a:p>
          <a:p>
            <a:pPr marL="363538" indent="-188913"/>
            <a:r>
              <a:rPr lang="uk-UA" sz="3200" dirty="0" smtClean="0"/>
              <a:t>2001 – 2012</a:t>
            </a: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err="1" smtClean="0">
                <a:solidFill>
                  <a:prstClr val="white"/>
                </a:solidFill>
                <a:hlinkClick r:id="rId8" action="ppaction://hlinksldjump"/>
              </a:rPr>
              <a:t>Режисер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9" action="ppaction://hlinksldjump"/>
              </a:rPr>
              <a:t>Сценарист</a:t>
            </a:r>
            <a:endParaRPr lang="ru-RU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dirty="0" smtClean="0">
                <a:solidFill>
                  <a:prstClr val="white"/>
                </a:solidFill>
                <a:hlinkClick r:id="rId10" action="ppaction://hlinksldjump"/>
              </a:rPr>
              <a:t>Продюсер</a:t>
            </a:r>
            <a:endParaRPr lang="ru-RU" dirty="0" smtClean="0">
              <a:solidFill>
                <a:prstClr val="white"/>
              </a:solidFill>
            </a:endParaRPr>
          </a:p>
          <a:p>
            <a:pPr>
              <a:buNone/>
            </a:pPr>
            <a:endParaRPr lang="uk-UA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8596" y="4143380"/>
            <a:ext cx="6000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lvl="0" indent="-263525">
              <a:spcBef>
                <a:spcPct val="20000"/>
              </a:spcBef>
              <a:buClr>
                <a:srgbClr val="700088"/>
              </a:buClr>
              <a:buSzPct val="80000"/>
              <a:buFont typeface="Wingdings 2"/>
              <a:buChar char=""/>
            </a:pPr>
            <a:r>
              <a:rPr lang="uk-UA" sz="3000" dirty="0" smtClean="0">
                <a:solidFill>
                  <a:prstClr val="white"/>
                </a:solidFill>
              </a:rPr>
              <a:t> </a:t>
            </a:r>
            <a:r>
              <a:rPr lang="uk-UA" sz="3000" dirty="0" smtClean="0">
                <a:solidFill>
                  <a:prstClr val="white"/>
                </a:solidFill>
              </a:rPr>
              <a:t>Рейтинг фільмів(1979 – 2012)</a:t>
            </a:r>
            <a:endParaRPr lang="uk-UA" sz="30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3200" dirty="0" err="1" smtClean="0">
                <a:solidFill>
                  <a:prstClr val="white"/>
                </a:solidFill>
                <a:hlinkClick r:id="rId11" action="ppaction://hlinksldjump"/>
              </a:rPr>
              <a:t>Режисер</a:t>
            </a:r>
            <a:endParaRPr lang="ru-RU" sz="32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3200" dirty="0" smtClean="0">
                <a:solidFill>
                  <a:prstClr val="white"/>
                </a:solidFill>
                <a:hlinkClick r:id="rId12" action="ppaction://hlinksldjump"/>
              </a:rPr>
              <a:t>Сценарист</a:t>
            </a:r>
            <a:endParaRPr lang="ru-RU" sz="32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3200" dirty="0" smtClean="0">
                <a:solidFill>
                  <a:prstClr val="white"/>
                </a:solidFill>
                <a:hlinkClick r:id="rId13" action="ppaction://hlinksldjump"/>
              </a:rPr>
              <a:t>Продюсер</a:t>
            </a:r>
            <a:endParaRPr lang="ru-RU" sz="3200" dirty="0" smtClean="0">
              <a:solidFill>
                <a:prstClr val="white"/>
              </a:solidFill>
            </a:endParaRPr>
          </a:p>
          <a:p>
            <a:endParaRPr lang="uk-UA" dirty="0"/>
          </a:p>
        </p:txBody>
      </p:sp>
      <p:sp>
        <p:nvSpPr>
          <p:cNvPr id="7" name="Управляющая кнопка: домой 6">
            <a:hlinkClick r:id="rId14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>
              <a:snd r:embed="rId1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звук 10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РЕЖИСЕР (1971 – 1985 )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85720" y="1285864"/>
          <a:ext cx="8572560" cy="55721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79412"/>
                <a:gridCol w="3497510"/>
                <a:gridCol w="3095638"/>
              </a:tblGrid>
              <a:tr h="38820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022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1971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Острів доктора Агора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Island of Doctor </a:t>
                      </a:r>
                      <a:r>
                        <a:rPr kumimoji="0" lang="en-US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Agor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Гудіні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Houdini: The Untold Story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652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1978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Ласкаво просимо до моїх жахів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Welcome To My Nightmare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652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1979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Слідами монстра-селери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Stalk of the Celery</a:t>
                      </a:r>
                      <a:endParaRPr lang="uk-UA" sz="1600" dirty="0" smtClean="0"/>
                    </a:p>
                    <a:p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1979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Згубний лікар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Doctor of Doom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652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Вінсент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Vincent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Луау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— вечірка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по-гавайськи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Luau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Гензель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і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Гретель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Hansel and Gretel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1984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Френкенвіні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Frankenweenie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585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1985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Велика пригода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Пі-Ві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Pee-</a:t>
                      </a:r>
                      <a:r>
                        <a:rPr kumimoji="0" lang="en-US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wee's</a:t>
                      </a:r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Big Adventure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652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1985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Аладдін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і чарівна лампа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Aladdin and His Wonderful Lamp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звук 11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правляющая кнопка: звук 12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правляющая кнопка: документ 14">
            <a:hlinkClick r:id="rId4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СЦЕНАРИСТ (1971 – 1985 )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35458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1971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Острів доктора Агора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Island of Doctor </a:t>
                      </a:r>
                      <a:r>
                        <a:rPr kumimoji="0" lang="en-US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Agor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1979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Згубний лікар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Doctor of Doom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Вінсент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Vincent</a:t>
                      </a:r>
                      <a:r>
                        <a:rPr lang="en-US" sz="1600" dirty="0" smtClean="0"/>
                        <a:t/>
                      </a:r>
                      <a:br>
                        <a:rPr lang="en-US" sz="1600" dirty="0" smtClean="0"/>
                      </a:b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Луау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— вечірка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по-гавайськи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Luau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Гензель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і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Гретель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Hansel and Gretel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1984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Френкенвіні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Frankenweenie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окумент 10">
            <a:hlinkClick r:id="rId4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ПРОДЮСЕР (1971 – 1985 )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25958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1979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Слідами монстра-селери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Stalk of the Celery</a:t>
                      </a:r>
                      <a:endParaRPr lang="uk-UA" sz="1600" dirty="0" smtClean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1982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Луау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— вечірка </a:t>
                      </a:r>
                      <a:r>
                        <a:rPr kumimoji="0" lang="uk-UA" sz="16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по-гавайськи</a:t>
                      </a:r>
                      <a:r>
                        <a:rPr kumimoji="0" lang="uk-UA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Luau</a:t>
                      </a:r>
                      <a:endParaRPr lang="uk-UA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окумент 10">
            <a:hlinkClick r:id="rId5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/>
          <a:lstStyle/>
          <a:p>
            <a:r>
              <a:rPr lang="uk-UA" dirty="0" smtClean="0"/>
              <a:t>ХТО ЦЕ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3116"/>
            <a:ext cx="8229600" cy="39750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	Ця людина зняла багато чудових </a:t>
            </a:r>
          </a:p>
          <a:p>
            <a:pPr>
              <a:buNone/>
            </a:pPr>
            <a:r>
              <a:rPr lang="uk-UA" dirty="0" smtClean="0"/>
              <a:t>фантастичних фільмів з дещицею </a:t>
            </a:r>
          </a:p>
          <a:p>
            <a:pPr>
              <a:buNone/>
            </a:pPr>
            <a:r>
              <a:rPr lang="uk-UA" dirty="0" smtClean="0"/>
              <a:t>чорного гумору. До їх переліку входять: </a:t>
            </a:r>
          </a:p>
          <a:p>
            <a:pPr>
              <a:buNone/>
            </a:pPr>
            <a:r>
              <a:rPr lang="uk-UA" dirty="0" err="1" smtClean="0"/>
              <a:t>“Сонна</a:t>
            </a:r>
            <a:r>
              <a:rPr lang="uk-UA" dirty="0" smtClean="0"/>
              <a:t> </a:t>
            </a:r>
            <a:r>
              <a:rPr lang="uk-UA" dirty="0" err="1" smtClean="0"/>
              <a:t>Лощина”</a:t>
            </a:r>
            <a:r>
              <a:rPr lang="uk-UA" dirty="0" smtClean="0"/>
              <a:t>, </a:t>
            </a:r>
            <a:r>
              <a:rPr lang="uk-UA" dirty="0" err="1" smtClean="0"/>
              <a:t>“Едвард</a:t>
            </a:r>
            <a:r>
              <a:rPr lang="uk-UA" dirty="0" smtClean="0"/>
              <a:t> </a:t>
            </a:r>
            <a:r>
              <a:rPr lang="uk-UA" dirty="0" err="1" smtClean="0"/>
              <a:t>Руки-ножиці”</a:t>
            </a:r>
            <a:r>
              <a:rPr lang="uk-UA" dirty="0" smtClean="0"/>
              <a:t>, </a:t>
            </a:r>
          </a:p>
          <a:p>
            <a:pPr>
              <a:buNone/>
            </a:pPr>
            <a:r>
              <a:rPr lang="uk-UA" dirty="0" err="1" smtClean="0"/>
              <a:t>“Чарлі</a:t>
            </a:r>
            <a:r>
              <a:rPr lang="uk-UA" dirty="0" smtClean="0"/>
              <a:t> і шоколадка </a:t>
            </a:r>
            <a:r>
              <a:rPr lang="uk-UA" dirty="0" err="1" smtClean="0"/>
              <a:t>фабрика”</a:t>
            </a:r>
            <a:r>
              <a:rPr lang="uk-UA" dirty="0" smtClean="0"/>
              <a:t>, </a:t>
            </a:r>
            <a:r>
              <a:rPr lang="uk-UA" dirty="0" err="1" smtClean="0"/>
              <a:t>“Аліса</a:t>
            </a:r>
            <a:r>
              <a:rPr lang="uk-UA" dirty="0" smtClean="0"/>
              <a:t> в 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країні </a:t>
            </a:r>
            <a:r>
              <a:rPr lang="uk-UA" dirty="0" err="1" smtClean="0"/>
              <a:t>див”</a:t>
            </a:r>
            <a:r>
              <a:rPr lang="uk-UA" dirty="0" smtClean="0"/>
              <a:t> </a:t>
            </a:r>
            <a:r>
              <a:rPr lang="uk-UA" dirty="0" smtClean="0"/>
              <a:t>та інші.</a:t>
            </a:r>
          </a:p>
          <a:p>
            <a:pPr>
              <a:buNone/>
            </a:pPr>
            <a:r>
              <a:rPr lang="uk-UA" dirty="0" smtClean="0"/>
              <a:t>	</a:t>
            </a:r>
            <a:r>
              <a:rPr lang="uk-UA" dirty="0" smtClean="0"/>
              <a:t>Тож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2357390" y="1142984"/>
            <a:ext cx="67866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3000" dirty="0" smtClean="0"/>
              <a:t>давайте познайомимося з Тімом </a:t>
            </a:r>
          </a:p>
          <a:p>
            <a:pPr>
              <a:buNone/>
            </a:pPr>
            <a:r>
              <a:rPr lang="uk-UA" sz="3000" dirty="0" err="1" smtClean="0"/>
              <a:t>Бертоном</a:t>
            </a:r>
            <a:r>
              <a:rPr lang="uk-UA" sz="3000" dirty="0" smtClean="0"/>
              <a:t> ближче!</a:t>
            </a:r>
          </a:p>
          <a:p>
            <a:endParaRPr lang="uk-UA" dirty="0"/>
          </a:p>
        </p:txBody>
      </p:sp>
      <p:sp>
        <p:nvSpPr>
          <p:cNvPr id="7" name="Управляющая кнопка: звук 6">
            <a:hlinkClick r:id="" action="ppaction://noaction" highlightClick="1">
              <a:snd r:embed="rId2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316 0.17762 L -0.03316 0.618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396 0.12141 L -0.02396 0.614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РЕЖИСЕР (1988 – 2000 )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36068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1988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Бітлджус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Beetlejuice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1989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Бетмен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Batman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Едвард Руки-ножиці 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Edward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Scissorhands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Бетмен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повертається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Batman Returns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1994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Ед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Вуд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 Wood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1996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Марс атакує!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Mars Attacks!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1999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Сонна лощина </a:t>
                      </a:r>
                      <a:endParaRPr kumimoji="0" lang="en-US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Sleepy Hollow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Хлопчик-пляма та його світ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World of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Stainboy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окумент 10">
            <a:hlinkClick r:id="rId4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СЦЕНАРИСТ (1988 – 2000 )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24942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Едвард Руки-ножиці 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Edward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Scissorhands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1993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Жах</a:t>
                      </a:r>
                      <a:r>
                        <a:rPr kumimoji="0" lang="uk-UA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перед Різдвом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Nightmare Before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Chrastmas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Хлопчик-пляма та його світ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World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baseline="0" dirty="0" err="1" smtClean="0"/>
                        <a:t>Stainboy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Загублені в країні </a:t>
                      </a:r>
                      <a:r>
                        <a:rPr lang="uk-UA" dirty="0" err="1" smtClean="0"/>
                        <a:t>Оз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Lost in Oz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ПРОДЮСЕР (1988 – 2000 )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229600" cy="49885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1989-1991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Бітлджус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(серіал)</a:t>
                      </a:r>
                      <a:endParaRPr lang="uk-UA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Beetlejuice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Едвард Руки-ножиці 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Edward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Scissorhands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Бетмен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повертається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Batman Returns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1993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Жах перед Різдвом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Nightmare Before Christmas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1994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Ед</a:t>
                      </a: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Вуд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 Wood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1994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Юнга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Cabin Boy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1995 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b="0" i="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Бетмен назавжди</a:t>
                      </a:r>
                      <a:endParaRPr kumimoji="0" lang="en-US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Batman Forever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1996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Марс атакує!</a:t>
                      </a:r>
                      <a:endParaRPr kumimoji="0" lang="en-US" b="0" i="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Mars Attacks!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1996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Джеймс і гігантський персик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James and the Giant Peach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Загублені в країні </a:t>
                      </a:r>
                      <a:r>
                        <a:rPr kumimoji="0" lang="uk-UA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Оз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Lost in Oz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Хлопчик-пляма та його світ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World of </a:t>
                      </a:r>
                      <a:r>
                        <a:rPr kumimoji="0" lang="en-US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Stainboy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окумент 10">
            <a:hlinkClick r:id="rId5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РЕЖИСЕР (2000 – 2012)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6" y="1610360"/>
          <a:ext cx="8229600" cy="4150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2001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Планета мавп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Planet Of The Apes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2003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Велика риба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Big Fish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2005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Чарлі і шоколадна фабрика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Charlie and the Chocolate Factory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2005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Труп нареченої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Corpse Bride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2007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Свіні </a:t>
                      </a:r>
                      <a:r>
                        <a:rPr lang="uk-UA" dirty="0" err="1" smtClean="0"/>
                        <a:t>Тодд</a:t>
                      </a:r>
                      <a:r>
                        <a:rPr lang="uk-UA" dirty="0" smtClean="0"/>
                        <a:t>: демон-перукар із </a:t>
                      </a:r>
                      <a:r>
                        <a:rPr lang="uk-UA" dirty="0" err="1" smtClean="0"/>
                        <a:t>Фліт-стріт</a:t>
                      </a:r>
                      <a:r>
                        <a:rPr lang="uk-UA" dirty="0" smtClean="0"/>
                        <a:t> 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Sweeney Todd: The Demon Barber of Fleet Street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2010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Аліса в країні див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Alice in Wonderland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Похмурі тіні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 Shadows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Франкенвіні</a:t>
                      </a:r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Frankenweenie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звук 10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документ 11">
            <a:hlinkClick r:id="rId4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СЦЕНАРИСТ </a:t>
            </a:r>
            <a:r>
              <a:rPr lang="uk-UA" dirty="0" smtClean="0"/>
              <a:t>(2000 – </a:t>
            </a:r>
            <a:r>
              <a:rPr lang="uk-UA" dirty="0" smtClean="0"/>
              <a:t>2012)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2005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Труп нареченої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Corpse Bride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Франкенвіні</a:t>
                      </a:r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Frankenweenie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окумент 9">
            <a:hlinkClick r:id="rId4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ПРОДЮСЕР </a:t>
            </a:r>
            <a:r>
              <a:rPr lang="uk-UA" dirty="0" smtClean="0"/>
              <a:t>(2000 – </a:t>
            </a:r>
            <a:r>
              <a:rPr lang="uk-UA" dirty="0" smtClean="0"/>
              <a:t>2012)</a:t>
            </a:r>
            <a:endParaRPr lang="uk-UA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28651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00222"/>
                <a:gridCol w="3357586"/>
                <a:gridCol w="2971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 випуску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r>
                        <a:rPr lang="uk-UA" baseline="0" dirty="0" smtClean="0"/>
                        <a:t> українською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Оригінальна</a:t>
                      </a:r>
                      <a:r>
                        <a:rPr lang="uk-UA" baseline="0" dirty="0" smtClean="0"/>
                        <a:t> назва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2005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Труп нареченої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Corpse Bride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2009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Дев’ять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Президент </a:t>
                      </a:r>
                      <a:r>
                        <a:rPr lang="ru-RU" dirty="0" err="1" smtClean="0"/>
                        <a:t>Лінкольн</a:t>
                      </a:r>
                      <a:r>
                        <a:rPr lang="ru-RU" dirty="0" smtClean="0"/>
                        <a:t>: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err="1" smtClean="0"/>
                        <a:t>мисливець</a:t>
                      </a:r>
                      <a:r>
                        <a:rPr lang="ru-RU" dirty="0" smtClean="0"/>
                        <a:t> на </a:t>
                      </a:r>
                      <a:r>
                        <a:rPr lang="ru-RU" dirty="0" err="1" smtClean="0"/>
                        <a:t>вампірів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Abraham Lincoln: Vampire Hunter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2012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Франкенвіні</a:t>
                      </a:r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Frankenweenie</a:t>
                      </a:r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4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окумент 9">
            <a:hlinkClick r:id="rId5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РЕЖИСЕР. </a:t>
            </a:r>
            <a:r>
              <a:rPr lang="uk-UA" sz="2400" dirty="0" smtClean="0"/>
              <a:t>Рейтинг фільмів</a:t>
            </a:r>
            <a:endParaRPr lang="uk-UA" sz="2400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правляющая кнопка: звук 14">
            <a:hlinkClick r:id="" action="ppaction://noaction" highlightClick="1">
              <a:snd r:embed="rId4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Управляющая кнопка: звук 15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Управляющая кнопка: документ 16">
            <a:hlinkClick r:id="rId5" action="ppaction://hlinksldjump" highlightClick="1"/>
          </p:cNvPr>
          <p:cNvSpPr/>
          <p:nvPr/>
        </p:nvSpPr>
        <p:spPr>
          <a:xfrm>
            <a:off x="1000100" y="142852"/>
            <a:ext cx="428628" cy="428628"/>
          </a:xfrm>
          <a:prstGeom prst="actionButtonDocumen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 advClick="0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СЦЕНАРИСТ. </a:t>
            </a:r>
            <a:r>
              <a:rPr lang="uk-UA" sz="2800" dirty="0" smtClean="0"/>
              <a:t>Рейтинг фільмів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4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 advClick="0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ПРОДЮСЕР. </a:t>
            </a:r>
            <a:r>
              <a:rPr lang="uk-UA" sz="2400" dirty="0" smtClean="0"/>
              <a:t>Рейтинг фільмів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2775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далее 5">
            <a:hlinkClick r:id="rId4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 advClick="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11758"/>
          </a:xfrm>
        </p:spPr>
        <p:txBody>
          <a:bodyPr numCol="2">
            <a:normAutofit fontScale="92500" lnSpcReduction="10000"/>
          </a:bodyPr>
          <a:lstStyle/>
          <a:p>
            <a:r>
              <a:rPr lang="uk-UA" sz="2200" dirty="0" smtClean="0"/>
              <a:t>Золота </a:t>
            </a:r>
            <a:r>
              <a:rPr lang="uk-UA" sz="2200" dirty="0" smtClean="0"/>
              <a:t>пальмова гілка — 1995 рік за фільм «</a:t>
            </a:r>
            <a:r>
              <a:rPr lang="uk-UA" sz="2200" dirty="0" err="1" smtClean="0"/>
              <a:t>Ед</a:t>
            </a:r>
            <a:r>
              <a:rPr lang="uk-UA" sz="2200" dirty="0" smtClean="0"/>
              <a:t> </a:t>
            </a:r>
            <a:r>
              <a:rPr lang="uk-UA" sz="2200" dirty="0" err="1" smtClean="0"/>
              <a:t>Вуд</a:t>
            </a:r>
            <a:r>
              <a:rPr lang="uk-UA" sz="2200" dirty="0" smtClean="0"/>
              <a:t>»</a:t>
            </a:r>
          </a:p>
          <a:p>
            <a:r>
              <a:rPr lang="uk-UA" sz="2200" dirty="0" smtClean="0"/>
              <a:t>Премія імені Девіда Ліна за досягнення в режисурі за фільм «Велика риба» — 2004 рік (нагорода Британської академії)</a:t>
            </a:r>
          </a:p>
          <a:p>
            <a:r>
              <a:rPr lang="uk-UA" sz="2200" dirty="0" smtClean="0"/>
              <a:t>Нагорода «</a:t>
            </a:r>
            <a:r>
              <a:rPr lang="en-US" sz="2200" dirty="0" smtClean="0"/>
              <a:t>Future Film Festival Digital Award» </a:t>
            </a:r>
            <a:r>
              <a:rPr lang="uk-UA" sz="2200" dirty="0" smtClean="0"/>
              <a:t>за анімаційний фільм «Труп нареченої» — 2005 (Венеційський кінофестиваль</a:t>
            </a:r>
            <a:r>
              <a:rPr lang="uk-UA" sz="2200" dirty="0" smtClean="0"/>
              <a:t>)</a:t>
            </a:r>
          </a:p>
          <a:p>
            <a:r>
              <a:rPr lang="uk-UA" sz="2200" dirty="0" smtClean="0"/>
              <a:t>Оскар — 2006 рік (Номінація «Найкращий анімаційний фільм» за «Труп нареченої</a:t>
            </a:r>
            <a:r>
              <a:rPr lang="uk-UA" sz="2200" dirty="0" smtClean="0"/>
              <a:t>»)</a:t>
            </a:r>
          </a:p>
          <a:p>
            <a:r>
              <a:rPr lang="uk-UA" sz="2200" dirty="0" smtClean="0"/>
              <a:t>Золотий лев за внесок у світовий кінематограф — 2007 рік (Венеційський кінофестиваль</a:t>
            </a:r>
            <a:r>
              <a:rPr lang="uk-UA" sz="2200" dirty="0" smtClean="0"/>
              <a:t>)</a:t>
            </a:r>
          </a:p>
          <a:p>
            <a:r>
              <a:rPr lang="uk-UA" sz="2200" dirty="0" smtClean="0"/>
              <a:t>Золотий глобус — 2008 рік (номінація «Найкращий режисер» за фільм «Свіні </a:t>
            </a:r>
            <a:r>
              <a:rPr lang="uk-UA" sz="2200" dirty="0" err="1" smtClean="0"/>
              <a:t>Тодд</a:t>
            </a:r>
            <a:r>
              <a:rPr lang="uk-UA" sz="2200" dirty="0" smtClean="0"/>
              <a:t>»)</a:t>
            </a:r>
          </a:p>
          <a:p>
            <a:endParaRPr lang="uk-UA" sz="2000" dirty="0" smtClean="0"/>
          </a:p>
          <a:p>
            <a:endParaRPr lang="uk-UA" sz="2000" dirty="0" smtClean="0"/>
          </a:p>
          <a:p>
            <a:endParaRPr lang="uk-UA" sz="2000" dirty="0" smtClean="0"/>
          </a:p>
          <a:p>
            <a:endParaRPr lang="uk-UA" sz="2000" dirty="0" smtClean="0"/>
          </a:p>
          <a:p>
            <a:endParaRPr lang="uk-UA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99032"/>
          </a:xfrm>
        </p:spPr>
        <p:txBody>
          <a:bodyPr/>
          <a:lstStyle/>
          <a:p>
            <a:r>
              <a:rPr lang="uk-UA" dirty="0" smtClean="0"/>
              <a:t>ЗМІСТ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5260968"/>
          </a:xfrm>
        </p:spPr>
        <p:txBody>
          <a:bodyPr numCol="2">
            <a:normAutofit fontScale="32500" lnSpcReduction="20000"/>
          </a:bodyPr>
          <a:lstStyle/>
          <a:p>
            <a:pPr marL="363538" indent="-363538">
              <a:buFont typeface="Wingdings" pitchFamily="2" charset="2"/>
              <a:buChar char="Ø"/>
            </a:pPr>
            <a:r>
              <a:rPr lang="ru-RU" sz="9600" dirty="0" err="1" smtClean="0">
                <a:solidFill>
                  <a:prstClr val="white"/>
                </a:solidFill>
                <a:hlinkClick r:id="rId2" action="ppaction://hlinksldjump"/>
              </a:rPr>
              <a:t>Біографія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ru-RU" sz="9600" dirty="0" err="1" smtClean="0">
                <a:solidFill>
                  <a:prstClr val="white"/>
                </a:solidFill>
                <a:hlinkClick r:id="rId3" action="ppaction://hlinksldjump"/>
              </a:rPr>
              <a:t>Світлини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ru-RU" sz="9600" dirty="0" err="1" smtClean="0">
                <a:solidFill>
                  <a:prstClr val="white"/>
                </a:solidFill>
                <a:hlinkClick r:id="rId4" action="ppaction://hlinksldjump"/>
              </a:rPr>
              <a:t>Фільмографія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627063" indent="-263525">
              <a:buFont typeface="Wingdings 3" pitchFamily="18" charset="2"/>
              <a:buChar char=""/>
            </a:pPr>
            <a:r>
              <a:rPr lang="ru-RU" sz="9600" dirty="0" smtClean="0">
                <a:solidFill>
                  <a:prstClr val="white"/>
                </a:solidFill>
              </a:rPr>
              <a:t>1971 </a:t>
            </a:r>
            <a:r>
              <a:rPr lang="ru-RU" sz="9600" dirty="0" smtClean="0">
                <a:solidFill>
                  <a:prstClr val="white"/>
                </a:solidFill>
              </a:rPr>
              <a:t>– 1985 </a:t>
            </a:r>
            <a:r>
              <a:rPr lang="ru-RU" sz="9600" dirty="0" err="1" smtClean="0">
                <a:solidFill>
                  <a:prstClr val="white"/>
                </a:solidFill>
              </a:rPr>
              <a:t>рр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err="1" smtClean="0">
                <a:solidFill>
                  <a:prstClr val="white"/>
                </a:solidFill>
                <a:hlinkClick r:id="rId5" action="ppaction://hlinksldjump"/>
              </a:rPr>
              <a:t>Режисер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6" action="ppaction://hlinksldjump"/>
              </a:rPr>
              <a:t>Сценарист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7" action="ppaction://hlinksldjump"/>
              </a:rPr>
              <a:t>Продюсер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627063" indent="-263525">
              <a:buFont typeface="Wingdings 3" pitchFamily="18" charset="2"/>
              <a:buChar char=""/>
            </a:pPr>
            <a:r>
              <a:rPr lang="ru-RU" sz="9600" dirty="0" smtClean="0">
                <a:solidFill>
                  <a:prstClr val="white"/>
                </a:solidFill>
              </a:rPr>
              <a:t>1988 </a:t>
            </a:r>
            <a:r>
              <a:rPr lang="ru-RU" sz="9600" dirty="0" smtClean="0">
                <a:solidFill>
                  <a:prstClr val="white"/>
                </a:solidFill>
              </a:rPr>
              <a:t>– 2000 </a:t>
            </a:r>
            <a:r>
              <a:rPr lang="ru-RU" sz="9600" dirty="0" err="1" smtClean="0">
                <a:solidFill>
                  <a:prstClr val="white"/>
                </a:solidFill>
              </a:rPr>
              <a:t>рр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err="1" smtClean="0">
                <a:solidFill>
                  <a:prstClr val="white"/>
                </a:solidFill>
                <a:hlinkClick r:id="rId8" action="ppaction://hlinksldjump"/>
              </a:rPr>
              <a:t>Режисер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9" action="ppaction://hlinksldjump"/>
              </a:rPr>
              <a:t>Сценарист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10" action="ppaction://hlinksldjump"/>
              </a:rPr>
              <a:t>Продюсер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714375" indent="-350838">
              <a:buFont typeface="Wingdings 3" pitchFamily="18" charset="2"/>
              <a:buChar char=""/>
            </a:pPr>
            <a:r>
              <a:rPr lang="ru-RU" sz="9600" dirty="0" smtClean="0">
                <a:solidFill>
                  <a:prstClr val="white"/>
                </a:solidFill>
              </a:rPr>
              <a:t>2001 </a:t>
            </a:r>
            <a:r>
              <a:rPr lang="ru-RU" sz="9600" dirty="0" smtClean="0">
                <a:solidFill>
                  <a:prstClr val="white"/>
                </a:solidFill>
              </a:rPr>
              <a:t>–  </a:t>
            </a:r>
            <a:r>
              <a:rPr lang="ru-RU" sz="9600" dirty="0" smtClean="0">
                <a:solidFill>
                  <a:prstClr val="white"/>
                </a:solidFill>
              </a:rPr>
              <a:t>2012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err="1" smtClean="0">
                <a:solidFill>
                  <a:prstClr val="white"/>
                </a:solidFill>
                <a:hlinkClick r:id="rId11" action="ppaction://hlinksldjump"/>
              </a:rPr>
              <a:t>Режисер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12" action="ppaction://hlinksldjump"/>
              </a:rPr>
              <a:t>Сценарист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13" action="ppaction://hlinksldjump"/>
              </a:rPr>
              <a:t>Продюсер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714375" indent="-350838">
              <a:buFont typeface="Wingdings 3" pitchFamily="18" charset="2"/>
              <a:buChar char=""/>
            </a:pPr>
            <a:r>
              <a:rPr lang="ru-RU" sz="9600" dirty="0" smtClean="0">
                <a:solidFill>
                  <a:prstClr val="white"/>
                </a:solidFill>
              </a:rPr>
              <a:t>Рейтинг </a:t>
            </a:r>
            <a:r>
              <a:rPr lang="ru-RU" sz="9600" dirty="0" smtClean="0">
                <a:solidFill>
                  <a:prstClr val="white"/>
                </a:solidFill>
              </a:rPr>
              <a:t>(1979 – </a:t>
            </a:r>
            <a:r>
              <a:rPr lang="ru-RU" sz="9600" dirty="0" smtClean="0">
                <a:solidFill>
                  <a:prstClr val="white"/>
                </a:solidFill>
              </a:rPr>
              <a:t>2012 </a:t>
            </a:r>
            <a:r>
              <a:rPr lang="ru-RU" sz="9600" dirty="0" err="1" smtClean="0">
                <a:solidFill>
                  <a:prstClr val="white"/>
                </a:solidFill>
              </a:rPr>
              <a:t>рр</a:t>
            </a:r>
            <a:r>
              <a:rPr lang="ru-RU" sz="9600" dirty="0" smtClean="0">
                <a:solidFill>
                  <a:prstClr val="white"/>
                </a:solidFill>
              </a:rPr>
              <a:t>)</a:t>
            </a: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err="1" smtClean="0">
                <a:solidFill>
                  <a:prstClr val="white"/>
                </a:solidFill>
                <a:hlinkClick r:id="rId14" action="ppaction://hlinksldjump"/>
              </a:rPr>
              <a:t>Режисер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15" action="ppaction://hlinksldjump"/>
              </a:rPr>
              <a:t>Сценарист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801688" indent="-174625">
              <a:buFont typeface="Wingdings 2" pitchFamily="18" charset="2"/>
              <a:buChar char=""/>
            </a:pPr>
            <a:r>
              <a:rPr lang="ru-RU" sz="9600" dirty="0" smtClean="0">
                <a:solidFill>
                  <a:prstClr val="white"/>
                </a:solidFill>
                <a:hlinkClick r:id="rId16" action="ppaction://hlinksldjump"/>
              </a:rPr>
              <a:t>Продюсер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r>
              <a:rPr lang="ru-RU" sz="9600" dirty="0" smtClean="0">
                <a:solidFill>
                  <a:prstClr val="white"/>
                </a:solidFill>
                <a:hlinkClick r:id="rId17" action="ppaction://hlinksldjump"/>
              </a:rPr>
              <a:t>Нагороди</a:t>
            </a:r>
            <a:endParaRPr lang="ru-RU" sz="9600" dirty="0" smtClean="0">
              <a:solidFill>
                <a:prstClr val="white"/>
              </a:solidFill>
            </a:endParaRPr>
          </a:p>
          <a:p>
            <a:pPr marL="363538" indent="-363538">
              <a:buFont typeface="Wingdings" pitchFamily="2" charset="2"/>
              <a:buChar char="Ø"/>
            </a:pPr>
            <a:endParaRPr lang="ru-RU" sz="5600" dirty="0" smtClean="0">
              <a:solidFill>
                <a:prstClr val="white"/>
              </a:solidFill>
            </a:endParaRPr>
          </a:p>
          <a:p>
            <a:pPr>
              <a:buNone/>
            </a:pPr>
            <a:endParaRPr lang="uk-UA" dirty="0" smtClean="0">
              <a:solidFill>
                <a:prstClr val="white"/>
              </a:solidFill>
            </a:endParaRPr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18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Управляющая кнопка: звук 4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 advClick="0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00024" cy="2325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400024" cy="5460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/>
              <a:t>  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 rot="21102011">
            <a:off x="2182672" y="2155946"/>
            <a:ext cx="1285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dirty="0" smtClean="0"/>
              <a:t>К</a:t>
            </a:r>
            <a:endParaRPr lang="uk-UA" sz="10000" dirty="0"/>
          </a:p>
        </p:txBody>
      </p:sp>
      <p:sp>
        <p:nvSpPr>
          <p:cNvPr id="5" name="TextBox 4"/>
          <p:cNvSpPr txBox="1"/>
          <p:nvPr/>
        </p:nvSpPr>
        <p:spPr>
          <a:xfrm rot="614960">
            <a:off x="3929058" y="1285860"/>
            <a:ext cx="474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0" dirty="0" smtClean="0"/>
              <a:t>І</a:t>
            </a:r>
            <a:endParaRPr lang="uk-UA" sz="10000" dirty="0"/>
          </a:p>
        </p:txBody>
      </p:sp>
      <p:sp>
        <p:nvSpPr>
          <p:cNvPr id="6" name="TextBox 5"/>
          <p:cNvSpPr txBox="1"/>
          <p:nvPr/>
        </p:nvSpPr>
        <p:spPr>
          <a:xfrm rot="20732485">
            <a:off x="1285852" y="3571876"/>
            <a:ext cx="10599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0" dirty="0" smtClean="0"/>
              <a:t>Н</a:t>
            </a:r>
            <a:endParaRPr lang="uk-UA" sz="10000" dirty="0"/>
          </a:p>
        </p:txBody>
      </p:sp>
      <p:sp>
        <p:nvSpPr>
          <p:cNvPr id="7" name="TextBox 6"/>
          <p:cNvSpPr txBox="1"/>
          <p:nvPr/>
        </p:nvSpPr>
        <p:spPr>
          <a:xfrm rot="2378709">
            <a:off x="4446945" y="2374957"/>
            <a:ext cx="6429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dirty="0" smtClean="0"/>
              <a:t>Е</a:t>
            </a:r>
            <a:endParaRPr lang="uk-UA" sz="10000" dirty="0"/>
          </a:p>
        </p:txBody>
      </p:sp>
      <p:sp>
        <p:nvSpPr>
          <p:cNvPr id="8" name="TextBox 7"/>
          <p:cNvSpPr txBox="1"/>
          <p:nvPr/>
        </p:nvSpPr>
        <p:spPr>
          <a:xfrm rot="21298899">
            <a:off x="3500430" y="3714752"/>
            <a:ext cx="1714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dirty="0" smtClean="0"/>
              <a:t>Ц</a:t>
            </a:r>
            <a:endParaRPr lang="uk-UA" sz="10000" dirty="0"/>
          </a:p>
        </p:txBody>
      </p:sp>
      <p:sp>
        <p:nvSpPr>
          <p:cNvPr id="9" name="TextBox 8"/>
          <p:cNvSpPr txBox="1"/>
          <p:nvPr/>
        </p:nvSpPr>
        <p:spPr>
          <a:xfrm rot="20949147">
            <a:off x="6282451" y="1640212"/>
            <a:ext cx="1643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dirty="0" smtClean="0"/>
              <a:t>Ь</a:t>
            </a:r>
            <a:endParaRPr lang="uk-UA" sz="10000" dirty="0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0" decel="50000" autoRev="1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83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34" decel="50000" autoRev="1" fill="hold">
                                          <p:stCondLst>
                                            <p:cond delay="6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16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638" fill="hold">
                                          <p:stCondLst>
                                            <p:cond delay="16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62" decel="50000" autoRev="1" fill="hold">
                                          <p:stCondLst>
                                            <p:cond delay="16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0" fill="hold">
                                          <p:stCondLst>
                                            <p:cond delay="31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9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956" fill="hold">
                                          <p:stCondLst>
                                            <p:cond delay="9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8" decel="50000" autoRev="1" fill="hold">
                                          <p:stCondLst>
                                            <p:cond delay="9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86" fill="hold">
                                          <p:stCondLst>
                                            <p:cond delay="1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2.96296E-6 L -0.08645 0.178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-4.81481E-6 C 0.01406 -0.01342 0.03004 -0.02199 0.04896 -0.03171 C 0.0599 -0.0375 0.05938 -0.03888 0.07257 -0.04282 C 0.08073 -0.04884 0.09063 -0.05787 0.10156 -0.06064 C 0.10747 -0.06504 0.1125 -0.0662 0.11979 -0.06898 C 0.12761 -0.07199 0.12292 -0.07199 0.13247 -0.0743 C 0.14288 -0.07685 0.15469 -0.07824 0.16511 -0.08125 C 0.1842 -0.08657 0.16111 -0.08171 0.17969 -0.08541 C 0.18958 -0.08981 0.19965 -0.0949 0.21059 -0.09768 C 0.21163 -0.10046 0.21354 -0.103 0.21406 -0.10601 C 0.21476 -0.10833 0.21441 -0.11087 0.21597 -0.11296 C 0.21754 -0.11481 0.22118 -0.1155 0.22327 -0.11689 C 0.22483 -0.11828 0.2257 -0.11967 0.22691 -0.12106 C 0.22847 -0.12615 0.23004 -0.13194 0.23403 -0.13634 C 0.23993 -0.14236 0.24271 -0.13912 0.24688 -0.14861 C 0.24792 -0.15138 0.24931 -0.15416 0.25052 -0.15694 C 0.25122 -0.15833 0.25417 -0.16087 0.25417 -0.16087 " pathEditMode="relative" rAng="0" ptsTypes="ffffffffffffffff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100"/>
                            </p:stCondLst>
                            <p:childTnLst>
                              <p:par>
                                <p:cTn id="54" presetID="8" presetClass="emph" presetSubtype="0" fill="hold" grpId="1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-2700000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2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17 1.85185E-6 L 0.18091 -0.19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30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-0.0158 0.11551 " pathEditMode="relative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40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00782 0.06296 " pathEditMode="relative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1785926"/>
            <a:ext cx="857256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noProof="1" smtClean="0"/>
              <a:t/>
            </a:r>
            <a:br>
              <a:rPr lang="uk-UA" noProof="1" smtClean="0"/>
            </a:br>
            <a:endParaRPr lang="uk-UA" noProof="1"/>
          </a:p>
        </p:txBody>
      </p:sp>
      <p:sp>
        <p:nvSpPr>
          <p:cNvPr id="5" name="TextBox 4"/>
          <p:cNvSpPr txBox="1"/>
          <p:nvPr/>
        </p:nvSpPr>
        <p:spPr>
          <a:xfrm>
            <a:off x="500034" y="4572008"/>
            <a:ext cx="8358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3200" b="1" noProof="1" smtClean="0"/>
              <a:t>Рід занять</a:t>
            </a:r>
            <a:r>
              <a:rPr lang="uk-UA" sz="3200" noProof="1" smtClean="0"/>
              <a:t>:</a:t>
            </a:r>
            <a:r>
              <a:rPr lang="uk-UA" sz="3200" noProof="1" smtClean="0"/>
              <a:t> </a:t>
            </a:r>
            <a:r>
              <a:rPr lang="uk-UA" sz="3200" noProof="1" smtClean="0"/>
              <a:t>Режисер</a:t>
            </a:r>
            <a:r>
              <a:rPr lang="uk-UA" sz="3200" noProof="1" smtClean="0"/>
              <a:t>, продюсер</a:t>
            </a:r>
            <a:r>
              <a:rPr lang="uk-UA" sz="3200" noProof="1" smtClean="0"/>
              <a:t>, </a:t>
            </a:r>
            <a:endParaRPr lang="uk-UA" sz="3200" noProof="1" smtClean="0"/>
          </a:p>
          <a:p>
            <a:pPr>
              <a:buNone/>
            </a:pPr>
            <a:r>
              <a:rPr lang="uk-UA" sz="3200" noProof="1" smtClean="0"/>
              <a:t>сценарист</a:t>
            </a:r>
            <a:r>
              <a:rPr lang="uk-UA" noProof="1" smtClean="0"/>
              <a:t/>
            </a:r>
            <a:br>
              <a:rPr lang="uk-UA" noProof="1" smtClean="0"/>
            </a:br>
            <a:endParaRPr lang="uk-UA" noProof="1" smtClean="0"/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1928802"/>
            <a:ext cx="75724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3200" b="1" noProof="1" smtClean="0"/>
              <a:t>Повне ім'я</a:t>
            </a:r>
            <a:r>
              <a:rPr lang="uk-UA" sz="3200" noProof="1" smtClean="0"/>
              <a:t>:</a:t>
            </a:r>
            <a:r>
              <a:rPr lang="uk-UA" sz="3200" noProof="1" smtClean="0"/>
              <a:t> </a:t>
            </a:r>
            <a:r>
              <a:rPr lang="uk-UA" sz="3200" dirty="0" err="1" smtClean="0"/>
              <a:t>Тімоті</a:t>
            </a:r>
            <a:r>
              <a:rPr lang="uk-UA" sz="3200" dirty="0" smtClean="0"/>
              <a:t> Вільям </a:t>
            </a:r>
            <a:r>
              <a:rPr lang="uk-UA" sz="3200" dirty="0" err="1" smtClean="0"/>
              <a:t>Бертон</a:t>
            </a:r>
            <a:endParaRPr lang="uk-UA" sz="3200" noProof="1" smtClean="0"/>
          </a:p>
          <a:p>
            <a:pPr>
              <a:buNone/>
            </a:pPr>
            <a:r>
              <a:rPr lang="uk-UA" noProof="1" smtClean="0"/>
              <a:t/>
            </a:r>
            <a:br>
              <a:rPr lang="uk-UA" noProof="1" smtClean="0"/>
            </a:b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2500306"/>
            <a:ext cx="8929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3200" b="1" noProof="1" smtClean="0"/>
              <a:t>Дата народження</a:t>
            </a:r>
            <a:r>
              <a:rPr lang="uk-UA" sz="3200" noProof="1" smtClean="0"/>
              <a:t>: 25 серпня 1958 </a:t>
            </a:r>
          </a:p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3071810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sz="3200" b="1" noProof="1" smtClean="0"/>
              <a:t>Місце </a:t>
            </a:r>
            <a:r>
              <a:rPr lang="uk-UA" sz="3200" b="1" noProof="1" smtClean="0"/>
              <a:t>народження</a:t>
            </a:r>
            <a:r>
              <a:rPr lang="uk-UA" sz="3200" noProof="1" smtClean="0"/>
              <a:t>: Бербанк</a:t>
            </a:r>
            <a:r>
              <a:rPr lang="uk-UA" sz="3200" noProof="1" smtClean="0"/>
              <a:t>, </a:t>
            </a:r>
            <a:endParaRPr lang="uk-UA" sz="3200" noProof="1" smtClean="0"/>
          </a:p>
          <a:p>
            <a:pPr>
              <a:buNone/>
            </a:pPr>
            <a:r>
              <a:rPr lang="uk-UA" sz="3200" noProof="1" smtClean="0"/>
              <a:t>Каліфорнія</a:t>
            </a:r>
            <a:r>
              <a:rPr lang="uk-UA" sz="3200" noProof="1" smtClean="0"/>
              <a:t>, США</a:t>
            </a:r>
            <a:r>
              <a:rPr lang="uk-UA" sz="3200" noProof="1" smtClean="0"/>
              <a:t/>
            </a:r>
            <a:br>
              <a:rPr lang="uk-UA" sz="3200" noProof="1" smtClean="0"/>
            </a:br>
            <a:endParaRPr lang="uk-UA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00034" y="5643578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noProof="1" smtClean="0"/>
              <a:t>Жанри</a:t>
            </a:r>
            <a:r>
              <a:rPr lang="uk-UA" sz="3200" noProof="1" smtClean="0"/>
              <a:t>: Комедія, фентезі, мультфільм</a:t>
            </a:r>
            <a:endParaRPr lang="uk-UA" sz="3200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правляющая кнопка: звук 13">
            <a:hlinkClick r:id="" action="ppaction://noaction" highlightClick="1">
              <a:snd r:embed="rId3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Управляющая кнопка: звук 16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72000"/>
          </a:xfrm>
        </p:spPr>
        <p:txBody>
          <a:bodyPr>
            <a:noAutofit/>
          </a:bodyPr>
          <a:lstStyle/>
          <a:p>
            <a:r>
              <a:rPr lang="uk-UA" sz="1750" smtClean="0"/>
              <a:t>Хоча Тім Бертон не часто тішить шанувальників своїми роботами, по </a:t>
            </a:r>
            <a:r>
              <a:rPr lang="uk-UA" sz="1750" smtClean="0"/>
              <a:t>праву вважається одним </a:t>
            </a:r>
            <a:r>
              <a:rPr lang="uk-UA" sz="1750" smtClean="0"/>
              <a:t>з </a:t>
            </a:r>
            <a:r>
              <a:rPr lang="uk-UA" sz="1750" smtClean="0"/>
              <a:t>найталановитіших режисерів. </a:t>
            </a:r>
          </a:p>
          <a:p>
            <a:r>
              <a:rPr lang="uk-UA" sz="1750" smtClean="0"/>
              <a:t>Малюванням </a:t>
            </a:r>
            <a:r>
              <a:rPr lang="uk-UA" sz="1750" smtClean="0"/>
              <a:t>Тім </a:t>
            </a:r>
            <a:r>
              <a:rPr lang="uk-UA" sz="1750" smtClean="0"/>
              <a:t>захоплювався </a:t>
            </a:r>
            <a:r>
              <a:rPr lang="uk-UA" sz="1750" smtClean="0"/>
              <a:t>з </a:t>
            </a:r>
            <a:r>
              <a:rPr lang="uk-UA" sz="1750" smtClean="0"/>
              <a:t>дитинства</a:t>
            </a:r>
            <a:r>
              <a:rPr lang="uk-UA" sz="1750" dirty="0" smtClean="0"/>
              <a:t>, </a:t>
            </a:r>
            <a:r>
              <a:rPr lang="uk-UA" sz="1750" dirty="0" smtClean="0"/>
              <a:t>тому поступив в </a:t>
            </a:r>
            <a:r>
              <a:rPr lang="uk-UA" sz="1750" dirty="0" smtClean="0"/>
              <a:t>Каліфорнійський інститут мистецтв на факультеті анімації. </a:t>
            </a:r>
            <a:r>
              <a:rPr lang="uk-UA" sz="1750" dirty="0" smtClean="0"/>
              <a:t>Після отримання вищої освіти, майбутній режисер </a:t>
            </a:r>
            <a:r>
              <a:rPr lang="uk-UA" sz="1750" dirty="0" smtClean="0"/>
              <a:t>отримує </a:t>
            </a:r>
            <a:r>
              <a:rPr lang="uk-UA" sz="1750" dirty="0" smtClean="0"/>
              <a:t>роботу </a:t>
            </a:r>
            <a:r>
              <a:rPr lang="uk-UA" sz="1750" dirty="0" smtClean="0"/>
              <a:t>на </a:t>
            </a:r>
            <a:r>
              <a:rPr lang="uk-UA" sz="1750" dirty="0" smtClean="0"/>
              <a:t>кіностудії  </a:t>
            </a:r>
            <a:r>
              <a:rPr lang="uk-UA" sz="1750" dirty="0" err="1" smtClean="0"/>
              <a:t>“Дісней”</a:t>
            </a:r>
            <a:r>
              <a:rPr lang="uk-UA" sz="1750" dirty="0" smtClean="0"/>
              <a:t>, де 1982 представляє свою першу короткометражку «</a:t>
            </a:r>
            <a:r>
              <a:rPr lang="uk-UA" sz="1750" dirty="0" err="1" smtClean="0"/>
              <a:t>Вінсент</a:t>
            </a:r>
            <a:r>
              <a:rPr lang="uk-UA" sz="1750" dirty="0" smtClean="0"/>
              <a:t>», що отримала ряд спеціальних нагород</a:t>
            </a:r>
            <a:r>
              <a:rPr lang="uk-UA" sz="1750" smtClean="0"/>
              <a:t>. </a:t>
            </a:r>
            <a:endParaRPr lang="uk-UA" sz="1750" smtClean="0"/>
          </a:p>
          <a:p>
            <a:r>
              <a:rPr lang="uk-UA" sz="1750" smtClean="0"/>
              <a:t>Перший </a:t>
            </a:r>
            <a:r>
              <a:rPr lang="uk-UA" sz="1750" dirty="0" smtClean="0"/>
              <a:t>ігровий </a:t>
            </a:r>
            <a:r>
              <a:rPr lang="uk-UA" sz="1750" b="1" dirty="0" smtClean="0"/>
              <a:t>фільм</a:t>
            </a:r>
            <a:r>
              <a:rPr lang="uk-UA" sz="1750" dirty="0" smtClean="0"/>
              <a:t> </a:t>
            </a:r>
            <a:r>
              <a:rPr lang="uk-UA" sz="1750" dirty="0" err="1" smtClean="0"/>
              <a:t>Бертона</a:t>
            </a:r>
            <a:r>
              <a:rPr lang="uk-UA" sz="1750" dirty="0" smtClean="0"/>
              <a:t> «</a:t>
            </a:r>
            <a:r>
              <a:rPr lang="uk-UA" sz="1750" dirty="0" err="1" smtClean="0"/>
              <a:t>Франкевінні</a:t>
            </a:r>
            <a:r>
              <a:rPr lang="uk-UA" sz="1750" dirty="0" smtClean="0"/>
              <a:t>», знятий в 1984, і призначений для дитячої аудиторії, не був випущений в прокат через свою надмірну похмурість та складність</a:t>
            </a:r>
            <a:r>
              <a:rPr lang="uk-UA" sz="1750" smtClean="0"/>
              <a:t>. </a:t>
            </a:r>
            <a:r>
              <a:rPr lang="uk-UA" sz="1750" smtClean="0"/>
              <a:t> </a:t>
            </a:r>
          </a:p>
          <a:p>
            <a:r>
              <a:rPr lang="uk-UA" sz="1750" smtClean="0"/>
              <a:t>Після </a:t>
            </a:r>
            <a:r>
              <a:rPr lang="uk-UA" sz="1750" dirty="0" smtClean="0"/>
              <a:t>цього </a:t>
            </a:r>
            <a:r>
              <a:rPr lang="uk-UA" sz="1750" dirty="0" err="1" smtClean="0"/>
              <a:t>Бертон</a:t>
            </a:r>
            <a:r>
              <a:rPr lang="uk-UA" sz="1750" dirty="0" smtClean="0"/>
              <a:t> почав співпрацювати із </a:t>
            </a:r>
            <a:r>
              <a:rPr lang="en-US" sz="1750" dirty="0" smtClean="0"/>
              <a:t>Warner Bros. Entertainment, Inc</a:t>
            </a:r>
            <a:r>
              <a:rPr lang="en-US" sz="1750" dirty="0" smtClean="0"/>
              <a:t>.</a:t>
            </a:r>
            <a:r>
              <a:rPr lang="uk-UA" sz="1750" dirty="0" smtClean="0"/>
              <a:t> Протягом цього етапу життя Тім випускає багато </a:t>
            </a:r>
            <a:r>
              <a:rPr lang="uk-UA" sz="1750" dirty="0" err="1" smtClean="0"/>
              <a:t>“візитних</a:t>
            </a:r>
            <a:r>
              <a:rPr lang="uk-UA" sz="1750" dirty="0" smtClean="0"/>
              <a:t> </a:t>
            </a:r>
            <a:r>
              <a:rPr lang="uk-UA" sz="1750" dirty="0" err="1" smtClean="0"/>
              <a:t>фільмів”</a:t>
            </a:r>
            <a:r>
              <a:rPr lang="uk-UA" sz="1750" dirty="0" smtClean="0"/>
              <a:t>: </a:t>
            </a:r>
            <a:r>
              <a:rPr lang="ru-RU" sz="1750" dirty="0" smtClean="0"/>
              <a:t>«Велика </a:t>
            </a:r>
            <a:r>
              <a:rPr lang="ru-RU" sz="1750" dirty="0" err="1" smtClean="0"/>
              <a:t>пригода</a:t>
            </a:r>
            <a:r>
              <a:rPr lang="ru-RU" sz="1750" dirty="0" smtClean="0"/>
              <a:t> </a:t>
            </a:r>
            <a:r>
              <a:rPr lang="ru-RU" sz="1750" dirty="0" err="1" smtClean="0"/>
              <a:t>Пі-Ві</a:t>
            </a:r>
            <a:r>
              <a:rPr lang="ru-RU" sz="1750" dirty="0" smtClean="0"/>
              <a:t>», «</a:t>
            </a:r>
            <a:r>
              <a:rPr lang="ru-RU" sz="1750" dirty="0" err="1" smtClean="0"/>
              <a:t>Бітлджус</a:t>
            </a:r>
            <a:r>
              <a:rPr lang="ru-RU" sz="1750" dirty="0" smtClean="0"/>
              <a:t>», «</a:t>
            </a:r>
            <a:r>
              <a:rPr lang="ru-RU" sz="1750" dirty="0" err="1" smtClean="0"/>
              <a:t>Бетмен</a:t>
            </a:r>
            <a:r>
              <a:rPr lang="ru-RU" sz="1750" smtClean="0"/>
              <a:t>» тощо.</a:t>
            </a:r>
            <a:endParaRPr lang="uk-UA" sz="1750" smtClean="0"/>
          </a:p>
          <a:p>
            <a:r>
              <a:rPr lang="uk-UA" sz="1750" smtClean="0"/>
              <a:t>У </a:t>
            </a:r>
            <a:r>
              <a:rPr lang="uk-UA" sz="1750" dirty="0" smtClean="0"/>
              <a:t>1990 році режисер представляє на суд глядачів чергову свою картину - «</a:t>
            </a:r>
            <a:r>
              <a:rPr lang="uk-UA" sz="1750" b="1" dirty="0" smtClean="0"/>
              <a:t>Едвард руки-ножиці</a:t>
            </a:r>
            <a:r>
              <a:rPr lang="uk-UA" sz="1750" dirty="0" smtClean="0"/>
              <a:t>», </a:t>
            </a:r>
            <a:r>
              <a:rPr lang="uk-UA" sz="1750" dirty="0" smtClean="0"/>
              <a:t>у якому </a:t>
            </a:r>
            <a:r>
              <a:rPr lang="ru-RU" sz="1750" dirty="0" err="1" smtClean="0"/>
              <a:t>зобразить</a:t>
            </a:r>
            <a:r>
              <a:rPr lang="ru-RU" sz="1750" dirty="0" smtClean="0"/>
              <a:t> </a:t>
            </a:r>
            <a:r>
              <a:rPr lang="ru-RU" sz="1750" dirty="0" err="1" smtClean="0"/>
              <a:t>власне</a:t>
            </a:r>
            <a:r>
              <a:rPr lang="ru-RU" sz="1750" dirty="0" smtClean="0"/>
              <a:t> </a:t>
            </a:r>
            <a:r>
              <a:rPr lang="ru-RU" sz="1750" dirty="0" err="1" smtClean="0"/>
              <a:t>бачення</a:t>
            </a:r>
            <a:r>
              <a:rPr lang="ru-RU" sz="1750" dirty="0" smtClean="0"/>
              <a:t> </a:t>
            </a:r>
            <a:r>
              <a:rPr lang="ru-RU" sz="1750" dirty="0" err="1" smtClean="0"/>
              <a:t>свого</a:t>
            </a:r>
            <a:r>
              <a:rPr lang="ru-RU" sz="1750" dirty="0" smtClean="0"/>
              <a:t> </a:t>
            </a:r>
            <a:r>
              <a:rPr lang="ru-RU" sz="1750" dirty="0" err="1" smtClean="0"/>
              <a:t>рідного</a:t>
            </a:r>
            <a:r>
              <a:rPr lang="ru-RU" sz="1750" dirty="0" smtClean="0"/>
              <a:t> </a:t>
            </a:r>
            <a:r>
              <a:rPr lang="ru-RU" sz="1750" dirty="0" err="1" smtClean="0"/>
              <a:t>міста</a:t>
            </a:r>
            <a:r>
              <a:rPr lang="ru-RU" sz="1750" dirty="0" smtClean="0"/>
              <a:t>. </a:t>
            </a:r>
            <a:r>
              <a:rPr lang="ru-RU" sz="1750" dirty="0" err="1" smtClean="0"/>
              <a:t>Під</a:t>
            </a:r>
            <a:r>
              <a:rPr lang="ru-RU" sz="1750" dirty="0" smtClean="0"/>
              <a:t> час </a:t>
            </a:r>
            <a:r>
              <a:rPr lang="ru-RU" sz="1750" dirty="0" err="1" smtClean="0"/>
              <a:t>зйомок</a:t>
            </a:r>
            <a:r>
              <a:rPr lang="ru-RU" sz="1750" dirty="0" smtClean="0"/>
              <a:t> </a:t>
            </a:r>
            <a:r>
              <a:rPr lang="ru-RU" sz="1750" dirty="0" err="1" smtClean="0"/>
              <a:t>знайомиться</a:t>
            </a:r>
            <a:r>
              <a:rPr lang="ru-RU" sz="1750" dirty="0" smtClean="0"/>
              <a:t> </a:t>
            </a:r>
            <a:r>
              <a:rPr lang="ru-RU" sz="1750" dirty="0" err="1" smtClean="0"/>
              <a:t>з</a:t>
            </a:r>
            <a:r>
              <a:rPr lang="ru-RU" sz="1750" dirty="0" smtClean="0"/>
              <a:t> </a:t>
            </a:r>
            <a:r>
              <a:rPr lang="ru-RU" sz="1750" dirty="0" err="1" smtClean="0"/>
              <a:t>Джонні</a:t>
            </a:r>
            <a:r>
              <a:rPr lang="ru-RU" sz="1750" dirty="0" smtClean="0"/>
              <a:t> </a:t>
            </a:r>
            <a:r>
              <a:rPr lang="ru-RU" sz="1750" dirty="0" err="1" smtClean="0"/>
              <a:t>Деппом</a:t>
            </a:r>
            <a:r>
              <a:rPr lang="ru-RU" sz="1750" dirty="0" smtClean="0"/>
              <a:t>, </a:t>
            </a:r>
            <a:r>
              <a:rPr lang="ru-RU" sz="1750" err="1" smtClean="0"/>
              <a:t>який</a:t>
            </a:r>
            <a:r>
              <a:rPr lang="ru-RU" sz="1750" smtClean="0"/>
              <a:t> у майбутньому стане його найкращим другом.</a:t>
            </a:r>
            <a:r>
              <a:rPr lang="uk-UA" sz="1700" smtClean="0"/>
              <a:t/>
            </a:r>
            <a:br>
              <a:rPr lang="uk-UA" sz="1700" smtClean="0"/>
            </a:br>
            <a:endParaRPr lang="uk-UA" sz="1700" smtClean="0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далее 5">
            <a:hlinkClick r:id="rId4" action="ppaction://hlinksldjump" highlightClick="1"/>
          </p:cNvPr>
          <p:cNvSpPr/>
          <p:nvPr/>
        </p:nvSpPr>
        <p:spPr>
          <a:xfrm>
            <a:off x="8143900" y="285728"/>
            <a:ext cx="714380" cy="7143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advClick="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Рисунок 4" descr="30346686b5119385f151e4650fc767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322" y="0"/>
            <a:ext cx="5509356" cy="6858000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звук 9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звук 10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 descr="kinopoisk.ru-Tim-Burton-951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8" y="0"/>
            <a:ext cx="7295744" cy="685800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429520" y="285728"/>
            <a:ext cx="714380" cy="71438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6715140" y="285728"/>
            <a:ext cx="714380" cy="714380"/>
          </a:xfrm>
          <a:prstGeom prst="actionButtonBackPreviou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звук 7">
            <a:hlinkClick r:id="" action="ppaction://noaction" highlightClick="1">
              <a:snd r:embed="rId5" name="danny_elfman_-_alice_s_theme_alice_in_wonderland_ost_(zaycev.net).wav"/>
            </a:hlinkClick>
          </p:cNvPr>
          <p:cNvSpPr/>
          <p:nvPr/>
        </p:nvSpPr>
        <p:spPr>
          <a:xfrm>
            <a:off x="142844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звук 8">
            <a:hlinkClick r:id="" action="ppaction://noaction" highlightClick="1" endSnd="1"/>
          </p:cNvPr>
          <p:cNvSpPr/>
          <p:nvPr/>
        </p:nvSpPr>
        <p:spPr>
          <a:xfrm rot="10800000">
            <a:off x="571472" y="142852"/>
            <a:ext cx="428628" cy="428628"/>
          </a:xfrm>
          <a:prstGeom prst="actionButtonSoun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45">
      <a:dk1>
        <a:sysClr val="windowText" lastClr="000000"/>
      </a:dk1>
      <a:lt1>
        <a:sysClr val="window" lastClr="FFFFFF"/>
      </a:lt1>
      <a:dk2>
        <a:srgbClr val="ABC7FF"/>
      </a:dk2>
      <a:lt2>
        <a:srgbClr val="D5E6FF"/>
      </a:lt2>
      <a:accent1>
        <a:srgbClr val="700088"/>
      </a:accent1>
      <a:accent2>
        <a:srgbClr val="4E005F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2B71FF"/>
      </a:hlink>
      <a:folHlink>
        <a:srgbClr val="00449E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490</TotalTime>
  <Words>667</Words>
  <Application>Microsoft Office PowerPoint</Application>
  <PresentationFormat>Экран (4:3)</PresentationFormat>
  <Paragraphs>318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Яркая</vt:lpstr>
      <vt:lpstr>Тім  Бертон</vt:lpstr>
      <vt:lpstr>ХТО ЦЕ?</vt:lpstr>
      <vt:lpstr>ЗМІСТ</vt:lpstr>
      <vt:lpstr>БІОГРАФІЯ</vt:lpstr>
      <vt:lpstr>БІОГРАФІЯ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ФІЛЬМОГРАФІЯ</vt:lpstr>
      <vt:lpstr>РЕЖИСЕР (1971 – 1985 )</vt:lpstr>
      <vt:lpstr>СЦЕНАРИСТ (1971 – 1985 )</vt:lpstr>
      <vt:lpstr>ПРОДЮСЕР (1971 – 1985 )</vt:lpstr>
      <vt:lpstr>РЕЖИСЕР (1988 – 2000 )</vt:lpstr>
      <vt:lpstr>СЦЕНАРИСТ (1988 – 2000 )</vt:lpstr>
      <vt:lpstr>ПРОДЮСЕР (1988 – 2000 )</vt:lpstr>
      <vt:lpstr>РЕЖИСЕР (2000 – 2012)</vt:lpstr>
      <vt:lpstr>СЦЕНАРИСТ (2000 – 2012)</vt:lpstr>
      <vt:lpstr>ПРОДЮСЕР (2000 – 2012)</vt:lpstr>
      <vt:lpstr>РЕЖИСЕР. Рейтинг фільмів</vt:lpstr>
      <vt:lpstr>СЦЕНАРИСТ. Рейтинг фільмів</vt:lpstr>
      <vt:lpstr>ПРОДЮСЕР. Рейтинг фільмів</vt:lpstr>
      <vt:lpstr>НАГОРОДИ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Тім Бертон</dc:title>
  <dc:creator>Sambir</dc:creator>
  <cp:lastModifiedBy>Sambir</cp:lastModifiedBy>
  <cp:revision>65</cp:revision>
  <dcterms:created xsi:type="dcterms:W3CDTF">2013-12-05T20:34:07Z</dcterms:created>
  <dcterms:modified xsi:type="dcterms:W3CDTF">2013-12-06T21:58:14Z</dcterms:modified>
</cp:coreProperties>
</file>