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1C77057-881E-4462-BB18-292CC37F0E2D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2CCDD9F-C105-426A-A72E-866CD1F70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7057-881E-4462-BB18-292CC37F0E2D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DD9F-C105-426A-A72E-866CD1F70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7057-881E-4462-BB18-292CC37F0E2D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DD9F-C105-426A-A72E-866CD1F70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C77057-881E-4462-BB18-292CC37F0E2D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CCDD9F-C105-426A-A72E-866CD1F704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1C77057-881E-4462-BB18-292CC37F0E2D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2CCDD9F-C105-426A-A72E-866CD1F70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7057-881E-4462-BB18-292CC37F0E2D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DD9F-C105-426A-A72E-866CD1F704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7057-881E-4462-BB18-292CC37F0E2D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DD9F-C105-426A-A72E-866CD1F704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C77057-881E-4462-BB18-292CC37F0E2D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CCDD9F-C105-426A-A72E-866CD1F704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7057-881E-4462-BB18-292CC37F0E2D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DD9F-C105-426A-A72E-866CD1F70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C77057-881E-4462-BB18-292CC37F0E2D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CCDD9F-C105-426A-A72E-866CD1F704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C77057-881E-4462-BB18-292CC37F0E2D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CCDD9F-C105-426A-A72E-866CD1F704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C77057-881E-4462-BB18-292CC37F0E2D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2CCDD9F-C105-426A-A72E-866CD1F70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 на тему: “БУЛЬБАШКОВА КАМЕРА”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7467600" cy="4873752"/>
          </a:xfrm>
        </p:spPr>
        <p:txBody>
          <a:bodyPr/>
          <a:lstStyle/>
          <a:p>
            <a:pPr indent="0">
              <a:buNone/>
            </a:pPr>
            <a:r>
              <a:rPr lang="ru-RU" b="1" dirty="0" err="1" smtClean="0"/>
              <a:t>Література</a:t>
            </a:r>
            <a:endParaRPr lang="ru-RU" b="1" dirty="0" smtClean="0"/>
          </a:p>
          <a:p>
            <a:pPr indent="0">
              <a:buNone/>
            </a:pPr>
            <a:r>
              <a:rPr lang="en-US" dirty="0" smtClean="0"/>
              <a:t>Glaser DA, Some effects of ionizing radiation on the formation of bubbles in liquids, "The Physical Review", 1952, v. 87, № 4.</a:t>
            </a:r>
          </a:p>
          <a:p>
            <a:pPr indent="0">
              <a:buNone/>
            </a:pPr>
            <a:r>
              <a:rPr lang="ru-RU" dirty="0" err="1" smtClean="0"/>
              <a:t>Бульбашкові</a:t>
            </a:r>
            <a:r>
              <a:rPr lang="ru-RU" dirty="0" smtClean="0"/>
              <a:t> </a:t>
            </a:r>
            <a:r>
              <a:rPr lang="ru-RU" dirty="0" err="1" smtClean="0"/>
              <a:t>камери</a:t>
            </a:r>
            <a:r>
              <a:rPr lang="ru-RU" dirty="0" smtClean="0"/>
              <a:t>, М., 1963.</a:t>
            </a:r>
          </a:p>
          <a:p>
            <a:pPr indent="0">
              <a:buNone/>
            </a:pP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конференції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апаратурі</a:t>
            </a:r>
            <a:r>
              <a:rPr lang="ru-RU" dirty="0" smtClean="0"/>
              <a:t> у </a:t>
            </a:r>
            <a:r>
              <a:rPr lang="ru-RU" dirty="0" err="1" smtClean="0"/>
              <a:t>фізиці</a:t>
            </a:r>
            <a:r>
              <a:rPr lang="ru-RU" dirty="0" smtClean="0"/>
              <a:t> </a:t>
            </a:r>
            <a:r>
              <a:rPr lang="ru-RU" dirty="0" err="1" smtClean="0"/>
              <a:t>високих</a:t>
            </a:r>
            <a:r>
              <a:rPr lang="ru-RU" dirty="0" smtClean="0"/>
              <a:t> </a:t>
            </a:r>
            <a:r>
              <a:rPr lang="ru-RU" dirty="0" err="1" smtClean="0"/>
              <a:t>енергій</a:t>
            </a:r>
            <a:r>
              <a:rPr lang="ru-RU" dirty="0" smtClean="0"/>
              <a:t>, т. 2, Дубна, 1971.</a:t>
            </a:r>
          </a:p>
          <a:p>
            <a:pPr indent="0">
              <a:buNone/>
            </a:pPr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88640"/>
            <a:ext cx="8532440" cy="2592288"/>
          </a:xfrm>
        </p:spPr>
        <p:txBody>
          <a:bodyPr>
            <a:normAutofit/>
          </a:bodyPr>
          <a:lstStyle/>
          <a:p>
            <a:r>
              <a:rPr lang="ru-RU" sz="3200" b="1" u="sng" dirty="0" err="1" smtClean="0">
                <a:solidFill>
                  <a:schemeClr val="accent2">
                    <a:lumMod val="75000"/>
                  </a:schemeClr>
                </a:solidFill>
              </a:rPr>
              <a:t>Бульбашкова</a:t>
            </a:r>
            <a:r>
              <a:rPr lang="ru-RU" sz="3200" b="1" u="sng" dirty="0" smtClean="0">
                <a:solidFill>
                  <a:schemeClr val="accent2">
                    <a:lumMod val="75000"/>
                  </a:schemeClr>
                </a:solidFill>
              </a:rPr>
              <a:t> камера</a:t>
            </a:r>
            <a:r>
              <a:rPr lang="ru-RU" sz="3200" dirty="0" smtClean="0"/>
              <a:t> - </a:t>
            </a:r>
            <a:r>
              <a:rPr lang="ru-RU" sz="3200" dirty="0" err="1" smtClean="0"/>
              <a:t>прилад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реєстрації</a:t>
            </a:r>
            <a:r>
              <a:rPr lang="ru-RU" sz="3200" dirty="0" smtClean="0"/>
              <a:t> </a:t>
            </a:r>
            <a:r>
              <a:rPr lang="ru-RU" sz="3200" dirty="0" err="1" smtClean="0"/>
              <a:t>слідів</a:t>
            </a:r>
            <a:r>
              <a:rPr lang="ru-RU" sz="3200" dirty="0" smtClean="0"/>
              <a:t> (</a:t>
            </a:r>
            <a:r>
              <a:rPr lang="ru-RU" sz="3200" dirty="0" err="1" smtClean="0"/>
              <a:t>або</a:t>
            </a:r>
            <a:r>
              <a:rPr lang="ru-RU" sz="3200" dirty="0" smtClean="0"/>
              <a:t> </a:t>
            </a:r>
            <a:r>
              <a:rPr lang="ru-RU" sz="3200" i="1" dirty="0" err="1" smtClean="0"/>
              <a:t>треків</a:t>
            </a:r>
            <a:r>
              <a:rPr lang="ru-RU" sz="3200" i="1" dirty="0" smtClean="0"/>
              <a:t>)</a:t>
            </a:r>
            <a:r>
              <a:rPr lang="ru-RU" sz="3200" dirty="0" smtClean="0"/>
              <a:t> </a:t>
            </a:r>
            <a:r>
              <a:rPr lang="ru-RU" sz="3200" dirty="0" err="1" smtClean="0"/>
              <a:t>швидких</a:t>
            </a:r>
            <a:r>
              <a:rPr lang="ru-RU" sz="3200" dirty="0" smtClean="0"/>
              <a:t> </a:t>
            </a:r>
            <a:r>
              <a:rPr lang="ru-RU" sz="3200" dirty="0" err="1" smtClean="0"/>
              <a:t>заряджених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іонізуючих</a:t>
            </a:r>
            <a:r>
              <a:rPr lang="ru-RU" sz="3200" dirty="0" smtClean="0"/>
              <a:t> </a:t>
            </a:r>
            <a:r>
              <a:rPr lang="ru-RU" sz="3200" dirty="0" err="1" smtClean="0"/>
              <a:t>частинок</a:t>
            </a:r>
            <a:r>
              <a:rPr lang="ru-RU" sz="3200" dirty="0" smtClean="0"/>
              <a:t>, </a:t>
            </a:r>
            <a:r>
              <a:rPr lang="ru-RU" sz="3200" dirty="0" err="1" smtClean="0"/>
              <a:t>дія</a:t>
            </a:r>
            <a:r>
              <a:rPr lang="ru-RU" sz="3200" dirty="0" smtClean="0"/>
              <a:t> </a:t>
            </a:r>
            <a:r>
              <a:rPr lang="ru-RU" sz="3200" dirty="0" err="1" smtClean="0"/>
              <a:t>якого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заснована</a:t>
            </a:r>
            <a:r>
              <a:rPr lang="ru-RU" sz="3200" dirty="0" smtClean="0"/>
              <a:t> на </a:t>
            </a:r>
            <a:r>
              <a:rPr lang="ru-RU" sz="3200" dirty="0" err="1" smtClean="0"/>
              <a:t>вскипанні</a:t>
            </a:r>
            <a:r>
              <a:rPr lang="ru-RU" sz="3200" dirty="0" smtClean="0"/>
              <a:t> </a:t>
            </a:r>
            <a:r>
              <a:rPr lang="ru-RU" sz="3200" dirty="0" err="1" smtClean="0"/>
              <a:t>перегрітої</a:t>
            </a:r>
            <a:r>
              <a:rPr lang="ru-RU" sz="3200" dirty="0" smtClean="0"/>
              <a:t> </a:t>
            </a:r>
            <a:r>
              <a:rPr lang="ru-RU" sz="3200" dirty="0" err="1" smtClean="0"/>
              <a:t>рідини</a:t>
            </a:r>
            <a:r>
              <a:rPr lang="ru-RU" sz="3200" dirty="0" smtClean="0"/>
              <a:t> </a:t>
            </a:r>
            <a:r>
              <a:rPr lang="ru-RU" sz="3200" dirty="0" err="1" smtClean="0"/>
              <a:t>уздовж</a:t>
            </a:r>
            <a:r>
              <a:rPr lang="ru-RU" sz="3200" dirty="0" smtClean="0"/>
              <a:t> </a:t>
            </a:r>
            <a:r>
              <a:rPr lang="ru-RU" sz="3200" dirty="0" err="1" smtClean="0"/>
              <a:t>траєкторії</a:t>
            </a:r>
            <a:r>
              <a:rPr lang="ru-RU" sz="3200" dirty="0" smtClean="0"/>
              <a:t> </a:t>
            </a:r>
            <a:r>
              <a:rPr lang="ru-RU" sz="3200" dirty="0" err="1" smtClean="0"/>
              <a:t>частинки</a:t>
            </a:r>
            <a:r>
              <a:rPr lang="ru-RU" sz="3200" dirty="0" smtClean="0"/>
              <a:t>.</a:t>
            </a:r>
          </a:p>
          <a:p>
            <a:endParaRPr lang="ru-RU" dirty="0"/>
          </a:p>
        </p:txBody>
      </p:sp>
      <p:pic>
        <p:nvPicPr>
          <p:cNvPr id="13314" name="Picture 2" descr="http://900igr.net/datai/fizika/Metody-registratsii-elementarnykh-chastits/0008-009-Puzyrkovaja-kame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708920"/>
            <a:ext cx="6750053" cy="398866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6048672" cy="6669360"/>
          </a:xfrm>
        </p:spPr>
        <p:txBody>
          <a:bodyPr>
            <a:normAutofit fontScale="85000" lnSpcReduction="10000"/>
          </a:bodyPr>
          <a:lstStyle/>
          <a:p>
            <a:pPr indent="274320">
              <a:lnSpc>
                <a:spcPct val="120000"/>
              </a:lnSpc>
              <a:buNone/>
            </a:pPr>
            <a:r>
              <a:rPr lang="ru-RU" b="1" dirty="0" smtClean="0"/>
              <a:t>1. </a:t>
            </a:r>
            <a:r>
              <a:rPr lang="ru-RU" b="1" dirty="0" err="1" smtClean="0"/>
              <a:t>Історія</a:t>
            </a:r>
            <a:endParaRPr lang="ru-RU" dirty="0" smtClean="0"/>
          </a:p>
          <a:p>
            <a:pPr indent="274320">
              <a:lnSpc>
                <a:spcPct val="120000"/>
              </a:lnSpc>
              <a:buNone/>
            </a:pPr>
            <a:r>
              <a:rPr lang="ru-RU" dirty="0" err="1" smtClean="0"/>
              <a:t>Бульбашкова</a:t>
            </a:r>
            <a:r>
              <a:rPr lang="ru-RU" dirty="0" smtClean="0"/>
              <a:t> камера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винайдена</a:t>
            </a:r>
            <a:r>
              <a:rPr lang="ru-RU" dirty="0" smtClean="0"/>
              <a:t> 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Дональдом Глейзером</a:t>
            </a:r>
            <a:r>
              <a:rPr lang="ru-RU" dirty="0" smtClean="0"/>
              <a:t> (США) в 1952. За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Глейзер </a:t>
            </a:r>
            <a:r>
              <a:rPr lang="ru-RU" dirty="0" err="1" smtClean="0"/>
              <a:t>отримав</a:t>
            </a:r>
            <a:r>
              <a:rPr lang="ru-RU" dirty="0" smtClean="0"/>
              <a:t> </a:t>
            </a:r>
            <a:r>
              <a:rPr lang="ru-RU" dirty="0" err="1" smtClean="0"/>
              <a:t>Нобелівську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ru-RU" dirty="0" smtClean="0"/>
              <a:t> в 1960. 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Луїс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Уолтер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Альварес</a:t>
            </a:r>
            <a:r>
              <a:rPr lang="ru-RU" b="1" dirty="0" smtClean="0"/>
              <a:t> </a:t>
            </a:r>
            <a:r>
              <a:rPr lang="ru-RU" dirty="0" err="1" smtClean="0"/>
              <a:t>удосконалив</a:t>
            </a:r>
            <a:r>
              <a:rPr lang="ru-RU" dirty="0" smtClean="0"/>
              <a:t> </a:t>
            </a:r>
            <a:r>
              <a:rPr lang="ru-RU" dirty="0" err="1" smtClean="0"/>
              <a:t>бульбашкову</a:t>
            </a:r>
            <a:r>
              <a:rPr lang="ru-RU" dirty="0" smtClean="0"/>
              <a:t> камеру Глейзера, </a:t>
            </a:r>
            <a:r>
              <a:rPr lang="ru-RU" dirty="0" err="1" smtClean="0"/>
              <a:t>використавши</a:t>
            </a:r>
            <a:r>
              <a:rPr lang="ru-RU" dirty="0" smtClean="0"/>
              <a:t> як </a:t>
            </a:r>
            <a:r>
              <a:rPr lang="ru-RU" dirty="0" err="1" smtClean="0"/>
              <a:t>перегріту</a:t>
            </a:r>
            <a:r>
              <a:rPr lang="ru-RU" dirty="0" smtClean="0"/>
              <a:t> </a:t>
            </a:r>
            <a:r>
              <a:rPr lang="ru-RU" dirty="0" err="1" smtClean="0"/>
              <a:t>рідину</a:t>
            </a:r>
            <a:r>
              <a:rPr lang="ru-RU" dirty="0" smtClean="0"/>
              <a:t> </a:t>
            </a:r>
            <a:r>
              <a:rPr lang="ru-RU" dirty="0" err="1" smtClean="0"/>
              <a:t>водень</a:t>
            </a:r>
            <a:r>
              <a:rPr lang="ru-RU" dirty="0" smtClean="0"/>
              <a:t>. А </a:t>
            </a:r>
            <a:r>
              <a:rPr lang="ru-RU" dirty="0" err="1" smtClean="0"/>
              <a:t>також</a:t>
            </a:r>
            <a:r>
              <a:rPr lang="ru-RU" dirty="0" smtClean="0"/>
              <a:t> для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сотень</a:t>
            </a:r>
            <a:r>
              <a:rPr lang="ru-RU" dirty="0" smtClean="0"/>
              <a:t>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фотографій</a:t>
            </a:r>
            <a:r>
              <a:rPr lang="ru-RU" dirty="0" smtClean="0"/>
              <a:t>, </a:t>
            </a:r>
            <a:r>
              <a:rPr lang="ru-RU" dirty="0" err="1" smtClean="0"/>
              <a:t>одержуваних</a:t>
            </a:r>
            <a:r>
              <a:rPr lang="ru-RU" dirty="0" smtClean="0"/>
              <a:t> при </a:t>
            </a:r>
            <a:r>
              <a:rPr lang="ru-RU" dirty="0" err="1" smtClean="0"/>
              <a:t>дослідженнях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бульбашкової</a:t>
            </a:r>
            <a:r>
              <a:rPr lang="ru-RU" dirty="0" smtClean="0"/>
              <a:t> </a:t>
            </a:r>
            <a:r>
              <a:rPr lang="ru-RU" dirty="0" err="1" smtClean="0"/>
              <a:t>камери</a:t>
            </a:r>
            <a:r>
              <a:rPr lang="ru-RU" dirty="0" smtClean="0"/>
              <a:t>, </a:t>
            </a:r>
            <a:r>
              <a:rPr lang="ru-RU" dirty="0" err="1" smtClean="0"/>
              <a:t>Альварес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застосував</a:t>
            </a:r>
            <a:r>
              <a:rPr lang="ru-RU" dirty="0" smtClean="0"/>
              <a:t> </a:t>
            </a:r>
            <a:r>
              <a:rPr lang="ru-RU" dirty="0" err="1" smtClean="0"/>
              <a:t>комп'ютерну</a:t>
            </a:r>
            <a:r>
              <a:rPr lang="ru-RU" dirty="0" smtClean="0"/>
              <a:t> </a:t>
            </a:r>
            <a:r>
              <a:rPr lang="ru-RU" dirty="0" err="1" smtClean="0"/>
              <a:t>програму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дозволяла </a:t>
            </a:r>
            <a:r>
              <a:rPr lang="ru-RU" dirty="0" err="1" smtClean="0"/>
              <a:t>аналізувати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великою </a:t>
            </a:r>
            <a:r>
              <a:rPr lang="ru-RU" dirty="0" err="1" smtClean="0"/>
              <a:t>швидкістю</a:t>
            </a:r>
            <a:r>
              <a:rPr lang="ru-RU" dirty="0" smtClean="0"/>
              <a:t>.</a:t>
            </a:r>
          </a:p>
          <a:p>
            <a:pPr indent="274320">
              <a:lnSpc>
                <a:spcPct val="120000"/>
              </a:lnSpc>
              <a:buNone/>
            </a:pPr>
            <a:r>
              <a:rPr lang="ru-RU" dirty="0" err="1" smtClean="0"/>
              <a:t>Бульбашкова</a:t>
            </a:r>
            <a:r>
              <a:rPr lang="ru-RU" dirty="0" smtClean="0"/>
              <a:t> камера дозволила </a:t>
            </a:r>
            <a:r>
              <a:rPr lang="ru-RU" dirty="0" err="1" smtClean="0"/>
              <a:t>зафіксувати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іонізуючих</a:t>
            </a:r>
            <a:r>
              <a:rPr lang="ru-RU" dirty="0" smtClean="0"/>
              <a:t> </a:t>
            </a:r>
            <a:r>
              <a:rPr lang="ru-RU" dirty="0" err="1" smtClean="0"/>
              <a:t>частинок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не </a:t>
            </a:r>
            <a:r>
              <a:rPr lang="ru-RU" dirty="0" err="1" smtClean="0"/>
              <a:t>піддавалися</a:t>
            </a:r>
            <a:r>
              <a:rPr lang="ru-RU" dirty="0" smtClean="0"/>
              <a:t> </a:t>
            </a:r>
            <a:r>
              <a:rPr lang="ru-RU" dirty="0" err="1" smtClean="0"/>
              <a:t>спостереженню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про них в </a:t>
            </a:r>
            <a:r>
              <a:rPr lang="ru-RU" dirty="0" err="1" smtClean="0"/>
              <a:t>тисячі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. 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40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відома</a:t>
            </a:r>
            <a:r>
              <a:rPr lang="ru-RU" dirty="0" smtClean="0"/>
              <a:t> камера </a:t>
            </a:r>
            <a:r>
              <a:rPr lang="ru-RU" dirty="0" err="1" smtClean="0"/>
              <a:t>Вільсона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15362" name="Picture 2" descr="Donald Glaser.jpg"/>
          <p:cNvPicPr>
            <a:picLocks noChangeAspect="1" noChangeArrowheads="1"/>
          </p:cNvPicPr>
          <p:nvPr/>
        </p:nvPicPr>
        <p:blipFill>
          <a:blip r:embed="rId2" cstate="print"/>
          <a:srcRect l="14433" t="10227" r="6188"/>
          <a:stretch>
            <a:fillRect/>
          </a:stretch>
        </p:blipFill>
        <p:spPr bwMode="auto">
          <a:xfrm>
            <a:off x="6084168" y="476672"/>
            <a:ext cx="2376264" cy="3160391"/>
          </a:xfrm>
          <a:prstGeom prst="rect">
            <a:avLst/>
          </a:prstGeom>
          <a:noFill/>
        </p:spPr>
      </p:pic>
      <p:pic>
        <p:nvPicPr>
          <p:cNvPr id="15364" name="Picture 4" descr="LWA Picture 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717032"/>
            <a:ext cx="2091087" cy="295540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180528" y="260648"/>
            <a:ext cx="9073008" cy="2952328"/>
          </a:xfrm>
        </p:spPr>
        <p:txBody>
          <a:bodyPr>
            <a:normAutofit fontScale="92500"/>
          </a:bodyPr>
          <a:lstStyle/>
          <a:p>
            <a:pPr indent="274320">
              <a:buNone/>
            </a:pPr>
            <a:r>
              <a:rPr lang="ru-RU" sz="2800" b="1" dirty="0" smtClean="0"/>
              <a:t>2. Принцип </a:t>
            </a:r>
            <a:r>
              <a:rPr lang="ru-RU" sz="2800" b="1" dirty="0" err="1" smtClean="0"/>
              <a:t>роботи</a:t>
            </a:r>
            <a:endParaRPr lang="ru-RU" sz="2800" dirty="0" smtClean="0"/>
          </a:p>
          <a:p>
            <a:pPr indent="274320">
              <a:buNone/>
            </a:pPr>
            <a:r>
              <a:rPr lang="ru-RU" sz="2800" dirty="0" smtClean="0"/>
              <a:t>Камера </a:t>
            </a:r>
            <a:r>
              <a:rPr lang="ru-RU" sz="2800" dirty="0" err="1" smtClean="0"/>
              <a:t>заповнена</a:t>
            </a:r>
            <a:r>
              <a:rPr lang="ru-RU" sz="2800" dirty="0" smtClean="0"/>
              <a:t> </a:t>
            </a:r>
            <a:r>
              <a:rPr lang="ru-RU" sz="2800" dirty="0" err="1" smtClean="0"/>
              <a:t>рідиною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знаходиться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стані</a:t>
            </a:r>
            <a:r>
              <a:rPr lang="ru-RU" sz="2800" dirty="0" smtClean="0"/>
              <a:t> </a:t>
            </a:r>
            <a:r>
              <a:rPr lang="ru-RU" sz="2800" dirty="0" err="1" smtClean="0"/>
              <a:t>близькому</a:t>
            </a:r>
            <a:r>
              <a:rPr lang="ru-RU" sz="2800" dirty="0" smtClean="0"/>
              <a:t> до </a:t>
            </a:r>
            <a:r>
              <a:rPr lang="ru-RU" sz="2800" dirty="0" err="1" smtClean="0"/>
              <a:t>закипання</a:t>
            </a:r>
            <a:r>
              <a:rPr lang="ru-RU" sz="2800" dirty="0" smtClean="0"/>
              <a:t>. При </a:t>
            </a:r>
            <a:r>
              <a:rPr lang="ru-RU" sz="2800" dirty="0" err="1" smtClean="0"/>
              <a:t>різкому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зменшенні</a:t>
            </a:r>
            <a:r>
              <a:rPr lang="ru-RU" sz="2800" dirty="0" smtClean="0"/>
              <a:t> </a:t>
            </a:r>
            <a:r>
              <a:rPr lang="ru-RU" sz="2800" dirty="0" err="1" smtClean="0"/>
              <a:t>тиску</a:t>
            </a:r>
            <a:r>
              <a:rPr lang="ru-RU" sz="2800" dirty="0" smtClean="0"/>
              <a:t> </a:t>
            </a:r>
            <a:r>
              <a:rPr lang="ru-RU" sz="2800" dirty="0" err="1" smtClean="0"/>
              <a:t>рідина</a:t>
            </a:r>
            <a:r>
              <a:rPr lang="ru-RU" sz="2800" dirty="0" smtClean="0"/>
              <a:t> </a:t>
            </a:r>
            <a:r>
              <a:rPr lang="ru-RU" sz="2800" dirty="0" err="1" smtClean="0"/>
              <a:t>стає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перегрітою</a:t>
            </a:r>
            <a:r>
              <a:rPr lang="ru-RU" sz="2800" dirty="0" smtClean="0"/>
              <a:t>.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в </a:t>
            </a:r>
            <a:r>
              <a:rPr lang="ru-RU" sz="2800" dirty="0" err="1" smtClean="0"/>
              <a:t>даному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стані</a:t>
            </a:r>
            <a:r>
              <a:rPr lang="ru-RU" sz="2800" dirty="0" smtClean="0"/>
              <a:t> </a:t>
            </a:r>
            <a:r>
              <a:rPr lang="ru-RU" sz="2800" dirty="0" err="1" smtClean="0"/>
              <a:t>в</a:t>
            </a:r>
            <a:r>
              <a:rPr lang="ru-RU" sz="2800" dirty="0" smtClean="0"/>
              <a:t> камеру </a:t>
            </a:r>
            <a:r>
              <a:rPr lang="ru-RU" sz="2800" dirty="0" err="1" smtClean="0"/>
              <a:t>потрапить</a:t>
            </a:r>
            <a:r>
              <a:rPr lang="ru-RU" sz="2800" dirty="0" smtClean="0"/>
              <a:t> </a:t>
            </a:r>
            <a:r>
              <a:rPr lang="ru-RU" sz="2800" dirty="0" err="1" smtClean="0"/>
              <a:t>іонізуюча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частинка</a:t>
            </a:r>
            <a:r>
              <a:rPr lang="ru-RU" sz="2800" dirty="0" smtClean="0"/>
              <a:t>, то </a:t>
            </a:r>
            <a:r>
              <a:rPr lang="ru-RU" sz="2800" dirty="0" err="1" smtClean="0"/>
              <a:t>її</a:t>
            </a:r>
            <a:r>
              <a:rPr lang="ru-RU" sz="2800" dirty="0" smtClean="0"/>
              <a:t> </a:t>
            </a:r>
            <a:r>
              <a:rPr lang="ru-RU" sz="2800" dirty="0" err="1" smtClean="0"/>
              <a:t>траєкторія</a:t>
            </a:r>
            <a:r>
              <a:rPr lang="ru-RU" sz="2800" dirty="0" smtClean="0"/>
              <a:t> буде </a:t>
            </a:r>
            <a:r>
              <a:rPr lang="ru-RU" sz="2800" dirty="0" err="1" smtClean="0"/>
              <a:t>відзначена</a:t>
            </a:r>
            <a:r>
              <a:rPr lang="ru-RU" sz="2800" dirty="0" smtClean="0"/>
              <a:t> </a:t>
            </a:r>
            <a:r>
              <a:rPr lang="ru-RU" sz="2800" dirty="0" err="1" smtClean="0"/>
              <a:t>ланцюжком</a:t>
            </a:r>
            <a:r>
              <a:rPr lang="ru-RU" sz="2800" dirty="0" smtClean="0"/>
              <a:t> </a:t>
            </a:r>
            <a:r>
              <a:rPr lang="ru-RU" sz="2800" dirty="0" err="1" smtClean="0"/>
              <a:t>бульбашок</a:t>
            </a:r>
            <a:r>
              <a:rPr lang="ru-RU" sz="2800" dirty="0" smtClean="0"/>
              <a:t> пари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може</a:t>
            </a:r>
            <a:r>
              <a:rPr lang="ru-RU" sz="2800" dirty="0" smtClean="0"/>
              <a:t> бути </a:t>
            </a:r>
            <a:r>
              <a:rPr lang="ru-RU" sz="2800" dirty="0" err="1" smtClean="0"/>
              <a:t>сфотографована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  <p:pic>
        <p:nvPicPr>
          <p:cNvPr id="16386" name="Picture 2" descr="http://i044.radikal.ru/1004/52/0648e5c809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284984"/>
            <a:ext cx="3573016" cy="357301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88640"/>
            <a:ext cx="9144000" cy="2564904"/>
          </a:xfrm>
        </p:spPr>
        <p:txBody>
          <a:bodyPr/>
          <a:lstStyle/>
          <a:p>
            <a:pPr indent="274320">
              <a:buNone/>
            </a:pPr>
            <a:r>
              <a:rPr lang="ru-RU" b="1" dirty="0" smtClean="0"/>
              <a:t>2.1. </a:t>
            </a:r>
            <a:r>
              <a:rPr lang="ru-RU" b="1" dirty="0" err="1" smtClean="0"/>
              <a:t>Робоча</a:t>
            </a:r>
            <a:r>
              <a:rPr lang="ru-RU" b="1" dirty="0" smtClean="0"/>
              <a:t> </a:t>
            </a:r>
            <a:r>
              <a:rPr lang="ru-RU" b="1" dirty="0" err="1" smtClean="0"/>
              <a:t>рідина</a:t>
            </a:r>
            <a:endParaRPr lang="ru-RU" dirty="0" smtClean="0"/>
          </a:p>
          <a:p>
            <a:pPr indent="274320">
              <a:buNone/>
            </a:pPr>
            <a:r>
              <a:rPr lang="ru-RU" dirty="0" smtClean="0"/>
              <a:t>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рідини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</a:t>
            </a:r>
            <a:r>
              <a:rPr lang="ru-RU" dirty="0" err="1" smtClean="0"/>
              <a:t>рідкі</a:t>
            </a:r>
            <a:r>
              <a:rPr lang="ru-RU" dirty="0" smtClean="0"/>
              <a:t> </a:t>
            </a:r>
            <a:r>
              <a:rPr lang="ru-RU" dirty="0" err="1" smtClean="0"/>
              <a:t>водень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дейтерій</a:t>
            </a:r>
            <a:r>
              <a:rPr lang="ru-RU" dirty="0" smtClean="0"/>
              <a:t> </a:t>
            </a:r>
            <a:r>
              <a:rPr lang="ru-RU" i="1" dirty="0" smtClean="0"/>
              <a:t>(</a:t>
            </a:r>
            <a:r>
              <a:rPr lang="ru-RU" i="1" dirty="0" err="1" smtClean="0"/>
              <a:t>кріогенні</a:t>
            </a:r>
            <a:r>
              <a:rPr lang="ru-RU" i="1" dirty="0" smtClean="0"/>
              <a:t> </a:t>
            </a:r>
            <a:r>
              <a:rPr lang="ru-RU" i="1" dirty="0" err="1" smtClean="0"/>
              <a:t>бульбашкові</a:t>
            </a:r>
            <a:r>
              <a:rPr lang="ru-RU" i="1" dirty="0" smtClean="0"/>
              <a:t> </a:t>
            </a:r>
            <a:r>
              <a:rPr lang="ru-RU" i="1" dirty="0" err="1" smtClean="0"/>
              <a:t>камери</a:t>
            </a:r>
            <a:r>
              <a:rPr lang="ru-RU" i="1" dirty="0" smtClean="0"/>
              <a:t>),</a:t>
            </a:r>
            <a:r>
              <a:rPr lang="ru-RU" dirty="0" smtClean="0"/>
              <a:t> а </a:t>
            </a:r>
            <a:r>
              <a:rPr lang="ru-RU" dirty="0" err="1" smtClean="0"/>
              <a:t>також</a:t>
            </a:r>
            <a:r>
              <a:rPr lang="ru-RU" dirty="0" smtClean="0"/>
              <a:t> пропан, </a:t>
            </a:r>
            <a:r>
              <a:rPr lang="ru-RU" dirty="0" err="1" smtClean="0"/>
              <a:t>різні</a:t>
            </a:r>
            <a:r>
              <a:rPr lang="ru-RU" dirty="0" smtClean="0"/>
              <a:t> </a:t>
            </a:r>
            <a:r>
              <a:rPr lang="ru-RU" dirty="0" err="1" smtClean="0"/>
              <a:t>фреони</a:t>
            </a:r>
            <a:r>
              <a:rPr lang="ru-RU" dirty="0" smtClean="0"/>
              <a:t>, ксенон, </a:t>
            </a:r>
            <a:r>
              <a:rPr lang="ru-RU" dirty="0" err="1" smtClean="0"/>
              <a:t>суміш</a:t>
            </a:r>
            <a:r>
              <a:rPr lang="ru-RU" dirty="0" smtClean="0"/>
              <a:t> ксенону </a:t>
            </a:r>
            <a:r>
              <a:rPr lang="ru-RU" dirty="0" err="1" smtClean="0"/>
              <a:t>з</a:t>
            </a:r>
            <a:r>
              <a:rPr lang="ru-RU" dirty="0" smtClean="0"/>
              <a:t> пропаном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7410" name="Picture 2" descr="http://www.firestock.ru/wp-content/uploads/2014/05/shutterstock_107763725-700x4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204864"/>
            <a:ext cx="6667500" cy="443865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92480" cy="3933056"/>
          </a:xfrm>
        </p:spPr>
        <p:txBody>
          <a:bodyPr/>
          <a:lstStyle/>
          <a:p>
            <a:pPr indent="274320">
              <a:buNone/>
            </a:pPr>
            <a:r>
              <a:rPr lang="ru-RU" b="1" dirty="0" smtClean="0"/>
              <a:t>2.2. </a:t>
            </a:r>
            <a:r>
              <a:rPr lang="ru-RU" b="1" dirty="0" err="1" smtClean="0"/>
              <a:t>Створення</a:t>
            </a:r>
            <a:r>
              <a:rPr lang="ru-RU" b="1" dirty="0" smtClean="0"/>
              <a:t> </a:t>
            </a:r>
            <a:r>
              <a:rPr lang="ru-RU" b="1" dirty="0" err="1" smtClean="0"/>
              <a:t>перегрітої</a:t>
            </a:r>
            <a:r>
              <a:rPr lang="ru-RU" b="1" dirty="0" smtClean="0"/>
              <a:t> </a:t>
            </a:r>
            <a:r>
              <a:rPr lang="ru-RU" b="1" dirty="0" err="1" smtClean="0"/>
              <a:t>рідини</a:t>
            </a:r>
            <a:endParaRPr lang="ru-RU" dirty="0" smtClean="0"/>
          </a:p>
          <a:p>
            <a:pPr indent="274320">
              <a:buNone/>
            </a:pPr>
            <a:r>
              <a:rPr lang="ru-RU" dirty="0" err="1" smtClean="0"/>
              <a:t>Перегрів</a:t>
            </a:r>
            <a:r>
              <a:rPr lang="ru-RU" dirty="0" smtClean="0"/>
              <a:t> </a:t>
            </a:r>
            <a:r>
              <a:rPr lang="ru-RU" dirty="0" err="1" smtClean="0"/>
              <a:t>рідини</a:t>
            </a:r>
            <a:r>
              <a:rPr lang="ru-RU" dirty="0" smtClean="0"/>
              <a:t> </a:t>
            </a:r>
            <a:r>
              <a:rPr lang="ru-RU" dirty="0" err="1" smtClean="0"/>
              <a:t>досягається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швидкого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до </a:t>
            </a:r>
            <a:r>
              <a:rPr lang="ru-RU" dirty="0" err="1" smtClean="0"/>
              <a:t>значення</a:t>
            </a:r>
            <a:r>
              <a:rPr lang="ru-RU" dirty="0" smtClean="0"/>
              <a:t>, при </a:t>
            </a:r>
            <a:r>
              <a:rPr lang="ru-RU" dirty="0" err="1" smtClean="0"/>
              <a:t>якому</a:t>
            </a:r>
            <a:r>
              <a:rPr lang="ru-RU" dirty="0" smtClean="0"/>
              <a:t> 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кипіння</a:t>
            </a:r>
            <a:r>
              <a:rPr lang="ru-RU" dirty="0" smtClean="0"/>
              <a:t> </a:t>
            </a:r>
            <a:r>
              <a:rPr lang="ru-RU" dirty="0" err="1" smtClean="0"/>
              <a:t>рідини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нижче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поточної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.</a:t>
            </a:r>
          </a:p>
          <a:p>
            <a:pPr indent="274320">
              <a:buNone/>
            </a:pP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за час ~ 5-15 мс </a:t>
            </a:r>
            <a:r>
              <a:rPr lang="ru-RU" dirty="0" err="1" smtClean="0"/>
              <a:t>переміщенням</a:t>
            </a:r>
            <a:r>
              <a:rPr lang="ru-RU" dirty="0" smtClean="0"/>
              <a:t> поршня (в </a:t>
            </a:r>
            <a:r>
              <a:rPr lang="ru-RU" dirty="0" err="1" smtClean="0"/>
              <a:t>жідководородних</a:t>
            </a:r>
            <a:r>
              <a:rPr lang="ru-RU" dirty="0" smtClean="0"/>
              <a:t> камерах)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скиданням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об'єму</a:t>
            </a:r>
            <a:r>
              <a:rPr lang="ru-RU" dirty="0" smtClean="0"/>
              <a:t>, </a:t>
            </a:r>
            <a:r>
              <a:rPr lang="ru-RU" dirty="0" err="1" smtClean="0"/>
              <a:t>обмеженого</a:t>
            </a:r>
            <a:r>
              <a:rPr lang="ru-RU" dirty="0" smtClean="0"/>
              <a:t> </a:t>
            </a:r>
            <a:r>
              <a:rPr lang="ru-RU" dirty="0" err="1" smtClean="0"/>
              <a:t>гнучкою</a:t>
            </a:r>
            <a:r>
              <a:rPr lang="ru-RU" dirty="0" smtClean="0"/>
              <a:t> мембраною (в </a:t>
            </a:r>
            <a:r>
              <a:rPr lang="ru-RU" dirty="0" err="1" smtClean="0"/>
              <a:t>тяжеложідкостних</a:t>
            </a:r>
            <a:r>
              <a:rPr lang="ru-RU" dirty="0" smtClean="0"/>
              <a:t> камерах).</a:t>
            </a:r>
          </a:p>
          <a:p>
            <a:endParaRPr lang="ru-RU" dirty="0"/>
          </a:p>
        </p:txBody>
      </p:sp>
      <p:pic>
        <p:nvPicPr>
          <p:cNvPr id="18436" name="Picture 4" descr="http://img.jovdes.com/portfolio/531_chemical_glassware_isolated_on_white/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714750"/>
            <a:ext cx="4191000" cy="31432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274320">
              <a:buNone/>
            </a:pPr>
            <a:endParaRPr lang="ru-RU" b="1" dirty="0" smtClean="0"/>
          </a:p>
          <a:p>
            <a:pPr indent="274320">
              <a:buNone/>
            </a:pPr>
            <a:r>
              <a:rPr lang="ru-RU" b="1" dirty="0" smtClean="0"/>
              <a:t>2.3. </a:t>
            </a:r>
            <a:r>
              <a:rPr lang="ru-RU" b="1" dirty="0" err="1" smtClean="0"/>
              <a:t>Процес</a:t>
            </a:r>
            <a:r>
              <a:rPr lang="ru-RU" b="1" dirty="0" smtClean="0"/>
              <a:t> </a:t>
            </a:r>
            <a:r>
              <a:rPr lang="ru-RU" b="1" dirty="0" err="1" smtClean="0"/>
              <a:t>вимірювання</a:t>
            </a:r>
            <a:endParaRPr lang="ru-RU" dirty="0" smtClean="0"/>
          </a:p>
          <a:p>
            <a:pPr indent="274320">
              <a:buNone/>
            </a:pPr>
            <a:r>
              <a:rPr lang="ru-RU" dirty="0" err="1" smtClean="0"/>
              <a:t>Частинки</a:t>
            </a:r>
            <a:r>
              <a:rPr lang="ru-RU" dirty="0" smtClean="0"/>
              <a:t> </a:t>
            </a:r>
            <a:r>
              <a:rPr lang="ru-RU" dirty="0" err="1" smtClean="0"/>
              <a:t>впускаються</a:t>
            </a:r>
            <a:r>
              <a:rPr lang="ru-RU" dirty="0" smtClean="0"/>
              <a:t> в камеру в момент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максимальної</a:t>
            </a:r>
            <a:r>
              <a:rPr lang="ru-RU" dirty="0" smtClean="0"/>
              <a:t> </a:t>
            </a:r>
            <a:r>
              <a:rPr lang="ru-RU" dirty="0" err="1" smtClean="0"/>
              <a:t>чутливості</a:t>
            </a:r>
            <a:r>
              <a:rPr lang="ru-RU" dirty="0" smtClean="0"/>
              <a:t>. Через </a:t>
            </a:r>
            <a:r>
              <a:rPr lang="ru-RU" dirty="0" err="1" smtClean="0"/>
              <a:t>деякий</a:t>
            </a:r>
            <a:r>
              <a:rPr lang="ru-RU" dirty="0" smtClean="0"/>
              <a:t> час, </a:t>
            </a:r>
            <a:r>
              <a:rPr lang="ru-RU" dirty="0" err="1" smtClean="0"/>
              <a:t>необхідний</a:t>
            </a:r>
            <a:r>
              <a:rPr lang="ru-RU" dirty="0" smtClean="0"/>
              <a:t>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бульбашками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великих </a:t>
            </a:r>
            <a:r>
              <a:rPr lang="ru-RU" dirty="0" err="1" smtClean="0"/>
              <a:t>розмірів</a:t>
            </a:r>
            <a:r>
              <a:rPr lang="ru-RU" dirty="0" smtClean="0"/>
              <a:t>, камера </a:t>
            </a:r>
            <a:r>
              <a:rPr lang="ru-RU" dirty="0" err="1" smtClean="0"/>
              <a:t>висвітлюється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сліди</a:t>
            </a:r>
            <a:r>
              <a:rPr lang="ru-RU" dirty="0" smtClean="0"/>
              <a:t> </a:t>
            </a:r>
            <a:r>
              <a:rPr lang="ru-RU" dirty="0" err="1" smtClean="0"/>
              <a:t>фотографуються</a:t>
            </a:r>
            <a:r>
              <a:rPr lang="ru-RU" dirty="0" smtClean="0"/>
              <a:t> (</a:t>
            </a:r>
            <a:r>
              <a:rPr lang="ru-RU" dirty="0" err="1" smtClean="0"/>
              <a:t>стереофотос'емка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2-4 </a:t>
            </a:r>
            <a:r>
              <a:rPr lang="ru-RU" dirty="0" err="1" smtClean="0"/>
              <a:t>об'єктивів</a:t>
            </a:r>
            <a:r>
              <a:rPr lang="ru-RU" dirty="0" smtClean="0"/>
              <a:t>).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фотографування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 err="1" smtClean="0"/>
              <a:t>піднімається</a:t>
            </a:r>
            <a:r>
              <a:rPr lang="ru-RU" dirty="0" smtClean="0"/>
              <a:t> до </a:t>
            </a:r>
            <a:r>
              <a:rPr lang="ru-RU" dirty="0" err="1" smtClean="0"/>
              <a:t>колишньої</a:t>
            </a:r>
            <a:r>
              <a:rPr lang="ru-RU" dirty="0" smtClean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, </a:t>
            </a:r>
            <a:r>
              <a:rPr lang="ru-RU" dirty="0" err="1" smtClean="0"/>
              <a:t>бульбашки</a:t>
            </a:r>
            <a:r>
              <a:rPr lang="ru-RU" dirty="0" smtClean="0"/>
              <a:t> </a:t>
            </a:r>
            <a:r>
              <a:rPr lang="ru-RU" dirty="0" err="1" smtClean="0"/>
              <a:t>зникають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камера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готової</a:t>
            </a:r>
            <a:r>
              <a:rPr lang="ru-RU" dirty="0" smtClean="0"/>
              <a:t> до </a:t>
            </a:r>
            <a:r>
              <a:rPr lang="ru-RU" dirty="0" err="1" smtClean="0"/>
              <a:t>дії</a:t>
            </a:r>
            <a:r>
              <a:rPr lang="ru-RU" dirty="0" smtClean="0"/>
              <a:t>. Весь цикл </a:t>
            </a:r>
            <a:r>
              <a:rPr lang="ru-RU" dirty="0" err="1" smtClean="0"/>
              <a:t>роботи</a:t>
            </a:r>
            <a:r>
              <a:rPr lang="ru-RU" dirty="0" smtClean="0"/>
              <a:t> становить величину </a:t>
            </a:r>
            <a:r>
              <a:rPr lang="ru-RU" dirty="0" err="1" smtClean="0"/>
              <a:t>менше</a:t>
            </a:r>
            <a:r>
              <a:rPr lang="ru-RU" dirty="0" smtClean="0"/>
              <a:t> 1 с, час </a:t>
            </a:r>
            <a:r>
              <a:rPr lang="ru-RU" dirty="0" err="1" smtClean="0"/>
              <a:t>чутливості</a:t>
            </a:r>
            <a:r>
              <a:rPr lang="ru-RU" dirty="0" smtClean="0"/>
              <a:t> ~ 10-40 мс.</a:t>
            </a:r>
          </a:p>
          <a:p>
            <a:pPr indent="274320">
              <a:buNone/>
            </a:pPr>
            <a:r>
              <a:rPr lang="ru-RU" dirty="0" err="1" smtClean="0"/>
              <a:t>Бульбашкові</a:t>
            </a:r>
            <a:r>
              <a:rPr lang="ru-RU" dirty="0" smtClean="0"/>
              <a:t> </a:t>
            </a:r>
            <a:r>
              <a:rPr lang="ru-RU" dirty="0" err="1" smtClean="0"/>
              <a:t>камери</a:t>
            </a:r>
            <a:r>
              <a:rPr lang="ru-RU" dirty="0" smtClean="0"/>
              <a:t> (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ксенонових</a:t>
            </a:r>
            <a:r>
              <a:rPr lang="ru-RU" dirty="0" smtClean="0"/>
              <a:t>) </a:t>
            </a:r>
            <a:r>
              <a:rPr lang="ru-RU" dirty="0" err="1" smtClean="0"/>
              <a:t>розміщуються</a:t>
            </a:r>
            <a:r>
              <a:rPr lang="ru-RU" dirty="0" smtClean="0"/>
              <a:t> в </a:t>
            </a:r>
            <a:r>
              <a:rPr lang="ru-RU" dirty="0" err="1" smtClean="0"/>
              <a:t>сильних</a:t>
            </a:r>
            <a:r>
              <a:rPr lang="ru-RU" dirty="0" smtClean="0"/>
              <a:t> </a:t>
            </a:r>
            <a:r>
              <a:rPr lang="ru-RU" dirty="0" err="1" smtClean="0"/>
              <a:t>магнітних</a:t>
            </a:r>
            <a:r>
              <a:rPr lang="ru-RU" dirty="0" smtClean="0"/>
              <a:t> полях.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імпульси</a:t>
            </a:r>
            <a:r>
              <a:rPr lang="ru-RU" dirty="0" smtClean="0"/>
              <a:t> </a:t>
            </a:r>
            <a:r>
              <a:rPr lang="ru-RU" dirty="0" err="1" smtClean="0"/>
              <a:t>заряджених</a:t>
            </a:r>
            <a:r>
              <a:rPr lang="ru-RU" dirty="0" smtClean="0"/>
              <a:t> </a:t>
            </a:r>
            <a:r>
              <a:rPr lang="ru-RU" dirty="0" err="1" smtClean="0"/>
              <a:t>частинок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вимірюваннярадіусів</a:t>
            </a:r>
            <a:r>
              <a:rPr lang="ru-RU" dirty="0" smtClean="0"/>
              <a:t> </a:t>
            </a:r>
            <a:r>
              <a:rPr lang="ru-RU" dirty="0" err="1" smtClean="0"/>
              <a:t>кривизни</a:t>
            </a:r>
            <a:r>
              <a:rPr lang="ru-RU" dirty="0" smtClean="0"/>
              <a:t> 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траєкторій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88640"/>
            <a:ext cx="8748464" cy="2924944"/>
          </a:xfrm>
        </p:spPr>
        <p:txBody>
          <a:bodyPr/>
          <a:lstStyle/>
          <a:p>
            <a:pPr indent="274320">
              <a:buNone/>
            </a:pPr>
            <a:r>
              <a:rPr lang="ru-RU" b="1" dirty="0" smtClean="0"/>
              <a:t>3. </a:t>
            </a:r>
            <a:r>
              <a:rPr lang="ru-RU" b="1" dirty="0" err="1" smtClean="0"/>
              <a:t>Застосування</a:t>
            </a:r>
            <a:endParaRPr lang="ru-RU" dirty="0" smtClean="0"/>
          </a:p>
          <a:p>
            <a:pPr indent="274320">
              <a:buNone/>
            </a:pPr>
            <a:r>
              <a:rPr lang="ru-RU" dirty="0" err="1" smtClean="0"/>
              <a:t>Бульбашкові</a:t>
            </a:r>
            <a:r>
              <a:rPr lang="ru-RU" dirty="0" smtClean="0"/>
              <a:t> </a:t>
            </a:r>
            <a:r>
              <a:rPr lang="ru-RU" dirty="0" err="1" smtClean="0"/>
              <a:t>камери</a:t>
            </a:r>
            <a:r>
              <a:rPr lang="ru-RU" dirty="0" smtClean="0"/>
              <a:t>, як правило,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для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частинок</a:t>
            </a:r>
            <a:r>
              <a:rPr lang="ru-RU" dirty="0" smtClean="0"/>
              <a:t> </a:t>
            </a:r>
            <a:r>
              <a:rPr lang="ru-RU" dirty="0" err="1" smtClean="0"/>
              <a:t>високих</a:t>
            </a:r>
            <a:r>
              <a:rPr lang="ru-RU" dirty="0" smtClean="0"/>
              <a:t> </a:t>
            </a:r>
            <a:r>
              <a:rPr lang="ru-RU" dirty="0" err="1" smtClean="0"/>
              <a:t>енергій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ядрами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рідини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</a:t>
            </a:r>
            <a:r>
              <a:rPr lang="ru-RU" dirty="0" err="1" smtClean="0"/>
              <a:t>розпаду</a:t>
            </a:r>
            <a:r>
              <a:rPr lang="ru-RU" dirty="0" smtClean="0"/>
              <a:t> </a:t>
            </a:r>
            <a:r>
              <a:rPr lang="ru-RU" dirty="0" err="1" smtClean="0"/>
              <a:t>частинок</a:t>
            </a:r>
            <a:r>
              <a:rPr lang="ru-RU" dirty="0" smtClean="0"/>
              <a:t>. У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робоча</a:t>
            </a:r>
            <a:r>
              <a:rPr lang="ru-RU" dirty="0" smtClean="0"/>
              <a:t> </a:t>
            </a:r>
            <a:r>
              <a:rPr lang="ru-RU" dirty="0" err="1" smtClean="0"/>
              <a:t>рідина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реєструючого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середовища-мішені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19458" name="Picture 2" descr="http://upload.wikimedia.org/wikipedia/commons/thumb/7/76/Liquid_hydrogen_bubblechamber.jpg/400px-Liquid_hydrogen_bubblechamb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397101" y="2003499"/>
            <a:ext cx="3810000" cy="507682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60648"/>
            <a:ext cx="8712968" cy="4392488"/>
          </a:xfrm>
        </p:spPr>
        <p:txBody>
          <a:bodyPr>
            <a:normAutofit fontScale="85000" lnSpcReduction="20000"/>
          </a:bodyPr>
          <a:lstStyle/>
          <a:p>
            <a:pPr indent="274320">
              <a:lnSpc>
                <a:spcPct val="110000"/>
              </a:lnSpc>
              <a:buNone/>
            </a:pPr>
            <a:r>
              <a:rPr lang="ru-RU" b="1" dirty="0" smtClean="0"/>
              <a:t>4. Характеристики, </a:t>
            </a:r>
            <a:r>
              <a:rPr lang="ru-RU" b="1" dirty="0" err="1" smtClean="0"/>
              <a:t>переваги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недоліки</a:t>
            </a:r>
            <a:endParaRPr lang="ru-RU" dirty="0" smtClean="0"/>
          </a:p>
          <a:p>
            <a:pPr indent="274320">
              <a:lnSpc>
                <a:spcPct val="110000"/>
              </a:lnSpc>
              <a:buNone/>
            </a:pP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бульбашкової</a:t>
            </a:r>
            <a:r>
              <a:rPr lang="ru-RU" dirty="0" smtClean="0"/>
              <a:t> </a:t>
            </a:r>
            <a:r>
              <a:rPr lang="ru-RU" dirty="0" err="1" smtClean="0"/>
              <a:t>камери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розпаду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в основному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розмірами</a:t>
            </a:r>
            <a:r>
              <a:rPr lang="ru-RU" dirty="0" smtClean="0"/>
              <a:t>.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типовий</a:t>
            </a:r>
            <a:r>
              <a:rPr lang="ru-RU" dirty="0" smtClean="0"/>
              <a:t> </a:t>
            </a:r>
            <a:r>
              <a:rPr lang="ru-RU" dirty="0" err="1" smtClean="0"/>
              <a:t>обсяг</a:t>
            </a:r>
            <a:r>
              <a:rPr lang="ru-RU" dirty="0" smtClean="0"/>
              <a:t> -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літрів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камери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більшого</a:t>
            </a:r>
            <a:r>
              <a:rPr lang="ru-RU" dirty="0" smtClean="0"/>
              <a:t> </a:t>
            </a:r>
            <a:r>
              <a:rPr lang="ru-RU" dirty="0" err="1" smtClean="0"/>
              <a:t>розміру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воднева</a:t>
            </a:r>
            <a:r>
              <a:rPr lang="ru-RU" dirty="0" smtClean="0"/>
              <a:t> камера "</a:t>
            </a:r>
            <a:r>
              <a:rPr lang="ru-RU" dirty="0" err="1" smtClean="0"/>
              <a:t>Мірабель</a:t>
            </a:r>
            <a:r>
              <a:rPr lang="ru-RU" dirty="0" smtClean="0"/>
              <a:t>" на </a:t>
            </a:r>
            <a:r>
              <a:rPr lang="ru-RU" dirty="0" err="1" smtClean="0"/>
              <a:t>прискорювачі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фізики</a:t>
            </a:r>
            <a:r>
              <a:rPr lang="ru-RU" dirty="0" smtClean="0"/>
              <a:t> </a:t>
            </a:r>
            <a:r>
              <a:rPr lang="ru-RU" dirty="0" err="1" smtClean="0"/>
              <a:t>високих</a:t>
            </a:r>
            <a:r>
              <a:rPr lang="ru-RU" dirty="0" smtClean="0"/>
              <a:t> </a:t>
            </a:r>
            <a:r>
              <a:rPr lang="ru-RU" dirty="0" err="1" smtClean="0"/>
              <a:t>енергій</a:t>
            </a:r>
            <a:r>
              <a:rPr lang="ru-RU" dirty="0" smtClean="0"/>
              <a:t> РАН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об'єм</a:t>
            </a:r>
            <a:r>
              <a:rPr lang="ru-RU" dirty="0" smtClean="0"/>
              <a:t> 10 м ; </a:t>
            </a:r>
            <a:r>
              <a:rPr lang="ru-RU" dirty="0" err="1" smtClean="0"/>
              <a:t>воднева</a:t>
            </a:r>
            <a:r>
              <a:rPr lang="ru-RU" dirty="0" smtClean="0"/>
              <a:t> камера на </a:t>
            </a:r>
            <a:r>
              <a:rPr lang="ru-RU" dirty="0" err="1" smtClean="0"/>
              <a:t>прискорювачі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прискорювальної</a:t>
            </a:r>
            <a:r>
              <a:rPr lang="ru-RU" dirty="0" smtClean="0"/>
              <a:t> </a:t>
            </a:r>
            <a:r>
              <a:rPr lang="ru-RU" dirty="0" err="1" smtClean="0"/>
              <a:t>лабораторії</a:t>
            </a:r>
            <a:r>
              <a:rPr lang="ru-RU" dirty="0" smtClean="0"/>
              <a:t> США - </a:t>
            </a:r>
            <a:r>
              <a:rPr lang="ru-RU" dirty="0" err="1" smtClean="0"/>
              <a:t>обсяг</a:t>
            </a:r>
            <a:r>
              <a:rPr lang="ru-RU" dirty="0" smtClean="0"/>
              <a:t> 25 м .</a:t>
            </a:r>
          </a:p>
          <a:p>
            <a:pPr indent="274320">
              <a:lnSpc>
                <a:spcPct val="110000"/>
              </a:lnSpc>
              <a:buNone/>
            </a:pPr>
            <a:r>
              <a:rPr lang="ru-RU" i="1" dirty="0" err="1" smtClean="0"/>
              <a:t>Основна</a:t>
            </a:r>
            <a:r>
              <a:rPr lang="ru-RU" i="1" dirty="0" smtClean="0"/>
              <a:t> </a:t>
            </a:r>
            <a:r>
              <a:rPr lang="ru-RU" i="1" dirty="0" err="1" smtClean="0"/>
              <a:t>перевага</a:t>
            </a:r>
            <a:r>
              <a:rPr lang="ru-RU" i="1" dirty="0" smtClean="0"/>
              <a:t> </a:t>
            </a:r>
            <a:r>
              <a:rPr lang="ru-RU" i="1" dirty="0" err="1" smtClean="0"/>
              <a:t>бульбашкової</a:t>
            </a:r>
            <a:r>
              <a:rPr lang="ru-RU" i="1" dirty="0" smtClean="0"/>
              <a:t> </a:t>
            </a:r>
            <a:r>
              <a:rPr lang="ru-RU" i="1" dirty="0" err="1" smtClean="0"/>
              <a:t>камери</a:t>
            </a:r>
            <a:r>
              <a:rPr lang="ru-RU" dirty="0" smtClean="0"/>
              <a:t> - </a:t>
            </a:r>
            <a:r>
              <a:rPr lang="ru-RU" dirty="0" err="1" smtClean="0"/>
              <a:t>ізотропна</a:t>
            </a:r>
            <a:r>
              <a:rPr lang="ru-RU" dirty="0" smtClean="0"/>
              <a:t> </a:t>
            </a:r>
            <a:r>
              <a:rPr lang="ru-RU" dirty="0" err="1" smtClean="0"/>
              <a:t>просторова</a:t>
            </a:r>
            <a:r>
              <a:rPr lang="ru-RU" dirty="0" smtClean="0"/>
              <a:t> </a:t>
            </a:r>
            <a:r>
              <a:rPr lang="ru-RU" dirty="0" err="1" smtClean="0"/>
              <a:t>чутливість</a:t>
            </a:r>
            <a:r>
              <a:rPr lang="ru-RU" dirty="0" smtClean="0"/>
              <a:t> до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частинок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точність</a:t>
            </a:r>
            <a:r>
              <a:rPr lang="ru-RU" dirty="0" smtClean="0"/>
              <a:t> </a:t>
            </a:r>
            <a:r>
              <a:rPr lang="ru-RU" dirty="0" err="1" smtClean="0"/>
              <a:t>вимірювання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імпульсів</a:t>
            </a:r>
            <a:r>
              <a:rPr lang="ru-RU" dirty="0" smtClean="0"/>
              <a:t>.</a:t>
            </a:r>
          </a:p>
          <a:p>
            <a:pPr indent="274320">
              <a:lnSpc>
                <a:spcPct val="110000"/>
              </a:lnSpc>
              <a:buNone/>
            </a:pPr>
            <a:r>
              <a:rPr lang="ru-RU" i="1" dirty="0" err="1" smtClean="0"/>
              <a:t>Недолік</a:t>
            </a:r>
            <a:r>
              <a:rPr lang="ru-RU" i="1" dirty="0" smtClean="0"/>
              <a:t> </a:t>
            </a:r>
            <a:r>
              <a:rPr lang="ru-RU" i="1" dirty="0" err="1" smtClean="0"/>
              <a:t>бульбашкової</a:t>
            </a:r>
            <a:r>
              <a:rPr lang="ru-RU" i="1" dirty="0" smtClean="0"/>
              <a:t> </a:t>
            </a:r>
            <a:r>
              <a:rPr lang="ru-RU" i="1" dirty="0" err="1" smtClean="0"/>
              <a:t>камери</a:t>
            </a:r>
            <a:r>
              <a:rPr lang="ru-RU" dirty="0" smtClean="0"/>
              <a:t> - </a:t>
            </a:r>
            <a:r>
              <a:rPr lang="ru-RU" dirty="0" err="1" smtClean="0"/>
              <a:t>слабка</a:t>
            </a:r>
            <a:r>
              <a:rPr lang="ru-RU" dirty="0" smtClean="0"/>
              <a:t> </a:t>
            </a:r>
            <a:r>
              <a:rPr lang="ru-RU" dirty="0" err="1" smtClean="0"/>
              <a:t>керованість</a:t>
            </a:r>
            <a:r>
              <a:rPr lang="ru-RU" dirty="0" smtClean="0"/>
              <a:t>, </a:t>
            </a:r>
            <a:r>
              <a:rPr lang="ru-RU" dirty="0" err="1" smtClean="0"/>
              <a:t>необхідна</a:t>
            </a:r>
            <a:r>
              <a:rPr lang="ru-RU" dirty="0" smtClean="0"/>
              <a:t> для </a:t>
            </a:r>
            <a:r>
              <a:rPr lang="ru-RU" dirty="0" err="1" smtClean="0"/>
              <a:t>відбору</a:t>
            </a:r>
            <a:r>
              <a:rPr lang="ru-RU" dirty="0" smtClean="0"/>
              <a:t> </a:t>
            </a:r>
            <a:r>
              <a:rPr lang="ru-RU" dirty="0" err="1" smtClean="0"/>
              <a:t>потрібних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часток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розпаду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22530" name="Picture 2" descr="http://lifeinserbia.net/wp-content/uploads/2014/11/plus-and-minus.JPE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789040"/>
            <a:ext cx="4032417" cy="285293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</TotalTime>
  <Words>316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Презентація на тему: “БУЛЬБАШКОВА КАМЕРА”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Амиго</dc:creator>
  <cp:lastModifiedBy>Амиго</cp:lastModifiedBy>
  <cp:revision>6</cp:revision>
  <dcterms:created xsi:type="dcterms:W3CDTF">2015-04-08T14:03:07Z</dcterms:created>
  <dcterms:modified xsi:type="dcterms:W3CDTF">2015-04-25T17:30:47Z</dcterms:modified>
</cp:coreProperties>
</file>