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5D0F65"/>
    <a:srgbClr val="5609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3655D-727D-4EFA-81AB-6B69736B67C0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E6E18-A84B-459C-92F1-0DD0B9AC61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1EF02-0077-47CF-91C1-6FCE382E71B3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11BE-07F3-4CEF-96DB-BF88CEA8E3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220FF-883B-4775-A01E-7E7C07F42AC0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3C920-8AEC-4E0F-B726-F130BFAEDF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F4008-59AB-416C-BF70-893F7B10CFC0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F952-393B-4E7F-B1EC-E27CAB068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7278E-813F-42E9-AC52-BB91388A51FB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92758-7219-4086-AB73-6CBD841957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D9A78-17AD-4877-813C-ADF595BDD787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42B69-03E6-4486-9C30-85E2100FE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359AB-1092-4ADD-9487-FDD9FB1DF1F4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FD6A3-93CD-4351-A42C-023980B0D3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E2FA8-2A1F-470C-8CC5-119608D37C11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0C07E-946E-4BDE-B180-DBB258D0A6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3B854-CB43-4424-84C8-16DA989320D5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E9F2E-1B9E-4C2D-88D6-BF63B0121E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CA35D-08F9-4675-ABA4-000A6E02B389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1762E-3778-4524-9E81-465187B1D8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51D249-D336-4341-A583-ADE4045D6040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77FD-CD5F-42C2-8453-8CBDBCAD8F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6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9033966-8567-4259-908B-F96FE43B1B94}" type="datetimeFigureOut">
              <a:rPr lang="ru-RU" smtClean="0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E24AF68-D9E2-4846-9AC0-9BBB3E861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96%D0%BD%D0%B5%D0%BC%D0%B0%D1%82%D0%BE%D0%B3%D1%80%D0%B0%D1%84_%D0%A4%D1%80%D0%B0%D0%BD%D1%86%D1%96%D1%9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-pidruchniki.com/content/161_Franciya_batkivshina_mistectva_kino_Vidatni_rejiseri_aktori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F%D0%BE%D0%BB%D0%B8%D1%82%D0%B8%D0%B9_%D0%BF%D0%BE%D0%BB%D0%B8%D0%B2%D0%B0%D0%BB%D1%8C%D0%BD%D0%B8%D0%BA&amp;action=edit&amp;redlink=1" TargetMode="External"/><Relationship Id="rId2" Type="http://schemas.openxmlformats.org/officeDocument/2006/relationships/hyperlink" Target="http://uk.wikipedia.org/w/index.php?title=%D0%A1%D0%BD%D1%96%D0%B4%D0%B0%D0%BD%D0%BE%D0%BA_%D0%B4%D0%B8%D1%82%D0%B8%D0%BD%D0%B8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uk.wikipedia.org/wiki/1895" TargetMode="External"/><Relationship Id="rId4" Type="http://schemas.openxmlformats.org/officeDocument/2006/relationships/hyperlink" Target="http://uk.wikipedia.org/wiki/28_%D0%B3%D1%80%D1%83%D0%B4%D0%BD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A%D1%96%D0%BD%D0%BE%D1%80%D0%BE%D0%BC%D0%B0%D0%BD%D0%B8&amp;action=edit&amp;redlink=1" TargetMode="External"/><Relationship Id="rId2" Type="http://schemas.openxmlformats.org/officeDocument/2006/relationships/hyperlink" Target="http://uk.wikipedia.org/wiki/%D0%86%D0%BF%D0%BE%D0%B4%D1%80%D0%BE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k.wikipedia.org/w/index.php?title=%D0%86%D1%81%D1%82%D0%BE%D1%80%D0%B8%D1%87%D0%BD%D0%B5_%D0%BA%D1%96%D0%BD%D0%BE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1%83%D1%80%D0%B2%D1%96%D0%BB%D1%8C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uk.wikipedia.org/wiki/%D0%96%D0%B5%D1%80%D0%B0%D1%80_%D0%A4%D1%96%D0%BB%D1%96%D0%B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%D0%96%D0%B0%D0%BD_%D0%9C%D0%B0%D1%80%D0%B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136904" cy="1944216"/>
          </a:xfrm>
        </p:spPr>
        <p:txBody>
          <a:bodyPr>
            <a:noAutofit/>
          </a:bodyPr>
          <a:lstStyle/>
          <a:p>
            <a:pPr algn="r" eaLnBrk="1" hangingPunct="1"/>
            <a:r>
              <a:rPr lang="uk-UA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Франція – батьківщина кіномистецтва</a:t>
            </a:r>
            <a:endParaRPr lang="ru-RU" sz="6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8172400" cy="933428"/>
          </a:xfrm>
        </p:spPr>
        <p:txBody>
          <a:bodyPr>
            <a:noAutofit/>
          </a:bodyPr>
          <a:lstStyle/>
          <a:p>
            <a:pPr algn="r"/>
            <a:r>
              <a:rPr lang="uk-UA" sz="2400" b="1" dirty="0" smtClean="0">
                <a:solidFill>
                  <a:srgbClr val="560981"/>
                </a:solidFill>
              </a:rPr>
              <a:t>Підготувала </a:t>
            </a:r>
            <a:endParaRPr lang="uk-UA" sz="2400" b="1" dirty="0" smtClean="0">
              <a:solidFill>
                <a:srgbClr val="560981"/>
              </a:solidFill>
            </a:endParaRPr>
          </a:p>
          <a:p>
            <a:pPr algn="r"/>
            <a:r>
              <a:rPr lang="uk-UA" sz="2400" b="1" dirty="0" smtClean="0">
                <a:solidFill>
                  <a:srgbClr val="560981"/>
                </a:solidFill>
              </a:rPr>
              <a:t>учениці </a:t>
            </a:r>
            <a:r>
              <a:rPr lang="en-US" sz="2400" b="1" dirty="0" smtClean="0">
                <a:solidFill>
                  <a:srgbClr val="560981"/>
                </a:solidFill>
              </a:rPr>
              <a:t>II </a:t>
            </a:r>
            <a:r>
              <a:rPr lang="uk-UA" sz="2400" b="1" dirty="0" smtClean="0">
                <a:solidFill>
                  <a:srgbClr val="560981"/>
                </a:solidFill>
              </a:rPr>
              <a:t>природничого класу</a:t>
            </a:r>
            <a:br>
              <a:rPr lang="uk-UA" sz="2400" b="1" dirty="0" smtClean="0">
                <a:solidFill>
                  <a:srgbClr val="560981"/>
                </a:solidFill>
              </a:rPr>
            </a:br>
            <a:r>
              <a:rPr lang="uk-UA" sz="2400" b="1" dirty="0" smtClean="0">
                <a:solidFill>
                  <a:srgbClr val="560981"/>
                </a:solidFill>
              </a:rPr>
              <a:t>Ніжинського ліцею </a:t>
            </a:r>
          </a:p>
          <a:p>
            <a:pPr algn="r"/>
            <a:r>
              <a:rPr lang="uk-UA" sz="2400" b="1" dirty="0" smtClean="0">
                <a:solidFill>
                  <a:srgbClr val="560981"/>
                </a:solidFill>
              </a:rPr>
              <a:t>Ніжинської міської ради</a:t>
            </a:r>
            <a:r>
              <a:rPr lang="ru-RU" sz="2400" b="1" dirty="0" smtClean="0">
                <a:solidFill>
                  <a:srgbClr val="560981"/>
                </a:solidFill>
              </a:rPr>
              <a:t> при НДУ </a:t>
            </a:r>
            <a:r>
              <a:rPr lang="ru-RU" sz="2400" b="1" dirty="0" err="1" smtClean="0">
                <a:solidFill>
                  <a:srgbClr val="560981"/>
                </a:solidFill>
              </a:rPr>
              <a:t>ім</a:t>
            </a:r>
            <a:r>
              <a:rPr lang="ru-RU" sz="2400" b="1" dirty="0" smtClean="0">
                <a:solidFill>
                  <a:srgbClr val="560981"/>
                </a:solidFill>
              </a:rPr>
              <a:t>. М. Гоголя</a:t>
            </a:r>
          </a:p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Савченко Анна</a:t>
            </a:r>
            <a:r>
              <a:rPr lang="ru-RU" sz="1400" b="1" dirty="0" smtClean="0">
                <a:solidFill>
                  <a:srgbClr val="560981"/>
                </a:solidFill>
              </a:rPr>
              <a:t/>
            </a:r>
            <a:br>
              <a:rPr lang="ru-RU" sz="1400" b="1" dirty="0" smtClean="0">
                <a:solidFill>
                  <a:srgbClr val="560981"/>
                </a:solidFill>
              </a:rPr>
            </a:br>
            <a:endParaRPr lang="uk-UA" sz="1600" b="1" i="1" dirty="0" smtClean="0">
              <a:solidFill>
                <a:srgbClr val="5609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Сучасне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кіно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Франції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58417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Стиль </a:t>
            </a:r>
            <a:r>
              <a:rPr lang="ru-RU" sz="2400" b="1" dirty="0" err="1" smtClean="0"/>
              <a:t>визначають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режисери</a:t>
            </a:r>
            <a:r>
              <a:rPr lang="ru-RU" sz="2400" b="1" dirty="0" smtClean="0"/>
              <a:t> Люк </a:t>
            </a:r>
            <a:r>
              <a:rPr lang="ru-RU" sz="2400" b="1" dirty="0" err="1" smtClean="0"/>
              <a:t>Бессон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Жан-Пьєр</a:t>
            </a:r>
            <a:r>
              <a:rPr lang="ru-RU" sz="2400" b="1" dirty="0" smtClean="0"/>
              <a:t> Жене, Франсуа Озон. </a:t>
            </a:r>
            <a:r>
              <a:rPr lang="ru-RU" sz="2400" b="1" dirty="0" err="1" smtClean="0"/>
              <a:t>Популярні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актори</a:t>
            </a:r>
            <a:r>
              <a:rPr lang="ru-RU" sz="2400" b="1" dirty="0" smtClean="0"/>
              <a:t> – Жан </a:t>
            </a:r>
            <a:r>
              <a:rPr lang="ru-RU" sz="2400" b="1" dirty="0" err="1" smtClean="0"/>
              <a:t>Рено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Одрі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Тоту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Софі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Марсо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Крістіан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Клавьє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Метью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Косовіц</a:t>
            </a:r>
            <a:endParaRPr lang="ru-RU" sz="2400" b="1" dirty="0"/>
          </a:p>
        </p:txBody>
      </p:sp>
      <p:pic>
        <p:nvPicPr>
          <p:cNvPr id="22530" name="Picture 2" descr="http://kinomir.kg/uploads/posts/2012-10/1350731663_184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475989" cy="3356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02128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1+1                              </a:t>
            </a:r>
            <a:r>
              <a:rPr lang="ru-RU" sz="3200" b="1" dirty="0" err="1" smtClean="0"/>
              <a:t>Піна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днів</a:t>
            </a:r>
            <a:endParaRPr lang="ru-RU" sz="3200" b="1" dirty="0"/>
          </a:p>
        </p:txBody>
      </p:sp>
      <p:pic>
        <p:nvPicPr>
          <p:cNvPr id="22532" name="Picture 4" descr="http://static.epocasaopaulo.s3.amazonaws.com/wp-content/blogs.dir/9/files/2013/07/cena-do-filme-a-espuma-dos-d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789" y="2492896"/>
            <a:ext cx="4500211" cy="328575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Джерела: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http://uk.wikipedia.org/wiki/%D0%9A%D1%96%D0%BD%D0%B5%D0%BC%D0%B0%D1%82%D0%BE%D0%B3%D1%80%D0%B0%D1%84_%</a:t>
            </a:r>
            <a:r>
              <a:rPr lang="en-US" dirty="0" smtClean="0">
                <a:hlinkClick r:id="rId3"/>
              </a:rPr>
              <a:t>D0%A4%D1%80%D0%B0%D0%BD%D1%86%D1%96%D1%97</a:t>
            </a:r>
            <a:endParaRPr lang="uk-UA" dirty="0" smtClean="0"/>
          </a:p>
          <a:p>
            <a:r>
              <a:rPr lang="en-US" dirty="0" smtClean="0"/>
              <a:t>ua.convdocs.org/docs/index-103145.html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e-pidruchniki.com/content/161_Franciya_batkivshina_mistectva_kino_Vidatni_rejiseri_aktori.html</a:t>
            </a:r>
            <a:endParaRPr lang="uk-UA" dirty="0" smtClean="0"/>
          </a:p>
          <a:p>
            <a:r>
              <a:rPr lang="en-US" dirty="0" smtClean="0"/>
              <a:t>http://connect.rin.ru/art_adv/?id=1952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125113" cy="924475"/>
          </a:xfrm>
        </p:spPr>
        <p:txBody>
          <a:bodyPr/>
          <a:lstStyle/>
          <a:p>
            <a:r>
              <a:rPr lang="uk-UA" b="1" i="1" dirty="0" smtClean="0">
                <a:solidFill>
                  <a:srgbClr val="5D0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b="1" i="1" dirty="0">
              <a:solidFill>
                <a:srgbClr val="5D0F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676456" cy="924475"/>
          </a:xfrm>
        </p:spPr>
        <p:txBody>
          <a:bodyPr/>
          <a:lstStyle/>
          <a:p>
            <a:r>
              <a:rPr lang="ru-RU" b="1" dirty="0" err="1" smtClean="0"/>
              <a:t>Французький</a:t>
            </a:r>
            <a:r>
              <a:rPr lang="ru-RU" b="1" dirty="0" smtClean="0"/>
              <a:t> </a:t>
            </a:r>
            <a:r>
              <a:rPr lang="ru-RU" b="1" dirty="0" err="1" smtClean="0"/>
              <a:t>кінематограф</a:t>
            </a:r>
            <a:r>
              <a:rPr lang="ru-RU" dirty="0" smtClean="0"/>
              <a:t> </a:t>
            </a:r>
            <a:r>
              <a:rPr lang="ru-RU" sz="2800" dirty="0" err="1" smtClean="0"/>
              <a:t>включає</a:t>
            </a:r>
            <a:r>
              <a:rPr lang="ru-RU" sz="2800" dirty="0" smtClean="0"/>
              <a:t> у себе твори </a:t>
            </a:r>
            <a:r>
              <a:rPr lang="ru-RU" sz="2800" dirty="0" err="1" smtClean="0"/>
              <a:t>кіно</a:t>
            </a:r>
            <a:r>
              <a:rPr lang="ru-RU" sz="2800" dirty="0" smtClean="0"/>
              <a:t>, </a:t>
            </a:r>
            <a:r>
              <a:rPr lang="ru-RU" sz="2800" dirty="0" err="1" smtClean="0"/>
              <a:t>створені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французькою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нацією</a:t>
            </a:r>
            <a:r>
              <a:rPr lang="ru-RU" sz="2800" dirty="0" smtClean="0"/>
              <a:t>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представниками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закордоном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11.nnm.ru/b/5/7/f/b/b374ad2a157646fe8ba49d7c1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758079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5113" cy="924475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Заснування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кінематографу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3" y="980728"/>
            <a:ext cx="5796137" cy="587727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150" b="1" dirty="0" smtClean="0"/>
              <a:t>1895— </a:t>
            </a:r>
            <a:r>
              <a:rPr lang="ru-RU" sz="2150" b="1" dirty="0" err="1" smtClean="0"/>
              <a:t>Винахід</a:t>
            </a:r>
            <a:r>
              <a:rPr lang="ru-RU" sz="2150" b="1" dirty="0" smtClean="0"/>
              <a:t> синематографа (</a:t>
            </a:r>
            <a:r>
              <a:rPr lang="ru-RU" sz="2150" b="1" dirty="0" err="1" smtClean="0"/>
              <a:t>з'єднання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плівки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з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проекційним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ліхтарем</a:t>
            </a:r>
            <a:r>
              <a:rPr lang="ru-RU" sz="2150" b="1" dirty="0" smtClean="0"/>
              <a:t>) </a:t>
            </a:r>
            <a:r>
              <a:rPr lang="ru-RU" sz="2150" b="1" dirty="0" err="1" smtClean="0"/>
              <a:t>братами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Оґюстом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і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Луї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Люм'єрами</a:t>
            </a:r>
            <a:endParaRPr lang="ru-RU" sz="2150" b="1" dirty="0" smtClean="0"/>
          </a:p>
          <a:p>
            <a:r>
              <a:rPr lang="ru-RU" sz="2150" b="1" dirty="0" smtClean="0"/>
              <a:t>22 </a:t>
            </a:r>
            <a:r>
              <a:rPr lang="ru-RU" sz="2150" b="1" dirty="0" err="1" smtClean="0"/>
              <a:t>березня</a:t>
            </a:r>
            <a:r>
              <a:rPr lang="ru-RU" sz="2150" b="1" dirty="0" smtClean="0"/>
              <a:t> 1895 </a:t>
            </a:r>
            <a:r>
              <a:rPr lang="ru-RU" sz="2150" b="1" dirty="0" err="1" smtClean="0"/>
              <a:t>р</a:t>
            </a:r>
            <a:r>
              <a:rPr lang="ru-RU" sz="2150" b="1" dirty="0" smtClean="0"/>
              <a:t> - п</a:t>
            </a:r>
            <a:r>
              <a:rPr lang="ru-RU" sz="2150" b="1" dirty="0" smtClean="0"/>
              <a:t>ерша </a:t>
            </a:r>
            <a:r>
              <a:rPr lang="ru-RU" sz="2150" b="1" dirty="0" err="1" smtClean="0"/>
              <a:t>експериментальна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демонстрація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кінофільму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Люм'єр</a:t>
            </a:r>
            <a:r>
              <a:rPr lang="uk-UA" sz="2150" b="1" dirty="0" smtClean="0"/>
              <a:t>і</a:t>
            </a:r>
            <a:r>
              <a:rPr lang="ru-RU" sz="2150" b="1" dirty="0" smtClean="0"/>
              <a:t>в </a:t>
            </a:r>
            <a:r>
              <a:rPr lang="ru-RU" sz="215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150" b="1" i="1" dirty="0" err="1" smtClean="0">
                <a:solidFill>
                  <a:schemeClr val="accent6">
                    <a:lumMod val="50000"/>
                  </a:schemeClr>
                </a:solidFill>
              </a:rPr>
              <a:t>Вихід</a:t>
            </a:r>
            <a:r>
              <a:rPr lang="ru-RU" sz="215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50" b="1" i="1" dirty="0" err="1" smtClean="0">
                <a:solidFill>
                  <a:schemeClr val="accent6">
                    <a:lumMod val="50000"/>
                  </a:schemeClr>
                </a:solidFill>
              </a:rPr>
              <a:t>робочих</a:t>
            </a:r>
            <a:r>
              <a:rPr lang="ru-RU" sz="215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50" b="1" i="1" dirty="0" err="1" smtClean="0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150" b="1" i="1" dirty="0" smtClean="0">
                <a:solidFill>
                  <a:schemeClr val="accent6">
                    <a:lumMod val="50000"/>
                  </a:schemeClr>
                </a:solidFill>
              </a:rPr>
              <a:t> фабрики </a:t>
            </a:r>
            <a:r>
              <a:rPr lang="ru-RU" sz="2150" b="1" i="1" dirty="0" err="1" smtClean="0">
                <a:solidFill>
                  <a:schemeClr val="accent6">
                    <a:lumMod val="50000"/>
                  </a:schemeClr>
                </a:solidFill>
              </a:rPr>
              <a:t>Люм'єр</a:t>
            </a:r>
            <a:r>
              <a:rPr lang="ru-RU" sz="215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2150" b="1" dirty="0" smtClean="0"/>
              <a:t>1 </a:t>
            </a:r>
            <a:r>
              <a:rPr lang="ru-RU" sz="2150" b="1" dirty="0" err="1" smtClean="0"/>
              <a:t>червня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показані</a:t>
            </a:r>
            <a:r>
              <a:rPr lang="ru-RU" sz="2150" b="1" dirty="0" smtClean="0"/>
              <a:t> </a:t>
            </a:r>
            <a:r>
              <a:rPr lang="ru-RU" sz="2150" b="1" dirty="0" err="1" smtClean="0"/>
              <a:t>ще</a:t>
            </a:r>
            <a:r>
              <a:rPr lang="ru-RU" sz="2150" b="1" dirty="0" smtClean="0"/>
              <a:t> 7 </a:t>
            </a:r>
            <a:r>
              <a:rPr lang="ru-RU" sz="2150" b="1" dirty="0" err="1" smtClean="0"/>
              <a:t>фільмів</a:t>
            </a:r>
            <a:r>
              <a:rPr lang="ru-RU" sz="2150" b="1" dirty="0" smtClean="0"/>
              <a:t> («</a:t>
            </a:r>
            <a:r>
              <a:rPr lang="ru-RU" sz="2150" b="1" dirty="0" err="1" smtClean="0"/>
              <a:t>Прибуття</a:t>
            </a:r>
            <a:r>
              <a:rPr lang="ru-RU" sz="2150" b="1" dirty="0" smtClean="0"/>
              <a:t> потягу», «</a:t>
            </a:r>
            <a:r>
              <a:rPr lang="ru-RU" sz="2150" b="1" dirty="0" err="1" smtClean="0"/>
              <a:t>Поливальник</a:t>
            </a:r>
            <a:r>
              <a:rPr lang="ru-RU" sz="2150" b="1" dirty="0" smtClean="0"/>
              <a:t>» </a:t>
            </a:r>
            <a:r>
              <a:rPr lang="ru-RU" sz="2150" b="1" dirty="0" smtClean="0">
                <a:hlinkClick r:id="rId2" tooltip="Сніданок дитини (ще не написана)"/>
              </a:rPr>
              <a:t>«</a:t>
            </a:r>
            <a:r>
              <a:rPr lang="ru-RU" sz="2150" b="1" dirty="0" err="1" smtClean="0">
                <a:hlinkClick r:id="rId2" tooltip="Сніданок дитини (ще не написана)"/>
              </a:rPr>
              <a:t>Сніданок</a:t>
            </a:r>
            <a:r>
              <a:rPr lang="ru-RU" sz="2150" b="1" dirty="0" smtClean="0">
                <a:hlinkClick r:id="rId2" tooltip="Сніданок дитини (ще не написана)"/>
              </a:rPr>
              <a:t> </a:t>
            </a:r>
            <a:r>
              <a:rPr lang="ru-RU" sz="2150" b="1" dirty="0" err="1" smtClean="0">
                <a:hlinkClick r:id="rId2" tooltip="Сніданок дитини (ще не написана)"/>
              </a:rPr>
              <a:t>дитини</a:t>
            </a:r>
            <a:r>
              <a:rPr lang="ru-RU" sz="2150" b="1" dirty="0" smtClean="0">
                <a:hlinkClick r:id="rId2" tooltip="Сніданок дитини (ще не написана)"/>
              </a:rPr>
              <a:t>»</a:t>
            </a:r>
            <a:r>
              <a:rPr lang="ru-RU" sz="2150" b="1" dirty="0" smtClean="0"/>
              <a:t> та </a:t>
            </a:r>
            <a:r>
              <a:rPr lang="ru-RU" sz="2150" b="1" dirty="0" smtClean="0">
                <a:hlinkClick r:id="rId3" tooltip="Политий поливальник (ще не написана)"/>
              </a:rPr>
              <a:t>«</a:t>
            </a:r>
            <a:r>
              <a:rPr lang="ru-RU" sz="2150" b="1" dirty="0" err="1" smtClean="0">
                <a:hlinkClick r:id="rId3" tooltip="Политий поливальник (ще не написана)"/>
              </a:rPr>
              <a:t>Политий</a:t>
            </a:r>
            <a:r>
              <a:rPr lang="ru-RU" sz="2150" b="1" dirty="0" smtClean="0">
                <a:hlinkClick r:id="rId3" tooltip="Политий поливальник (ще не написана)"/>
              </a:rPr>
              <a:t> </a:t>
            </a:r>
            <a:r>
              <a:rPr lang="ru-RU" sz="2150" b="1" dirty="0" err="1" smtClean="0">
                <a:hlinkClick r:id="rId3" tooltip="Политий поливальник (ще не написана)"/>
              </a:rPr>
              <a:t>поливальник</a:t>
            </a:r>
            <a:r>
              <a:rPr lang="ru-RU" sz="2150" b="1" dirty="0" smtClean="0">
                <a:hlinkClick r:id="rId3" tooltip="Политий поливальник (ще не написана)"/>
              </a:rPr>
              <a:t>»</a:t>
            </a:r>
            <a:r>
              <a:rPr lang="ru-RU" sz="2150" b="1" dirty="0" smtClean="0"/>
              <a:t>)</a:t>
            </a:r>
            <a:endParaRPr lang="ru-RU" sz="2150" b="1" dirty="0" smtClean="0"/>
          </a:p>
          <a:p>
            <a:r>
              <a:rPr lang="ru-RU" sz="2150" b="1" dirty="0" smtClean="0">
                <a:cs typeface="Andalus" pitchFamily="18" charset="-78"/>
                <a:hlinkClick r:id="rId4" tooltip="28 грудня"/>
              </a:rPr>
              <a:t>28 </a:t>
            </a:r>
            <a:r>
              <a:rPr lang="ru-RU" sz="2150" b="1" dirty="0" err="1" smtClean="0">
                <a:cs typeface="Andalus" pitchFamily="18" charset="-78"/>
                <a:hlinkClick r:id="rId4" tooltip="28 грудня"/>
              </a:rPr>
              <a:t>грудня</a:t>
            </a:r>
            <a:r>
              <a:rPr lang="ru-RU" sz="2150" b="1" dirty="0" smtClean="0">
                <a:cs typeface="Andalus" pitchFamily="18" charset="-78"/>
              </a:rPr>
              <a:t> </a:t>
            </a:r>
            <a:r>
              <a:rPr lang="ru-RU" sz="2150" b="1" dirty="0" smtClean="0">
                <a:cs typeface="Andalus" pitchFamily="18" charset="-78"/>
                <a:hlinkClick r:id="rId5" tooltip="1895"/>
              </a:rPr>
              <a:t>1895</a:t>
            </a:r>
            <a:r>
              <a:rPr lang="ru-RU" sz="2150" b="1" dirty="0" smtClean="0"/>
              <a:t> </a:t>
            </a:r>
            <a:r>
              <a:rPr lang="ru-RU" sz="2150" b="1" dirty="0" smtClean="0"/>
              <a:t>- «День </a:t>
            </a:r>
            <a:r>
              <a:rPr lang="ru-RU" sz="2150" b="1" dirty="0" err="1" smtClean="0"/>
              <a:t>народження</a:t>
            </a:r>
            <a:r>
              <a:rPr lang="ru-RU" sz="2150" b="1" dirty="0" smtClean="0"/>
              <a:t>» </a:t>
            </a:r>
            <a:r>
              <a:rPr lang="ru-RU" sz="2150" b="1" dirty="0" err="1" smtClean="0"/>
              <a:t>кіно</a:t>
            </a:r>
            <a:endParaRPr lang="ru-RU" sz="215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upload.wikimedia.org/wikipedia/commons/9/93/Fratelli_Lumie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96752"/>
            <a:ext cx="339090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877272"/>
            <a:ext cx="399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Оґюст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Луї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Люм'єр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7" y="476672"/>
            <a:ext cx="4788024" cy="6048671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1907—1908— </a:t>
            </a:r>
            <a:r>
              <a:rPr lang="ru-RU" sz="2200" b="1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режисером</a:t>
            </a:r>
            <a:r>
              <a:rPr lang="ru-RU" sz="2200" b="1" dirty="0" smtClean="0">
                <a:solidFill>
                  <a:schemeClr val="tx1"/>
                </a:solidFill>
              </a:rPr>
              <a:t> Ж. </a:t>
            </a:r>
            <a:r>
              <a:rPr lang="ru-RU" sz="2200" b="1" dirty="0" err="1" smtClean="0">
                <a:solidFill>
                  <a:schemeClr val="tx1"/>
                </a:solidFill>
              </a:rPr>
              <a:t>Мельєсом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технічних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трюків</a:t>
            </a:r>
            <a:r>
              <a:rPr lang="ru-RU" sz="2200" b="1" dirty="0" smtClean="0">
                <a:solidFill>
                  <a:schemeClr val="tx1"/>
                </a:solidFill>
              </a:rPr>
              <a:t> в </a:t>
            </a:r>
            <a:r>
              <a:rPr lang="ru-RU" sz="2200" b="1" dirty="0" err="1" smtClean="0">
                <a:solidFill>
                  <a:schemeClr val="tx1"/>
                </a:solidFill>
              </a:rPr>
              <a:t>кіно</a:t>
            </a:r>
            <a:r>
              <a:rPr lang="ru-RU" sz="2200" b="1" dirty="0" smtClean="0">
                <a:solidFill>
                  <a:schemeClr val="tx1"/>
                </a:solidFill>
              </a:rPr>
              <a:t> (</a:t>
            </a:r>
            <a:r>
              <a:rPr lang="ru-RU" sz="2200" b="1" dirty="0" err="1" smtClean="0">
                <a:solidFill>
                  <a:schemeClr val="tx1"/>
                </a:solidFill>
              </a:rPr>
              <a:t>макети</a:t>
            </a:r>
            <a:r>
              <a:rPr lang="ru-RU" sz="2200" b="1" dirty="0" smtClean="0">
                <a:solidFill>
                  <a:schemeClr val="tx1"/>
                </a:solidFill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</a:rPr>
              <a:t>подвійна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експозиція</a:t>
            </a:r>
            <a:r>
              <a:rPr lang="ru-RU" sz="2200" b="1" dirty="0" smtClean="0">
                <a:solidFill>
                  <a:schemeClr val="tx1"/>
                </a:solidFill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</a:rPr>
              <a:t>комбіновані</a:t>
            </a:r>
            <a:r>
              <a:rPr lang="ru-RU" sz="2200" b="1" dirty="0" smtClean="0">
                <a:solidFill>
                  <a:schemeClr val="tx1"/>
                </a:solidFill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</a:rPr>
              <a:t>сповільнені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і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прискорені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зйомки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і</a:t>
            </a:r>
            <a:r>
              <a:rPr lang="ru-RU" sz="2200" b="1" dirty="0" smtClean="0">
                <a:solidFill>
                  <a:schemeClr val="tx1"/>
                </a:solidFill>
              </a:rPr>
              <a:t> т. д.). </a:t>
            </a:r>
            <a:r>
              <a:rPr lang="ru-RU" sz="2200" b="1" dirty="0" err="1" smtClean="0">
                <a:solidFill>
                  <a:schemeClr val="tx1"/>
                </a:solidFill>
              </a:rPr>
              <a:t>Зйомки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фантастичних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серій</a:t>
            </a:r>
            <a:r>
              <a:rPr lang="ru-RU" sz="2200" b="1" dirty="0" smtClean="0">
                <a:solidFill>
                  <a:schemeClr val="tx1"/>
                </a:solidFill>
              </a:rPr>
              <a:t> («</a:t>
            </a:r>
            <a:r>
              <a:rPr lang="ru-RU" sz="2200" b="1" dirty="0" err="1" smtClean="0">
                <a:solidFill>
                  <a:schemeClr val="tx1"/>
                </a:solidFill>
              </a:rPr>
              <a:t>Подорож</a:t>
            </a:r>
            <a:r>
              <a:rPr lang="ru-RU" sz="2200" b="1" dirty="0" smtClean="0">
                <a:solidFill>
                  <a:schemeClr val="tx1"/>
                </a:solidFill>
              </a:rPr>
              <a:t> на </a:t>
            </a:r>
            <a:r>
              <a:rPr lang="ru-RU" sz="2200" b="1" dirty="0" err="1" smtClean="0">
                <a:solidFill>
                  <a:schemeClr val="tx1"/>
                </a:solidFill>
              </a:rPr>
              <a:t>Місяць</a:t>
            </a:r>
            <a:r>
              <a:rPr lang="ru-RU" sz="2200" b="1" dirty="0" smtClean="0">
                <a:solidFill>
                  <a:schemeClr val="tx1"/>
                </a:solidFill>
              </a:rPr>
              <a:t>»), </a:t>
            </a:r>
            <a:r>
              <a:rPr lang="ru-RU" sz="2200" b="1" dirty="0" err="1" smtClean="0">
                <a:solidFill>
                  <a:schemeClr val="tx1"/>
                </a:solidFill>
              </a:rPr>
              <a:t>зйомки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кінофеєрій</a:t>
            </a:r>
            <a:r>
              <a:rPr lang="ru-RU" sz="2200" b="1" dirty="0" smtClean="0">
                <a:solidFill>
                  <a:schemeClr val="tx1"/>
                </a:solidFill>
              </a:rPr>
              <a:t> («</a:t>
            </a:r>
            <a:r>
              <a:rPr lang="ru-RU" sz="2200" b="1" dirty="0" err="1" smtClean="0">
                <a:solidFill>
                  <a:schemeClr val="tx1"/>
                </a:solidFill>
              </a:rPr>
              <a:t>Червоний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Капелюшок</a:t>
            </a:r>
            <a:r>
              <a:rPr lang="ru-RU" sz="2200" b="1" dirty="0" smtClean="0">
                <a:solidFill>
                  <a:schemeClr val="tx1"/>
                </a:solidFill>
              </a:rPr>
              <a:t>», «</a:t>
            </a:r>
            <a:r>
              <a:rPr lang="ru-RU" sz="2200" b="1" dirty="0" err="1" smtClean="0">
                <a:solidFill>
                  <a:schemeClr val="tx1"/>
                </a:solidFill>
              </a:rPr>
              <a:t>Попелюшка</a:t>
            </a:r>
            <a:r>
              <a:rPr lang="ru-RU" sz="2200" b="1" dirty="0" smtClean="0">
                <a:solidFill>
                  <a:schemeClr val="tx1"/>
                </a:solidFill>
              </a:rPr>
              <a:t>»). 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1908</a:t>
            </a:r>
            <a:r>
              <a:rPr lang="ru-RU" sz="2200" b="1" dirty="0" smtClean="0">
                <a:solidFill>
                  <a:schemeClr val="tx1"/>
                </a:solidFill>
              </a:rPr>
              <a:t> — </a:t>
            </a:r>
            <a:r>
              <a:rPr lang="ru-RU" sz="2200" b="1" dirty="0" err="1" smtClean="0">
                <a:solidFill>
                  <a:schemeClr val="tx1"/>
                </a:solidFill>
              </a:rPr>
              <a:t>Створення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першого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мальованого</a:t>
            </a:r>
            <a:r>
              <a:rPr lang="ru-RU" sz="2200" b="1" dirty="0" smtClean="0">
                <a:solidFill>
                  <a:schemeClr val="tx1"/>
                </a:solidFill>
              </a:rPr>
              <a:t> (</a:t>
            </a:r>
            <a:r>
              <a:rPr lang="ru-RU" sz="2200" b="1" dirty="0" err="1" smtClean="0">
                <a:solidFill>
                  <a:schemeClr val="tx1"/>
                </a:solidFill>
              </a:rPr>
              <a:t>мультиплікаційного</a:t>
            </a:r>
            <a:r>
              <a:rPr lang="ru-RU" sz="2200" b="1" dirty="0" smtClean="0">
                <a:solidFill>
                  <a:schemeClr val="tx1"/>
                </a:solidFill>
              </a:rPr>
              <a:t>) </a:t>
            </a:r>
            <a:r>
              <a:rPr lang="ru-RU" sz="2200" b="1" dirty="0" err="1" smtClean="0">
                <a:solidFill>
                  <a:schemeClr val="tx1"/>
                </a:solidFill>
              </a:rPr>
              <a:t>фільму</a:t>
            </a:r>
            <a:r>
              <a:rPr lang="ru-RU" sz="2200" b="1" dirty="0" smtClean="0">
                <a:solidFill>
                  <a:schemeClr val="tx1"/>
                </a:solidFill>
              </a:rPr>
              <a:t> у </a:t>
            </a:r>
            <a:r>
              <a:rPr lang="ru-RU" sz="2200" b="1" dirty="0" err="1" smtClean="0">
                <a:solidFill>
                  <a:schemeClr val="tx1"/>
                </a:solidFill>
              </a:rPr>
              <a:t>Франції</a:t>
            </a:r>
            <a:r>
              <a:rPr lang="ru-RU" sz="2200" b="1" dirty="0" smtClean="0">
                <a:solidFill>
                  <a:schemeClr val="tx1"/>
                </a:solidFill>
              </a:rPr>
              <a:t>. 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Файл:George Mel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834426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949280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Жорж </a:t>
            </a:r>
            <a:r>
              <a:rPr lang="uk-UA" sz="3200" b="1" dirty="0" err="1" smtClean="0">
                <a:solidFill>
                  <a:srgbClr val="002060"/>
                </a:solidFill>
              </a:rPr>
              <a:t>Мельєс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206084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Французький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кінематограф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напередодні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Першої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світової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3" cy="489654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</a:t>
            </a:r>
            <a:r>
              <a:rPr lang="ru-RU" sz="2200" dirty="0" err="1" smtClean="0"/>
              <a:t>період</a:t>
            </a:r>
            <a:r>
              <a:rPr lang="ru-RU" sz="2200" dirty="0" smtClean="0"/>
              <a:t> </a:t>
            </a:r>
            <a:r>
              <a:rPr lang="ru-RU" sz="2200" dirty="0" err="1" smtClean="0"/>
              <a:t>між</a:t>
            </a:r>
            <a:r>
              <a:rPr lang="ru-RU" sz="2200" dirty="0" smtClean="0"/>
              <a:t> 1908 та 1910 роками </a:t>
            </a:r>
            <a:r>
              <a:rPr lang="ru-RU" sz="2200" dirty="0" err="1" smtClean="0"/>
              <a:t>починають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розвиватись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кіноіндустрії</a:t>
            </a:r>
            <a:r>
              <a:rPr lang="ru-RU" sz="2200" dirty="0" smtClean="0"/>
              <a:t> </a:t>
            </a:r>
            <a:r>
              <a:rPr lang="ru-RU" sz="2200" dirty="0" err="1" smtClean="0"/>
              <a:t>інших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країн</a:t>
            </a:r>
            <a:r>
              <a:rPr lang="ru-RU" sz="2200" dirty="0" smtClean="0"/>
              <a:t>. </a:t>
            </a:r>
            <a:r>
              <a:rPr lang="ru-RU" sz="2200" dirty="0" err="1" smtClean="0"/>
              <a:t>Почалася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боротьба</a:t>
            </a:r>
            <a:r>
              <a:rPr lang="ru-RU" sz="2200" dirty="0" smtClean="0"/>
              <a:t> за </a:t>
            </a:r>
            <a:r>
              <a:rPr lang="ru-RU" sz="2200" dirty="0" err="1" smtClean="0"/>
              <a:t>кінотеатри</a:t>
            </a:r>
            <a:r>
              <a:rPr lang="ru-RU" sz="2200" dirty="0" smtClean="0"/>
              <a:t>, </a:t>
            </a:r>
            <a:r>
              <a:rPr lang="ru-RU" sz="2200" dirty="0" err="1" smtClean="0"/>
              <a:t>їх</a:t>
            </a:r>
            <a:r>
              <a:rPr lang="en-US" sz="2200" dirty="0" smtClean="0"/>
              <a:t> </a:t>
            </a:r>
            <a:r>
              <a:rPr lang="ru-RU" sz="2200" dirty="0" err="1" smtClean="0"/>
              <a:t>орендують</a:t>
            </a:r>
            <a:r>
              <a:rPr lang="ru-RU" sz="2200" dirty="0" smtClean="0"/>
              <a:t>, </a:t>
            </a:r>
            <a:r>
              <a:rPr lang="ru-RU" sz="2200" dirty="0" err="1" smtClean="0"/>
              <a:t>будують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власні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кінозали-палаци</a:t>
            </a:r>
            <a:r>
              <a:rPr lang="ru-RU" sz="2200" dirty="0" smtClean="0"/>
              <a:t>. </a:t>
            </a:r>
            <a:r>
              <a:rPr lang="ru-RU" sz="2200" dirty="0" err="1" smtClean="0"/>
              <a:t>Найбільший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них — </a:t>
            </a:r>
            <a:r>
              <a:rPr lang="ru-RU" sz="2200" dirty="0" smtClean="0">
                <a:hlinkClick r:id="rId2" tooltip="Іподром"/>
              </a:rPr>
              <a:t>«</a:t>
            </a:r>
            <a:r>
              <a:rPr lang="ru-RU" sz="2200" dirty="0" err="1" smtClean="0">
                <a:hlinkClick r:id="rId2" tooltip="Іподром"/>
              </a:rPr>
              <a:t>Іподром</a:t>
            </a:r>
            <a:r>
              <a:rPr lang="ru-RU" sz="2200" dirty="0" smtClean="0">
                <a:hlinkClick r:id="rId2" tooltip="Іподром"/>
              </a:rPr>
              <a:t>»</a:t>
            </a:r>
            <a:r>
              <a:rPr lang="ru-RU" sz="2200" dirty="0" smtClean="0"/>
              <a:t> — </a:t>
            </a:r>
            <a:r>
              <a:rPr lang="ru-RU" sz="2200" dirty="0" err="1" smtClean="0"/>
              <a:t>вміщає</a:t>
            </a:r>
            <a:r>
              <a:rPr lang="ru-RU" sz="2200" dirty="0" smtClean="0"/>
              <a:t> 6000 </a:t>
            </a:r>
            <a:r>
              <a:rPr lang="ru-RU" sz="2200" dirty="0" err="1" smtClean="0"/>
              <a:t>чоловік</a:t>
            </a:r>
            <a:r>
              <a:rPr lang="ru-RU" sz="2200" dirty="0" smtClean="0"/>
              <a:t>.</a:t>
            </a:r>
          </a:p>
          <a:p>
            <a:r>
              <a:rPr lang="ru-RU" sz="2200" dirty="0" err="1" smtClean="0"/>
              <a:t>Жанри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користуються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pPr>
              <a:buNone/>
            </a:pPr>
            <a:r>
              <a:rPr lang="ru-RU" sz="2200" dirty="0" err="1" smtClean="0"/>
              <a:t>популярністю</a:t>
            </a:r>
            <a:r>
              <a:rPr lang="ru-RU" sz="2200" dirty="0" smtClean="0"/>
              <a:t>:</a:t>
            </a:r>
          </a:p>
          <a:p>
            <a:pPr>
              <a:buNone/>
            </a:pPr>
            <a:r>
              <a:rPr lang="ru-RU" sz="2200" b="1" dirty="0" err="1" smtClean="0"/>
              <a:t>пригодницькі</a:t>
            </a:r>
            <a:r>
              <a:rPr lang="ru-RU" sz="2200" dirty="0" smtClean="0"/>
              <a:t> </a:t>
            </a:r>
            <a:r>
              <a:rPr lang="ru-RU" sz="2200" dirty="0" err="1" smtClean="0">
                <a:hlinkClick r:id="rId3" tooltip="Кіноромани (ще не написана)"/>
              </a:rPr>
              <a:t>кіноромани</a:t>
            </a:r>
            <a:r>
              <a:rPr lang="ru-RU" sz="2200" dirty="0" smtClean="0"/>
              <a:t> 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«</a:t>
            </a:r>
            <a:r>
              <a:rPr lang="ru-RU" sz="2200" dirty="0" err="1" smtClean="0"/>
              <a:t>Нік</a:t>
            </a:r>
            <a:r>
              <a:rPr lang="ru-RU" sz="2200" dirty="0" smtClean="0"/>
              <a:t> </a:t>
            </a:r>
            <a:r>
              <a:rPr lang="ru-RU" sz="2200" dirty="0" err="1" smtClean="0"/>
              <a:t>Вінтер</a:t>
            </a:r>
            <a:r>
              <a:rPr lang="ru-RU" sz="2200" dirty="0" smtClean="0"/>
              <a:t>», «</a:t>
            </a:r>
            <a:r>
              <a:rPr lang="ru-RU" sz="2200" dirty="0" err="1" smtClean="0"/>
              <a:t>Зігомар</a:t>
            </a:r>
            <a:r>
              <a:rPr lang="ru-RU" sz="2200" dirty="0" smtClean="0"/>
              <a:t>»,</a:t>
            </a:r>
          </a:p>
          <a:p>
            <a:pPr>
              <a:buNone/>
            </a:pPr>
            <a:r>
              <a:rPr lang="ru-RU" sz="2200" dirty="0" smtClean="0"/>
              <a:t> </a:t>
            </a:r>
            <a:r>
              <a:rPr lang="ru-RU" sz="2200" dirty="0" smtClean="0"/>
              <a:t>«</a:t>
            </a:r>
            <a:r>
              <a:rPr lang="ru-RU" sz="2200" dirty="0" err="1" smtClean="0"/>
              <a:t>Фантомас</a:t>
            </a:r>
            <a:r>
              <a:rPr lang="ru-RU" sz="2200" dirty="0" smtClean="0"/>
              <a:t>», </a:t>
            </a:r>
            <a:r>
              <a:rPr lang="ru-RU" sz="2200" dirty="0" smtClean="0"/>
              <a:t>та </a:t>
            </a:r>
            <a:r>
              <a:rPr lang="ru-RU" sz="2200" dirty="0" err="1" smtClean="0"/>
              <a:t>інші</a:t>
            </a:r>
            <a:r>
              <a:rPr lang="ru-RU" sz="2200" dirty="0" smtClean="0"/>
              <a:t>)</a:t>
            </a:r>
          </a:p>
          <a:p>
            <a:pPr>
              <a:buNone/>
            </a:pP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Історичне кіно (ще не написана)"/>
              </a:rPr>
              <a:t>історичне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Історичне кіно (ще не написана)"/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Історичне кіно (ще не написана)"/>
              </a:rPr>
              <a:t>кіно</a:t>
            </a:r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7412" name="Picture 4" descr="http://www.segodnya.ua/img/gallery/4348/62/461926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211960" cy="28303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Першої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світової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повоєнні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125112" cy="1872208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Серед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німецьких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режисерів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виділити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 В.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Пабста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Фріца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Ланга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створив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класичний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фільм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"М",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леденить душу ("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Вбивця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", 1931)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 descr="http://stat21.privet.ru/lr/0c10162669d97786625ed07ea24315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9164"/>
            <a:ext cx="5328592" cy="352883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світової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повоєнні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805264"/>
            <a:ext cx="8136904" cy="629598"/>
          </a:xfrm>
          <a:noFill/>
        </p:spPr>
        <p:txBody>
          <a:bodyPr>
            <a:normAutofit/>
          </a:bodyPr>
          <a:lstStyle/>
          <a:p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Жерар Філіп"/>
              </a:rPr>
              <a:t>Жерар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Жерар Філіп"/>
              </a:rPr>
              <a:t> </a:t>
            </a:r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Жерар Філіп"/>
              </a:rPr>
              <a:t>Філіп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Бурвіль"/>
              </a:rPr>
              <a:t>Бурвіль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Жан Маре"/>
              </a:rPr>
              <a:t>Жан </a:t>
            </a:r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Жан Маре"/>
              </a:rPr>
              <a:t>Маре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58" name="Picture 2" descr="http://gl00.weburg.net/00/persons/6/25167/big/476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2843808" cy="4444042"/>
          </a:xfrm>
          <a:prstGeom prst="rect">
            <a:avLst/>
          </a:prstGeom>
          <a:noFill/>
        </p:spPr>
      </p:pic>
      <p:pic>
        <p:nvPicPr>
          <p:cNvPr id="19460" name="Picture 4" descr="http://v.img.com.ua/b/600x500/1/4a/9d679babeeeea07415a275ffa19e24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484784"/>
            <a:ext cx="3347864" cy="4402460"/>
          </a:xfrm>
          <a:prstGeom prst="rect">
            <a:avLst/>
          </a:prstGeom>
          <a:noFill/>
        </p:spPr>
      </p:pic>
      <p:pic>
        <p:nvPicPr>
          <p:cNvPr id="19462" name="Picture 6" descr="http://www.cinemagia.ro/img/db/actor/00/36/62/bourvil-886725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484784"/>
            <a:ext cx="3061043" cy="451177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Нова хвиля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-387423"/>
            <a:ext cx="8820472" cy="62462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хвиля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французького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дарує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світові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таких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митців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як Жан-Люк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Годар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 Клод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Лелуш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 Франсуа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Трюффо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 Клод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Шаброль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Луї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Маль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З'явилися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всесвітньовідомі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мюзикли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Жака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Демі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Шербурські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парасольки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»(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1964) та 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Дівчата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Рошфору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 (1967)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6" name="Picture 2" descr="http://img.goldenmask.ru/goldenmask.ru/images/zontiki_obr6174607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3931010" cy="2852936"/>
          </a:xfrm>
          <a:prstGeom prst="rect">
            <a:avLst/>
          </a:prstGeom>
          <a:noFill/>
        </p:spPr>
      </p:pic>
      <p:pic>
        <p:nvPicPr>
          <p:cNvPr id="21508" name="Picture 4" descr="http://img1.liveinternet.ru/images/attach/b/2/1/787/1787906_zont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3400424"/>
            <a:ext cx="2381250" cy="34575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249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1960</a:t>
            </a:r>
            <a:r>
              <a:rPr lang="ru-RU" sz="2400" b="1" dirty="0" smtClean="0"/>
              <a:t> — 1970. </a:t>
            </a:r>
            <a:r>
              <a:rPr lang="ru-RU" sz="2400" b="1" dirty="0" err="1" smtClean="0"/>
              <a:t>З'явилася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ціла</a:t>
            </a:r>
            <a:r>
              <a:rPr lang="ru-RU" sz="2400" b="1" dirty="0" smtClean="0"/>
              <a:t> плеяда </a:t>
            </a:r>
            <a:r>
              <a:rPr lang="ru-RU" sz="2400" b="1" dirty="0" err="1" smtClean="0"/>
              <a:t>акторів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серед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найвідоміші</a:t>
            </a:r>
            <a:r>
              <a:rPr lang="ru-RU" sz="2400" b="1" dirty="0" smtClean="0"/>
              <a:t> Жанна Моро, </a:t>
            </a:r>
            <a:r>
              <a:rPr lang="ru-RU" sz="2400" b="1" dirty="0" err="1" smtClean="0"/>
              <a:t>Жан-Луї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Трентіньян</a:t>
            </a:r>
            <a:r>
              <a:rPr lang="ru-RU" sz="2400" b="1" dirty="0" smtClean="0"/>
              <a:t>,</a:t>
            </a:r>
            <a:r>
              <a:rPr lang="ru-RU" sz="2400" b="1" dirty="0" smtClean="0"/>
              <a:t> Жан-Поль Бельмондо, </a:t>
            </a:r>
            <a:r>
              <a:rPr lang="ru-RU" sz="2400" b="1" dirty="0" err="1" smtClean="0"/>
              <a:t>Жерар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Депардьє</a:t>
            </a:r>
            <a:r>
              <a:rPr lang="ru-RU" sz="2400" b="1" dirty="0" smtClean="0"/>
              <a:t>, </a:t>
            </a:r>
            <a:r>
              <a:rPr lang="ru-RU" sz="2400" b="1" dirty="0" err="1" smtClean="0"/>
              <a:t>Катрін</a:t>
            </a:r>
            <a:r>
              <a:rPr lang="ru-RU" sz="2400" b="1" dirty="0" smtClean="0"/>
              <a:t> Денев, Ален Делон, </a:t>
            </a:r>
            <a:r>
              <a:rPr lang="ru-RU" sz="2400" b="1" dirty="0" err="1" smtClean="0"/>
              <a:t>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Жирардо,Колюш</a:t>
            </a:r>
            <a:r>
              <a:rPr lang="ru-RU" sz="2400" b="1" dirty="0" smtClean="0"/>
              <a:t>, </a:t>
            </a:r>
            <a:r>
              <a:rPr lang="ru-RU" sz="2400" b="1" dirty="0" err="1" smtClean="0"/>
              <a:t>Пьєр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Рішар</a:t>
            </a:r>
            <a:r>
              <a:rPr lang="ru-RU" sz="2400" b="1" dirty="0" smtClean="0"/>
              <a:t>.</a:t>
            </a:r>
            <a:endParaRPr lang="ru-RU" sz="2400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Ален </a:t>
            </a:r>
            <a:r>
              <a:rPr lang="ru-RU" sz="3200" b="1" dirty="0" smtClean="0"/>
              <a:t>Делон, </a:t>
            </a:r>
            <a:r>
              <a:rPr lang="ru-RU" sz="3200" b="1" dirty="0" err="1" smtClean="0"/>
              <a:t>Жерар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Депардьє</a:t>
            </a:r>
            <a:r>
              <a:rPr lang="ru-RU" sz="3200" b="1" dirty="0" smtClean="0"/>
              <a:t>,    </a:t>
            </a:r>
            <a:r>
              <a:rPr lang="ru-RU" sz="3200" b="1" dirty="0" err="1" smtClean="0"/>
              <a:t>Пьєр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Рішар</a:t>
            </a:r>
            <a:endParaRPr lang="ru-RU" sz="3200" b="1" dirty="0"/>
          </a:p>
        </p:txBody>
      </p:sp>
      <p:pic>
        <p:nvPicPr>
          <p:cNvPr id="20482" name="Picture 2" descr="http://static.etvnet.com/shared/persons/person/000/000/258/ri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2348880"/>
            <a:ext cx="2880320" cy="3767459"/>
          </a:xfrm>
          <a:prstGeom prst="rect">
            <a:avLst/>
          </a:prstGeom>
          <a:noFill/>
        </p:spPr>
      </p:pic>
      <p:pic>
        <p:nvPicPr>
          <p:cNvPr id="20484" name="Picture 4" descr="http://www.podkat.ru/uploads/posts/2010-05/thumbs/1275205302_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2707416" cy="4140349"/>
          </a:xfrm>
          <a:prstGeom prst="rect">
            <a:avLst/>
          </a:prstGeom>
          <a:noFill/>
        </p:spPr>
      </p:pic>
      <p:pic>
        <p:nvPicPr>
          <p:cNvPr id="20486" name="Picture 6" descr="http://static.diary.ru/userdir/3/0/8/5/308516/76676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2913387" cy="371209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313</TotalTime>
  <Words>218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Франція – батьківщина кіномистецтва</vt:lpstr>
      <vt:lpstr>Французький кінематограф включає у себе твори кіно, створені французькою нацією, або її представниками закордоном</vt:lpstr>
      <vt:lpstr>Заснування кінематографу </vt:lpstr>
      <vt:lpstr>Слайд 4</vt:lpstr>
      <vt:lpstr>Французький кінематограф напередодні Першої світової війни </vt:lpstr>
      <vt:lpstr>Період Першої світової війни та повоєнні роки </vt:lpstr>
      <vt:lpstr>Період Другої світової війни та повоєнні роки </vt:lpstr>
      <vt:lpstr>Нова хвиля</vt:lpstr>
      <vt:lpstr>Слайд 9</vt:lpstr>
      <vt:lpstr>Сучасне кіно Франції</vt:lpstr>
      <vt:lpstr>Джерела: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Пристосування рослин до умов існування</dc:title>
  <dc:creator>дом</dc:creator>
  <cp:lastModifiedBy>Аня</cp:lastModifiedBy>
  <cp:revision>35</cp:revision>
  <dcterms:created xsi:type="dcterms:W3CDTF">2013-05-11T16:31:55Z</dcterms:created>
  <dcterms:modified xsi:type="dcterms:W3CDTF">2014-03-16T22:37:12Z</dcterms:modified>
</cp:coreProperties>
</file>