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B22F-B988-4D07-8678-4A34919CF4A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6359-F4DA-4130-9595-465A0F24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412776"/>
            <a:ext cx="6408712" cy="1470025"/>
          </a:xfrm>
        </p:spPr>
        <p:txBody>
          <a:bodyPr>
            <a:noAutofit/>
          </a:bodyPr>
          <a:lstStyle/>
          <a:p>
            <a:r>
              <a:rPr lang="uk-UA" sz="4800" b="1" i="1" dirty="0">
                <a:latin typeface="Bookman Old Style" panose="02050604050505020204" pitchFamily="18" charset="0"/>
              </a:rPr>
              <a:t>Проблеми </a:t>
            </a:r>
            <a:r>
              <a:rPr lang="uk-UA" sz="4800" b="1" i="1" dirty="0" smtClean="0">
                <a:latin typeface="Bookman Old Style" panose="02050604050505020204" pitchFamily="18" charset="0"/>
              </a:rPr>
              <a:t>зміни </a:t>
            </a:r>
            <a:r>
              <a:rPr lang="uk-UA" sz="4800" b="1" i="1" dirty="0">
                <a:latin typeface="Bookman Old Style" panose="02050604050505020204" pitchFamily="18" charset="0"/>
              </a:rPr>
              <a:t>ланок </a:t>
            </a:r>
            <a:r>
              <a:rPr lang="uk-UA" sz="4800" b="1" i="1" dirty="0" err="1" smtClean="0">
                <a:latin typeface="Bookman Old Style" panose="02050604050505020204" pitchFamily="18" charset="0"/>
              </a:rPr>
              <a:t>колообігу</a:t>
            </a:r>
            <a:r>
              <a:rPr lang="uk-UA" sz="48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4800" b="1" i="1" dirty="0">
                <a:latin typeface="Bookman Old Style" panose="02050604050505020204" pitchFamily="18" charset="0"/>
              </a:rPr>
              <a:t>речовин та </a:t>
            </a:r>
            <a:r>
              <a:rPr lang="uk-UA" sz="4800" b="1" i="1" dirty="0" smtClean="0">
                <a:latin typeface="Bookman Old Style" panose="02050604050505020204" pitchFamily="18" charset="0"/>
              </a:rPr>
              <a:t>енергії</a:t>
            </a:r>
            <a:endParaRPr lang="ru-RU" sz="4800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5881" y="4365104"/>
            <a:ext cx="403244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ідготувала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algn="r"/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Учениця 11 класу</a:t>
            </a:r>
          </a:p>
          <a:p>
            <a:pPr algn="r"/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Єніна Анастасія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2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" y="3926"/>
            <a:ext cx="9138765" cy="68540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 </a:t>
            </a:r>
            <a:endParaRPr lang="uk-UA" dirty="0"/>
          </a:p>
          <a:p>
            <a:r>
              <a:rPr lang="uk-UA" i="1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522" y="332656"/>
            <a:ext cx="86229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>
                <a:latin typeface="Bookman Old Style" panose="02050604050505020204" pitchFamily="18" charset="0"/>
              </a:rPr>
              <a:t>Малий </a:t>
            </a:r>
            <a:r>
              <a:rPr lang="uk-UA" b="1" i="1" u="sng" dirty="0" err="1">
                <a:latin typeface="Bookman Old Style" panose="02050604050505020204" pitchFamily="18" charset="0"/>
              </a:rPr>
              <a:t>колообіг</a:t>
            </a:r>
            <a:r>
              <a:rPr lang="uk-UA" b="1" i="1" u="sng" dirty="0">
                <a:latin typeface="Bookman Old Style" panose="02050604050505020204" pitchFamily="18" charset="0"/>
              </a:rPr>
              <a:t> </a:t>
            </a:r>
            <a:r>
              <a:rPr lang="uk-UA" sz="1600" b="1" i="1" dirty="0">
                <a:latin typeface="Bookman Old Style" panose="02050604050505020204" pitchFamily="18" charset="0"/>
              </a:rPr>
              <a:t>(частина великого) відбувається на рівні екосистеми і полягає в тому, що поживні речовини, вода і вуглець акумулюються в речовині рослин, витрачаються на побудову тіла і на життєві процеси як самих цих рослин, так і інших організмів (як правило тварин), що з’їдають ці рослини (</a:t>
            </a:r>
            <a:r>
              <a:rPr lang="uk-UA" sz="1600" b="1" i="1" dirty="0" err="1">
                <a:latin typeface="Bookman Old Style" panose="02050604050505020204" pitchFamily="18" charset="0"/>
              </a:rPr>
              <a:t>консументи</a:t>
            </a:r>
            <a:r>
              <a:rPr lang="uk-UA" sz="1600" b="1" i="1" dirty="0">
                <a:latin typeface="Bookman Old Style" panose="02050604050505020204" pitchFamily="18" charset="0"/>
              </a:rPr>
              <a:t>). Продукти розраду органічної речовини під дією деструкторів та мікроорганізмів (бактерій, грибів, </a:t>
            </a:r>
            <a:r>
              <a:rPr lang="uk-UA" sz="1600" b="1" i="1" dirty="0" err="1">
                <a:latin typeface="Bookman Old Style" panose="02050604050505020204" pitchFamily="18" charset="0"/>
              </a:rPr>
              <a:t>червів</a:t>
            </a:r>
            <a:r>
              <a:rPr lang="uk-UA" sz="1600" b="1" i="1" dirty="0">
                <a:latin typeface="Bookman Old Style" panose="02050604050505020204" pitchFamily="18" charset="0"/>
              </a:rPr>
              <a:t>) знов розкладаються до мінеральних компонентів, доступних рослинам, що втягуються ними в потоки речовин.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i="1" dirty="0" err="1">
                <a:latin typeface="Bookman Old Style" panose="02050604050505020204" pitchFamily="18" charset="0"/>
              </a:rPr>
              <a:t>Поняття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біогеохімічного</a:t>
            </a:r>
            <a:r>
              <a:rPr lang="ru-RU" b="1" i="1" dirty="0">
                <a:latin typeface="Bookman Old Style" panose="02050604050505020204" pitchFamily="18" charset="0"/>
              </a:rPr>
              <a:t> циклу та </a:t>
            </a:r>
            <a:r>
              <a:rPr lang="ru-RU" b="1" i="1" dirty="0" err="1">
                <a:latin typeface="Bookman Old Style" panose="02050604050505020204" pitchFamily="18" charset="0"/>
              </a:rPr>
              <a:t>його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ролі</a:t>
            </a:r>
            <a:r>
              <a:rPr lang="ru-RU" b="1" i="1" dirty="0">
                <a:latin typeface="Bookman Old Style" panose="02050604050505020204" pitchFamily="18" charset="0"/>
              </a:rPr>
              <a:t> у </a:t>
            </a:r>
            <a:r>
              <a:rPr lang="ru-RU" b="1" i="1" dirty="0" err="1">
                <a:latin typeface="Bookman Old Style" panose="02050604050505020204" pitchFamily="18" charset="0"/>
              </a:rPr>
              <a:t>функціонуванні</a:t>
            </a:r>
            <a:r>
              <a:rPr lang="ru-RU" b="1" i="1" dirty="0">
                <a:latin typeface="Bookman Old Style" panose="02050604050505020204" pitchFamily="18" charset="0"/>
              </a:rPr>
              <a:t> та </a:t>
            </a:r>
            <a:r>
              <a:rPr lang="ru-RU" b="1" i="1" dirty="0" err="1">
                <a:latin typeface="Bookman Old Style" panose="02050604050505020204" pitchFamily="18" charset="0"/>
              </a:rPr>
              <a:t>розвитку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геосистем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047056"/>
            <a:ext cx="784887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>
                <a:latin typeface="Bookman Old Style" panose="02050604050505020204" pitchFamily="18" charset="0"/>
              </a:rPr>
              <a:t>Колообіг</a:t>
            </a:r>
            <a:r>
              <a:rPr lang="uk-UA" sz="2400" b="1" i="1" dirty="0">
                <a:latin typeface="Bookman Old Style" panose="02050604050505020204" pitchFamily="18" charset="0"/>
              </a:rPr>
              <a:t> хімічних речовин із неорганічного середовища через рослинні та тваринні організми назад у неорганічне середовище з </a:t>
            </a:r>
            <a:r>
              <a:rPr lang="uk-UA" sz="2400" b="1" i="1" dirty="0" err="1">
                <a:latin typeface="Bookman Old Style" panose="02050604050505020204" pitchFamily="18" charset="0"/>
              </a:rPr>
              <a:t>використа</a:t>
            </a:r>
            <a:r>
              <a:rPr lang="uk-UA" sz="2400" b="1" i="1" dirty="0">
                <a:latin typeface="Bookman Old Style" panose="02050604050505020204" pitchFamily="18" charset="0"/>
              </a:rPr>
              <a:t>нням  сонячної енергії та енергії хімічних реакцій називається </a:t>
            </a:r>
            <a:r>
              <a:rPr lang="uk-UA" sz="2500" b="1" i="1" u="sng" dirty="0">
                <a:latin typeface="Bookman Old Style" panose="02050604050505020204" pitchFamily="18" charset="0"/>
              </a:rPr>
              <a:t>біогеохімічним циклом.</a:t>
            </a:r>
            <a:r>
              <a:rPr lang="uk-UA" sz="2400" b="1" i="1" u="sng" dirty="0">
                <a:latin typeface="Bookman Old Style" panose="02050604050505020204" pitchFamily="18" charset="0"/>
              </a:rPr>
              <a:t> </a:t>
            </a:r>
            <a:endParaRPr lang="uk-UA" sz="2400" b="1" i="1" u="sng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2400" b="1" i="1" dirty="0" smtClean="0">
                <a:latin typeface="Bookman Old Style" panose="02050604050505020204" pitchFamily="18" charset="0"/>
              </a:rPr>
              <a:t>У </a:t>
            </a:r>
            <a:r>
              <a:rPr lang="uk-UA" sz="2400" b="1" i="1" dirty="0">
                <a:latin typeface="Bookman Old Style" panose="02050604050505020204" pitchFamily="18" charset="0"/>
              </a:rPr>
              <a:t>такі цикли втягнуті практично всі хімічні елементи і </a:t>
            </a:r>
            <a:r>
              <a:rPr lang="uk-UA" sz="2400" b="1" i="1" dirty="0" err="1">
                <a:latin typeface="Bookman Old Style" panose="02050604050505020204" pitchFamily="18" charset="0"/>
              </a:rPr>
              <a:t>нас</a:t>
            </a:r>
            <a:r>
              <a:rPr lang="uk-UA" sz="2400" b="1" i="1" dirty="0">
                <a:latin typeface="Bookman Old Style" panose="02050604050505020204" pitchFamily="18" charset="0"/>
              </a:rPr>
              <a:t>амперед  ті, що беруть участь у побудові живої клітини.</a:t>
            </a:r>
            <a:endParaRPr lang="ru-RU" sz="2400" b="1" i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1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" y="0"/>
            <a:ext cx="9134475" cy="68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</a:rPr>
              <a:t>Біологічний </a:t>
            </a:r>
            <a:r>
              <a:rPr lang="uk-UA" b="1" i="1" dirty="0" err="1" smtClean="0">
                <a:latin typeface="Bookman Old Style" panose="02050604050505020204" pitchFamily="18" charset="0"/>
              </a:rPr>
              <a:t>колообіг</a:t>
            </a:r>
            <a:r>
              <a:rPr lang="uk-UA" b="1" i="1" dirty="0" smtClean="0"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latin typeface="Bookman Old Style" panose="02050604050505020204" pitchFamily="18" charset="0"/>
              </a:rPr>
              <a:t>оборотний не повністю, частина речовин постійно виходять із коло обігу й осідає в товщі осадових порід як органогенні вапняки, гумус, торф і т.п. У результаті коло обігу біосфера (чи інша екосистема) не повертається у початковий стан: для біосфери характерний поступальний рух, тому символом біологічного циклу є не коло,а циклоїд (спіраль).</a:t>
            </a:r>
            <a:endParaRPr lang="uk-UA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708920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>
                <a:latin typeface="Bookman Old Style" panose="02050604050505020204" pitchFamily="18" charset="0"/>
              </a:rPr>
              <a:t>Крім </a:t>
            </a:r>
            <a:r>
              <a:rPr lang="uk-UA" b="1" i="1" dirty="0" err="1" smtClean="0">
                <a:latin typeface="Bookman Old Style" panose="02050604050505020204" pitchFamily="18" charset="0"/>
              </a:rPr>
              <a:t>колообігу</a:t>
            </a:r>
            <a:r>
              <a:rPr lang="uk-UA" b="1" i="1" dirty="0" smtClean="0"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latin typeface="Bookman Old Style" panose="02050604050505020204" pitchFamily="18" charset="0"/>
              </a:rPr>
              <a:t>речовини та енергії, величезну </a:t>
            </a:r>
            <a:r>
              <a:rPr lang="uk-UA" b="1" i="1" dirty="0" err="1">
                <a:latin typeface="Bookman Old Style" panose="02050604050505020204" pitchFamily="18" charset="0"/>
              </a:rPr>
              <a:t>ро</a:t>
            </a:r>
            <a:r>
              <a:rPr lang="uk-UA" b="1" i="1" dirty="0">
                <a:latin typeface="Bookman Old Style" panose="02050604050505020204" pitchFamily="18" charset="0"/>
              </a:rPr>
              <a:t>ль  у біосфері мають інформаційні зв’язки. Інформативні сигнали енергетично д можуть уже </a:t>
            </a:r>
            <a:r>
              <a:rPr lang="uk-UA" b="1" i="1" dirty="0" err="1">
                <a:latin typeface="Bookman Old Style" panose="02050604050505020204" pitchFamily="18" charset="0"/>
              </a:rPr>
              <a:t>сл</a:t>
            </a:r>
            <a:r>
              <a:rPr lang="uk-UA" b="1" i="1" dirty="0">
                <a:latin typeface="Bookman Old Style" panose="02050604050505020204" pitchFamily="18" charset="0"/>
              </a:rPr>
              <a:t>абкі  й самі не можуть викликати якоїсь відчутної реакції, але вони містять важливі відомості в закодованій формі. Ці сигнали сприймаються, розшифровуються (здебільшого автоматично) та враховуються живими організмами. Обробляти, накопичувати й використовувати інформацію окремо від енергії можуть лише живі організми.</a:t>
            </a:r>
            <a:endParaRPr lang="uk-UA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b="1" i="1" dirty="0" err="1">
                <a:latin typeface="Bookman Old Style" panose="02050604050505020204" pitchFamily="18" charset="0"/>
              </a:rPr>
              <a:t>Колообіги</a:t>
            </a:r>
            <a:r>
              <a:rPr lang="uk-UA" b="1" i="1" dirty="0">
                <a:latin typeface="Bookman Old Style" panose="02050604050505020204" pitchFamily="18" charset="0"/>
              </a:rPr>
              <a:t> речовин, енергії, інформації та їх зміни антропогенною </a:t>
            </a:r>
            <a:r>
              <a:rPr lang="uk-UA" b="1" i="1" dirty="0" smtClean="0">
                <a:latin typeface="Bookman Old Style" panose="02050604050505020204" pitchFamily="18" charset="0"/>
              </a:rPr>
              <a:t>діяльністю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467544" y="76470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Bookman Old Style" panose="02050604050505020204" pitchFamily="18" charset="0"/>
              </a:rPr>
              <a:t>Згідно з геологічними уявленнями людина існує надзвичайно короткий час (усього 0,0001% від тривалості існування біосфери). Проте за цей короткий проміжок часу коло обіг речовин у біосфері змінився радикально. На сьогодні людина є найважливішим геологічним фактором. Людина небувало прискорила коло обіг деяких речовин. Родовища заліза, міді, цинку, свинцю і багато інших елементів, які природа накопичувала упродовж </a:t>
            </a:r>
            <a:r>
              <a:rPr lang="uk-UA" sz="2000" b="1" i="1" dirty="0" smtClean="0">
                <a:latin typeface="Bookman Old Style" panose="02050604050505020204" pitchFamily="18" charset="0"/>
              </a:rPr>
              <a:t>мільйонів </a:t>
            </a:r>
            <a:r>
              <a:rPr lang="uk-UA" sz="2000" b="1" i="1" dirty="0">
                <a:latin typeface="Bookman Old Style" panose="02050604050505020204" pitchFamily="18" charset="0"/>
              </a:rPr>
              <a:t>років, швидко вичерпуються. Подекуди, навпаки, відбувається концентрація елементів у таких пропорціях, яких не </a:t>
            </a:r>
            <a:r>
              <a:rPr lang="uk-UA" sz="2000" b="1" i="1" dirty="0" smtClean="0">
                <a:latin typeface="Bookman Old Style" panose="02050604050505020204" pitchFamily="18" charset="0"/>
              </a:rPr>
              <a:t>було </a:t>
            </a:r>
            <a:r>
              <a:rPr lang="uk-UA" sz="2000" b="1" i="1" dirty="0">
                <a:latin typeface="Bookman Old Style" panose="02050604050505020204" pitchFamily="18" charset="0"/>
              </a:rPr>
              <a:t>в природі (наприклад на великому заводі, де сконцентровано залізо, мідь,алюміній, органічні сполуки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9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514010" y="621973"/>
            <a:ext cx="76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</a:rPr>
              <a:t>Принцип циклічності в перетвореннях та переміщеннях речовин у біосфері є основоположним. Збереження циклічності – це умова існування біосфери. Введення в біосферу односпрямованих процесів, які здійснює людина при конструюванні техносфери та агросфери, виявляється для біосфери згубним та найбільш небезпечним. Наприклад: масштабна вирубка лісів спричинює зміну ланок коло обігу води на суходолі, зміну режимів опадів і стоку, пришвидшує </a:t>
            </a:r>
            <a:r>
              <a:rPr lang="uk-UA" b="1" i="1" dirty="0" err="1">
                <a:latin typeface="Bookman Old Style" panose="02050604050505020204" pitchFamily="18" charset="0"/>
              </a:rPr>
              <a:t>спустелення</a:t>
            </a:r>
            <a:r>
              <a:rPr lang="uk-UA" b="1" i="1" dirty="0">
                <a:latin typeface="Bookman Old Style" panose="02050604050505020204" pitchFamily="18" charset="0"/>
              </a:rPr>
              <a:t> значних територій. 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7380"/>
            <a:ext cx="3744416" cy="33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765" cy="6854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4296"/>
            <a:ext cx="2919214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07" y="332656"/>
            <a:ext cx="84969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>
                <a:latin typeface="Bookman Old Style" panose="02050604050505020204" pitchFamily="18" charset="0"/>
              </a:rPr>
              <a:t>Фактори</a:t>
            </a:r>
            <a:r>
              <a:rPr lang="ru-RU" sz="2000" b="1" i="1" u="sng" dirty="0">
                <a:latin typeface="Bookman Old Style" panose="02050604050505020204" pitchFamily="18" charset="0"/>
              </a:rPr>
              <a:t>, </a:t>
            </a:r>
            <a:r>
              <a:rPr lang="ru-RU" sz="2000" b="1" i="1" u="sng" dirty="0" err="1">
                <a:latin typeface="Bookman Old Style" panose="02050604050505020204" pitchFamily="18" charset="0"/>
              </a:rPr>
              <a:t>які</a:t>
            </a:r>
            <a:r>
              <a:rPr lang="ru-RU" sz="2000" b="1" i="1" u="sng" dirty="0">
                <a:latin typeface="Bookman Old Style" panose="02050604050505020204" pitchFamily="18" charset="0"/>
              </a:rPr>
              <a:t> негативно </a:t>
            </a:r>
            <a:r>
              <a:rPr lang="ru-RU" sz="2000" b="1" i="1" u="sng" dirty="0" err="1">
                <a:latin typeface="Bookman Old Style" panose="02050604050505020204" pitchFamily="18" charset="0"/>
              </a:rPr>
              <a:t>впливають</a:t>
            </a:r>
            <a:r>
              <a:rPr lang="ru-RU" sz="2000" b="1" i="1" u="sng" dirty="0">
                <a:latin typeface="Bookman Old Style" panose="02050604050505020204" pitchFamily="18" charset="0"/>
              </a:rPr>
              <a:t> на </a:t>
            </a:r>
            <a:r>
              <a:rPr lang="ru-RU" sz="2000" b="1" i="1" u="sng" dirty="0" err="1" smtClean="0">
                <a:latin typeface="Bookman Old Style" panose="02050604050505020204" pitchFamily="18" charset="0"/>
              </a:rPr>
              <a:t>колообіг</a:t>
            </a:r>
            <a:r>
              <a:rPr lang="ru-RU" sz="2000" b="1" i="1" u="sng" dirty="0" smtClean="0">
                <a:latin typeface="Bookman Old Style" panose="02050604050505020204" pitchFamily="18" charset="0"/>
              </a:rPr>
              <a:t> </a:t>
            </a:r>
            <a:r>
              <a:rPr lang="ru-RU" sz="2000" b="1" i="1" u="sng" dirty="0" err="1">
                <a:latin typeface="Bookman Old Style" panose="02050604050505020204" pitchFamily="18" charset="0"/>
              </a:rPr>
              <a:t>речовин</a:t>
            </a:r>
            <a:r>
              <a:rPr lang="ru-RU" sz="2000" b="1" i="1" u="sng" dirty="0">
                <a:latin typeface="Bookman Old Style" panose="02050604050505020204" pitchFamily="18" charset="0"/>
              </a:rPr>
              <a:t> у </a:t>
            </a:r>
            <a:r>
              <a:rPr lang="ru-RU" sz="2000" b="1" i="1" u="sng" dirty="0" err="1">
                <a:latin typeface="Bookman Old Style" panose="02050604050505020204" pitchFamily="18" charset="0"/>
              </a:rPr>
              <a:t>біосфері</a:t>
            </a:r>
            <a:r>
              <a:rPr lang="ru-RU" sz="2000" b="1" i="1" u="sng" dirty="0">
                <a:latin typeface="Bookman Old Style" panose="02050604050505020204" pitchFamily="18" charset="0"/>
              </a:rPr>
              <a:t>:</a:t>
            </a:r>
            <a:endParaRPr lang="ru-RU" sz="2000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- 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Переміщення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величезних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мас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земної</a:t>
            </a:r>
            <a:r>
              <a:rPr lang="ru-RU" b="1" i="1" dirty="0">
                <a:latin typeface="Bookman Old Style" panose="02050604050505020204" pitchFamily="18" charset="0"/>
              </a:rPr>
              <a:t> кори;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- 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Ерозія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грунтового </a:t>
            </a:r>
            <a:r>
              <a:rPr lang="ru-RU" b="1" i="1" dirty="0" err="1">
                <a:latin typeface="Bookman Old Style" panose="02050604050505020204" pitchFamily="18" charset="0"/>
              </a:rPr>
              <a:t>покриву</a:t>
            </a:r>
            <a:r>
              <a:rPr lang="ru-RU" b="1" i="1" dirty="0">
                <a:latin typeface="Bookman Old Style" panose="02050604050505020204" pitchFamily="18" charset="0"/>
              </a:rPr>
              <a:t> і </a:t>
            </a:r>
            <a:r>
              <a:rPr lang="ru-RU" b="1" i="1" dirty="0" err="1">
                <a:latin typeface="Bookman Old Style" panose="02050604050505020204" pitchFamily="18" charset="0"/>
              </a:rPr>
              <a:t>зростання</a:t>
            </a:r>
            <a:r>
              <a:rPr lang="ru-RU" b="1" i="1" dirty="0">
                <a:latin typeface="Bookman Old Style" panose="02050604050505020204" pitchFamily="18" charset="0"/>
              </a:rPr>
              <a:t> твердого стоку в океан;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-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Застосування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мінеральних</a:t>
            </a:r>
            <a:r>
              <a:rPr lang="ru-RU" b="1" i="1" dirty="0">
                <a:latin typeface="Bookman Old Style" panose="02050604050505020204" pitchFamily="18" charset="0"/>
              </a:rPr>
              <a:t> добрив та </a:t>
            </a:r>
            <a:r>
              <a:rPr lang="ru-RU" b="1" i="1" dirty="0" err="1">
                <a:latin typeface="Bookman Old Style" panose="02050604050505020204" pitchFamily="18" charset="0"/>
              </a:rPr>
              <a:t>отрутохімікатів</a:t>
            </a:r>
            <a:r>
              <a:rPr lang="ru-RU" b="1" i="1" dirty="0">
                <a:latin typeface="Bookman Old Style" panose="02050604050505020204" pitchFamily="18" charset="0"/>
              </a:rPr>
              <a:t>;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- 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Видобування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з </a:t>
            </a:r>
            <a:r>
              <a:rPr lang="ru-RU" b="1" i="1" dirty="0" err="1">
                <a:latin typeface="Bookman Old Style" panose="02050604050505020204" pitchFamily="18" charset="0"/>
              </a:rPr>
              <a:t>надр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чималих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кількостей</a:t>
            </a:r>
            <a:r>
              <a:rPr lang="ru-RU" b="1" i="1" dirty="0">
                <a:latin typeface="Bookman Old Style" panose="02050604050505020204" pitchFamily="18" charset="0"/>
              </a:rPr>
              <a:t> руд, </a:t>
            </a:r>
            <a:r>
              <a:rPr lang="ru-RU" b="1" i="1" dirty="0" err="1">
                <a:latin typeface="Bookman Old Style" panose="02050604050505020204" pitchFamily="18" charset="0"/>
              </a:rPr>
              <a:t>паливних</a:t>
            </a:r>
            <a:r>
              <a:rPr lang="ru-RU" b="1" i="1" dirty="0">
                <a:latin typeface="Bookman Old Style" panose="02050604050505020204" pitchFamily="18" charset="0"/>
              </a:rPr>
              <a:t> та </a:t>
            </a:r>
            <a:r>
              <a:rPr lang="ru-RU" b="1" i="1" dirty="0" err="1">
                <a:latin typeface="Bookman Old Style" panose="02050604050505020204" pitchFamily="18" charset="0"/>
              </a:rPr>
              <a:t>інших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копалин</a:t>
            </a:r>
            <a:r>
              <a:rPr lang="ru-RU" b="1" i="1" dirty="0">
                <a:latin typeface="Bookman Old Style" panose="02050604050505020204" pitchFamily="18" charset="0"/>
              </a:rPr>
              <a:t>;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- 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Забруднення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території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сільськогосподарськими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промисловими</a:t>
            </a:r>
            <a:r>
              <a:rPr lang="ru-RU" b="1" i="1" dirty="0">
                <a:latin typeface="Bookman Old Style" panose="02050604050505020204" pitchFamily="18" charset="0"/>
              </a:rPr>
              <a:t> і </a:t>
            </a:r>
            <a:r>
              <a:rPr lang="ru-RU" b="1" i="1" dirty="0" err="1">
                <a:latin typeface="Bookman Old Style" panose="02050604050505020204" pitchFamily="18" charset="0"/>
              </a:rPr>
              <a:t>комунальними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відходами</a:t>
            </a:r>
            <a:r>
              <a:rPr lang="ru-RU" b="1" i="1" dirty="0">
                <a:latin typeface="Bookman Old Style" panose="02050604050505020204" pitchFamily="18" charset="0"/>
              </a:rPr>
              <a:t>;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-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Перерозподіл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солей у грунтах, </a:t>
            </a:r>
            <a:r>
              <a:rPr lang="ru-RU" b="1" i="1" dirty="0" err="1">
                <a:latin typeface="Bookman Old Style" panose="02050604050505020204" pitchFamily="18" charset="0"/>
              </a:rPr>
              <a:t>грунтових</a:t>
            </a:r>
            <a:r>
              <a:rPr lang="ru-RU" b="1" i="1" dirty="0">
                <a:latin typeface="Bookman Old Style" panose="02050604050505020204" pitchFamily="18" charset="0"/>
              </a:rPr>
              <a:t> та </a:t>
            </a:r>
            <a:r>
              <a:rPr lang="ru-RU" b="1" i="1" dirty="0" err="1">
                <a:latin typeface="Bookman Old Style" panose="02050604050505020204" pitchFamily="18" charset="0"/>
              </a:rPr>
              <a:t>річкових</a:t>
            </a:r>
            <a:r>
              <a:rPr lang="ru-RU" b="1" i="1" dirty="0">
                <a:latin typeface="Bookman Old Style" panose="02050604050505020204" pitchFamily="18" charset="0"/>
              </a:rPr>
              <a:t> водах </a:t>
            </a:r>
            <a:r>
              <a:rPr lang="ru-RU" b="1" i="1" dirty="0" err="1">
                <a:latin typeface="Bookman Old Style" panose="02050604050505020204" pitchFamily="18" charset="0"/>
              </a:rPr>
              <a:t>під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впливом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зрошувального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землеробства</a:t>
            </a:r>
            <a:r>
              <a:rPr lang="ru-RU" b="1" i="1" dirty="0">
                <a:latin typeface="Bookman Old Style" panose="02050604050505020204" pitchFamily="18" charset="0"/>
              </a:rPr>
              <a:t>;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- 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Потрапляння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до природного </a:t>
            </a:r>
            <a:r>
              <a:rPr lang="ru-RU" b="1" i="1" dirty="0" err="1">
                <a:latin typeface="Bookman Old Style" panose="02050604050505020204" pitchFamily="18" charset="0"/>
              </a:rPr>
              <a:t>середовища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енергетичних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забруднень</a:t>
            </a:r>
            <a:r>
              <a:rPr lang="ru-RU" b="1" i="1" dirty="0">
                <a:latin typeface="Bookman Old Style" panose="02050604050505020204" pitchFamily="18" charset="0"/>
              </a:rPr>
              <a:t>.</a:t>
            </a:r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1" y="4332732"/>
            <a:ext cx="4896544" cy="22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" y="0"/>
            <a:ext cx="9138765" cy="68540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97" y="188640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Bookman Old Style" panose="02050604050505020204" pitchFamily="18" charset="0"/>
              </a:rPr>
              <a:t>Зміст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931" y="1204963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Bookman Old Style" panose="02050604050505020204" pitchFamily="18" charset="0"/>
              </a:rPr>
              <a:t>1. </a:t>
            </a:r>
            <a:r>
              <a:rPr lang="uk-UA" sz="2400" b="1" i="1" dirty="0" err="1" smtClean="0">
                <a:latin typeface="Bookman Old Style" panose="02050604050505020204" pitchFamily="18" charset="0"/>
              </a:rPr>
              <a:t>Колообіг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2400" b="1" i="1" dirty="0">
                <a:latin typeface="Bookman Old Style" panose="02050604050505020204" pitchFamily="18" charset="0"/>
              </a:rPr>
              <a:t>речовин та енергії як основний системотворчий фактор.</a:t>
            </a:r>
          </a:p>
          <a:p>
            <a:r>
              <a:rPr lang="uk-UA" sz="2400" b="1" i="1" dirty="0" smtClean="0">
                <a:latin typeface="Bookman Old Style" panose="02050604050505020204" pitchFamily="18" charset="0"/>
              </a:rPr>
              <a:t>2. Поняття </a:t>
            </a:r>
            <a:r>
              <a:rPr lang="uk-UA" sz="2400" b="1" i="1" dirty="0">
                <a:latin typeface="Bookman Old Style" panose="02050604050505020204" pitchFamily="18" charset="0"/>
              </a:rPr>
              <a:t>біогеохімічного циклу та його ролі у функціонуванні та 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розвитку</a:t>
            </a:r>
            <a:r>
              <a:rPr lang="en-US" sz="24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геосистем</a:t>
            </a:r>
            <a:r>
              <a:rPr lang="uk-UA" sz="2400" b="1" i="1" dirty="0">
                <a:latin typeface="Bookman Old Style" panose="02050604050505020204" pitchFamily="18" charset="0"/>
              </a:rPr>
              <a:t>.</a:t>
            </a:r>
          </a:p>
          <a:p>
            <a:r>
              <a:rPr lang="uk-UA" sz="2400" b="1" i="1" dirty="0" smtClean="0">
                <a:latin typeface="Bookman Old Style" panose="02050604050505020204" pitchFamily="18" charset="0"/>
              </a:rPr>
              <a:t>3. </a:t>
            </a:r>
            <a:r>
              <a:rPr lang="uk-UA" sz="2400" b="1" i="1" dirty="0" err="1" smtClean="0">
                <a:latin typeface="Bookman Old Style" panose="02050604050505020204" pitchFamily="18" charset="0"/>
              </a:rPr>
              <a:t>Колообіги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2400" b="1" i="1" dirty="0">
                <a:latin typeface="Bookman Old Style" panose="02050604050505020204" pitchFamily="18" charset="0"/>
              </a:rPr>
              <a:t>речовин, енергії, інформації та їх зміни антропогенною діяльністю.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6" y="3727894"/>
            <a:ext cx="4680520" cy="27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7" y="3926"/>
            <a:ext cx="9138765" cy="68540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836712"/>
            <a:ext cx="8766720" cy="1143000"/>
          </a:xfrm>
        </p:spPr>
        <p:txBody>
          <a:bodyPr>
            <a:noAutofit/>
          </a:bodyPr>
          <a:lstStyle/>
          <a:p>
            <a:r>
              <a:rPr lang="uk-UA" b="1" i="1" dirty="0" err="1">
                <a:latin typeface="Bookman Old Style" panose="02050604050505020204" pitchFamily="18" charset="0"/>
              </a:rPr>
              <a:t>Колообіг</a:t>
            </a:r>
            <a:r>
              <a:rPr lang="uk-UA" b="1" i="1" dirty="0">
                <a:latin typeface="Bookman Old Style" panose="02050604050505020204" pitchFamily="18" charset="0"/>
              </a:rPr>
              <a:t> речовин та енергії як основний системотворчий фактор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280920" cy="38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" y="0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3275855" y="4149080"/>
            <a:ext cx="56166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Bookman Old Style" panose="02050604050505020204" pitchFamily="18" charset="0"/>
              </a:rPr>
              <a:t>Для постійного існування біосфери, для запобігання загибелі життя на Землі в природі мають постійно відбуватися безперервні процеси перетворення її живої речовини</a:t>
            </a:r>
            <a:r>
              <a:rPr lang="uk-UA" b="1" i="1" u="sng" dirty="0" smtClean="0"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uk-UA" sz="2000" b="1" i="1" u="sng" dirty="0">
                <a:latin typeface="Bookman Old Style" panose="02050604050505020204" pitchFamily="18" charset="0"/>
              </a:rPr>
              <a:t>Біологічний </a:t>
            </a:r>
            <a:r>
              <a:rPr lang="uk-UA" sz="2000" b="1" i="1" u="sng" dirty="0" smtClean="0">
                <a:latin typeface="Bookman Old Style" panose="02050604050505020204" pitchFamily="18" charset="0"/>
              </a:rPr>
              <a:t>колообіг</a:t>
            </a:r>
            <a:r>
              <a:rPr lang="uk-UA" sz="2000" b="1" i="1" dirty="0">
                <a:latin typeface="Bookman Old Style" panose="02050604050505020204" pitchFamily="18" charset="0"/>
              </a:rPr>
              <a:t> </a:t>
            </a:r>
            <a:r>
              <a:rPr lang="uk-UA" b="1" i="1" dirty="0">
                <a:latin typeface="Bookman Old Style" panose="02050604050505020204" pitchFamily="18" charset="0"/>
              </a:rPr>
              <a:t>– це багаторазова участь хімічних елементів у процесах, які протікають у біосфері.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" y="332656"/>
            <a:ext cx="8582357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5" name="TextBox 4"/>
          <p:cNvSpPr txBox="1"/>
          <p:nvPr/>
        </p:nvSpPr>
        <p:spPr>
          <a:xfrm>
            <a:off x="515277" y="1340768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Bookman Old Style" panose="02050604050505020204" pitchFamily="18" charset="0"/>
              </a:rPr>
              <a:t>У біосфері відбувається постійний </a:t>
            </a:r>
            <a:r>
              <a:rPr lang="uk-UA" sz="2400" b="1" i="1" dirty="0" err="1" smtClean="0">
                <a:latin typeface="Bookman Old Style" panose="02050604050505020204" pitchFamily="18" charset="0"/>
              </a:rPr>
              <a:t>коло</a:t>
            </a:r>
            <a:r>
              <a:rPr lang="uk-UA" sz="2400" b="1" i="1" dirty="0" err="1">
                <a:latin typeface="Bookman Old Style" panose="02050604050505020204" pitchFamily="18" charset="0"/>
              </a:rPr>
              <a:t>о</a:t>
            </a:r>
            <a:r>
              <a:rPr lang="uk-UA" sz="2400" b="1" i="1" dirty="0" err="1" smtClean="0">
                <a:latin typeface="Bookman Old Style" panose="02050604050505020204" pitchFamily="18" charset="0"/>
              </a:rPr>
              <a:t>біг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2400" b="1" i="1" dirty="0">
                <a:latin typeface="Bookman Old Style" panose="02050604050505020204" pitchFamily="18" charset="0"/>
              </a:rPr>
              <a:t>активних елементів, які 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переходять </a:t>
            </a:r>
            <a:r>
              <a:rPr lang="uk-UA" sz="2400" b="1" i="1" dirty="0">
                <a:latin typeface="Bookman Old Style" panose="02050604050505020204" pitchFamily="18" charset="0"/>
              </a:rPr>
              <a:t>від організму до організму, у неживу природу і знову до організму. Елементи, </a:t>
            </a:r>
            <a:r>
              <a:rPr lang="uk-UA" sz="2400" b="1" i="1" dirty="0" err="1">
                <a:latin typeface="Bookman Old Style" panose="02050604050505020204" pitchFamily="18" charset="0"/>
              </a:rPr>
              <a:t>які  вивільн</a:t>
            </a:r>
            <a:r>
              <a:rPr lang="uk-UA" sz="2400" b="1" i="1" dirty="0">
                <a:latin typeface="Bookman Old Style" panose="02050604050505020204" pitchFamily="18" charset="0"/>
              </a:rPr>
              <a:t>яють мікроорганізмами при гнитті, находять у грунт і атмосферу, знову включаються до 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колообігу </a:t>
            </a:r>
            <a:r>
              <a:rPr lang="uk-UA" sz="2400" b="1" i="1" dirty="0">
                <a:latin typeface="Bookman Old Style" panose="02050604050505020204" pitchFamily="18" charset="0"/>
              </a:rPr>
              <a:t>речовин біосфери, поглинаючись живими організмами. Цей процес є </a:t>
            </a:r>
            <a:r>
              <a:rPr lang="uk-UA" sz="2800" b="1" i="1" u="sng" dirty="0">
                <a:latin typeface="Bookman Old Style" panose="02050604050505020204" pitchFamily="18" charset="0"/>
              </a:rPr>
              <a:t>біогенною міграцією атомів</a:t>
            </a:r>
            <a:r>
              <a:rPr lang="uk-UA" sz="2400" b="1" i="1" dirty="0">
                <a:latin typeface="Bookman Old Style" panose="02050604050505020204" pitchFamily="18" charset="0"/>
              </a:rPr>
              <a:t>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7" y="0"/>
            <a:ext cx="9138765" cy="6854074"/>
          </a:xfrm>
        </p:spPr>
      </p:pic>
      <p:sp>
        <p:nvSpPr>
          <p:cNvPr id="5" name="TextBox 4"/>
          <p:cNvSpPr txBox="1"/>
          <p:nvPr/>
        </p:nvSpPr>
        <p:spPr>
          <a:xfrm>
            <a:off x="335646" y="404664"/>
            <a:ext cx="8254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 </a:t>
            </a:r>
            <a:r>
              <a:rPr lang="uk-UA" b="1" i="1" dirty="0">
                <a:latin typeface="Bookman Old Style" panose="02050604050505020204" pitchFamily="18" charset="0"/>
              </a:rPr>
              <a:t>Для біогенної міграції характерно накопичення хімічних елементів у живих організмах, а також їх вивільнення в результаті розкладу мертвих організмів. Біогенна міграція спричинюється трьома процесами:</a:t>
            </a:r>
          </a:p>
          <a:p>
            <a:r>
              <a:rPr lang="uk-UA" b="1" i="1" dirty="0" err="1">
                <a:latin typeface="Bookman Old Style" panose="02050604050505020204" pitchFamily="18" charset="0"/>
              </a:rPr>
              <a:t>-   Обмін</a:t>
            </a:r>
            <a:r>
              <a:rPr lang="uk-UA" b="1" i="1" dirty="0">
                <a:latin typeface="Bookman Old Style" panose="02050604050505020204" pitchFamily="18" charset="0"/>
              </a:rPr>
              <a:t>ом речовин в організмах;</a:t>
            </a:r>
          </a:p>
          <a:p>
            <a:r>
              <a:rPr lang="uk-UA" b="1" i="1" dirty="0" err="1">
                <a:latin typeface="Bookman Old Style" panose="02050604050505020204" pitchFamily="18" charset="0"/>
              </a:rPr>
              <a:t>-   Рост</a:t>
            </a:r>
            <a:r>
              <a:rPr lang="uk-UA" b="1" i="1" dirty="0">
                <a:latin typeface="Bookman Old Style" panose="02050604050505020204" pitchFamily="18" charset="0"/>
              </a:rPr>
              <a:t>ом;</a:t>
            </a:r>
          </a:p>
          <a:p>
            <a:r>
              <a:rPr lang="uk-UA" b="1" i="1" dirty="0" err="1">
                <a:latin typeface="Bookman Old Style" panose="02050604050505020204" pitchFamily="18" charset="0"/>
              </a:rPr>
              <a:t>-   Розмноженн</a:t>
            </a:r>
            <a:r>
              <a:rPr lang="uk-UA" b="1" i="1" dirty="0">
                <a:latin typeface="Bookman Old Style" panose="02050604050505020204" pitchFamily="18" charset="0"/>
              </a:rPr>
              <a:t>ям</a:t>
            </a:r>
            <a:r>
              <a:rPr lang="uk-UA" b="1" i="1" dirty="0" smtClean="0">
                <a:latin typeface="Bookman Old Style" panose="02050604050505020204" pitchFamily="18" charset="0"/>
              </a:rPr>
              <a:t>.</a:t>
            </a:r>
            <a:endParaRPr lang="uk-UA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2468" y="2488811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Bookman Old Style" panose="02050604050505020204" pitchFamily="18" charset="0"/>
              </a:rPr>
              <a:t>Визначення біогенної міграції хімічних елементів , що спричинена силами життя, дав В.І. Вернадський  (Закон біогенної міграції атомів). Біогенна міграція є частиною загальної міграції хімічних елементів біосфери. Головною геохімічною особливістю живої речовини є те, що вона, пропускаючи крізь себе атоми хімічних </a:t>
            </a:r>
            <a:r>
              <a:rPr lang="uk-UA" b="1" i="1" dirty="0" err="1">
                <a:latin typeface="Bookman Old Style" panose="02050604050505020204" pitchFamily="18" charset="0"/>
              </a:rPr>
              <a:t>елемент</a:t>
            </a:r>
            <a:r>
              <a:rPr lang="uk-UA" b="1" i="1" dirty="0">
                <a:latin typeface="Bookman Old Style" panose="02050604050505020204" pitchFamily="18" charset="0"/>
              </a:rPr>
              <a:t>ів  земної кори, гідросфери та атмосфери, здійснює у процесі життєдіяльності їх закономірну диференціацію. Завершуючи свій життєвий цикл, організми повертають природі все, що взяли в неї упродовж життя.</a:t>
            </a:r>
            <a:endParaRPr lang="ru-RU" b="1" i="1" dirty="0">
              <a:latin typeface="Bookman Old Style" panose="02050604050505020204" pitchFamily="18" charset="0"/>
            </a:endParaRPr>
          </a:p>
          <a:p>
            <a:endParaRPr 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2736304" cy="39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751132" y="148478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Bookman Old Style" panose="02050604050505020204" pitchFamily="18" charset="0"/>
              </a:rPr>
              <a:t>Розрізняють два типи біогенної міграції, перший із них здійснюється мікроорганізмами, а другий – багатоклітинними організмами. Величина міграції першого типу переважає над другим. Людство оволоділо міграцією третього типу, яка відбувається під впливом його </a:t>
            </a:r>
            <a:r>
              <a:rPr lang="uk-UA" sz="2400" b="1" i="1" dirty="0" smtClean="0">
                <a:latin typeface="Bookman Old Style" panose="02050604050505020204" pitchFamily="18" charset="0"/>
              </a:rPr>
              <a:t>діяльності</a:t>
            </a:r>
            <a:r>
              <a:rPr lang="uk-UA" sz="2400" b="1" i="1" dirty="0">
                <a:latin typeface="Bookman Old Style" panose="02050604050505020204" pitchFamily="18" charset="0"/>
              </a:rPr>
              <a:t>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" y="-478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787684" y="1700808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latin typeface="Bookman Old Style" panose="02050604050505020204" pitchFamily="18" charset="0"/>
              </a:rPr>
              <a:t>Найважливішою умовою стійкості існування екосистем усіх рівнів є </a:t>
            </a:r>
            <a:r>
              <a:rPr lang="uk-UA" sz="2800" b="1" i="1" dirty="0" err="1" smtClean="0">
                <a:latin typeface="Bookman Old Style" panose="02050604050505020204" pitchFamily="18" charset="0"/>
              </a:rPr>
              <a:t>колообіг</a:t>
            </a:r>
            <a:r>
              <a:rPr lang="uk-UA" sz="28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2800" b="1" i="1" dirty="0">
                <a:latin typeface="Bookman Old Style" panose="02050604050505020204" pitchFamily="18" charset="0"/>
              </a:rPr>
              <a:t>речовини на планеті. Розрізняють два основних </a:t>
            </a:r>
            <a:r>
              <a:rPr lang="uk-UA" sz="2800" b="1" i="1" dirty="0" err="1">
                <a:latin typeface="Bookman Old Style" panose="02050604050505020204" pitchFamily="18" charset="0"/>
              </a:rPr>
              <a:t>колообіги</a:t>
            </a:r>
            <a:r>
              <a:rPr lang="uk-UA" sz="2800" b="1" i="1" dirty="0">
                <a:latin typeface="Bookman Old Style" panose="02050604050505020204" pitchFamily="18" charset="0"/>
              </a:rPr>
              <a:t> речовин та енергії : великий (геологічний) і малий (біотичний).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"/>
            <a:ext cx="9138765" cy="6854074"/>
          </a:xfrm>
        </p:spPr>
      </p:pic>
      <p:sp>
        <p:nvSpPr>
          <p:cNvPr id="3" name="TextBox 2"/>
          <p:cNvSpPr txBox="1"/>
          <p:nvPr/>
        </p:nvSpPr>
        <p:spPr>
          <a:xfrm>
            <a:off x="307046" y="382980"/>
            <a:ext cx="86257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>
                <a:latin typeface="Bookman Old Style" panose="02050604050505020204" pitchFamily="18" charset="0"/>
              </a:rPr>
              <a:t>Великий </a:t>
            </a:r>
            <a:r>
              <a:rPr lang="uk-UA" sz="2400" b="1" i="1" u="sng" dirty="0" smtClean="0">
                <a:latin typeface="Bookman Old Style" panose="02050604050505020204" pitchFamily="18" charset="0"/>
              </a:rPr>
              <a:t>колообіг</a:t>
            </a:r>
            <a:r>
              <a:rPr lang="uk-UA" sz="2400" b="1" i="1" dirty="0">
                <a:latin typeface="Bookman Old Style" panose="02050604050505020204" pitchFamily="18" charset="0"/>
              </a:rPr>
              <a:t> </a:t>
            </a:r>
            <a:r>
              <a:rPr lang="uk-UA" b="1" i="1" dirty="0">
                <a:latin typeface="Bookman Old Style" panose="02050604050505020204" pitchFamily="18" charset="0"/>
              </a:rPr>
              <a:t>триває мільйони років і полягає в тому, що гірські породи підлягають руйнуванню, а продукти вивітрювання (в тому числі розчинні у воді поживні речовини) зносяться потоками води у Світовий океан, де вони утворюють морські напластування і лише частково повертаються у сушу із опадами. Геотектонічні зміни, процеси опускання материків і підняття морського дна, переміщення морів та океанів упродовж тривалого часу призводять до того, що ці напластування повертаються на сушу, і процес починається знов.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1" y="3140968"/>
            <a:ext cx="4274767" cy="2847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6" y="3353719"/>
            <a:ext cx="4200553" cy="30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455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Проблеми зміни ланок колообігу речовин та енергії</vt:lpstr>
      <vt:lpstr>Зміст</vt:lpstr>
      <vt:lpstr>Колообіг речовин та енергії як основний системотворчий фактор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Поняття біогеохімічного циклу та його ролі у функціонуванні та розвитку геосистем</vt:lpstr>
      <vt:lpstr>Презентация PowerPoint</vt:lpstr>
      <vt:lpstr>Презентация PowerPoint</vt:lpstr>
      <vt:lpstr>Презентация PowerPoint</vt:lpstr>
      <vt:lpstr>Колообіги речовин, енергії, інформації та їх зміни антропогенною діяльністю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18</cp:revision>
  <dcterms:created xsi:type="dcterms:W3CDTF">2014-02-09T14:24:53Z</dcterms:created>
  <dcterms:modified xsi:type="dcterms:W3CDTF">2014-02-10T19:32:21Z</dcterms:modified>
</cp:coreProperties>
</file>