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2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7A01C2-3066-6544-9A7D-85033D267B64}" type="doc">
      <dgm:prSet loTypeId="urn:microsoft.com/office/officeart/2005/8/layout/vList3" loCatId="" qsTypeId="urn:microsoft.com/office/officeart/2005/8/quickstyle/3D1" qsCatId="3D" csTypeId="urn:microsoft.com/office/officeart/2005/8/colors/accent1_4" csCatId="accent1" phldr="1"/>
      <dgm:spPr/>
    </dgm:pt>
    <dgm:pt modelId="{E0D39C25-0236-5940-92E3-ACE82C4F91AC}">
      <dgm:prSet phldrT="[Текст]"/>
      <dgm:spPr/>
      <dgm:t>
        <a:bodyPr/>
        <a:lstStyle/>
        <a:p>
          <a:r>
            <a:rPr lang="uk-UA" dirty="0" smtClean="0"/>
            <a:t>Квантова гіпотеза М. Планка (1900 р.)</a:t>
          </a:r>
          <a:endParaRPr lang="ru-RU" dirty="0"/>
        </a:p>
      </dgm:t>
    </dgm:pt>
    <dgm:pt modelId="{D26A1434-D008-CA4A-A4A1-9186EECB85B9}" type="parTrans" cxnId="{E9B6CF5A-1712-4244-B9D2-F972B65348B8}">
      <dgm:prSet/>
      <dgm:spPr/>
      <dgm:t>
        <a:bodyPr/>
        <a:lstStyle/>
        <a:p>
          <a:endParaRPr lang="ru-RU"/>
        </a:p>
      </dgm:t>
    </dgm:pt>
    <dgm:pt modelId="{D64122BA-B427-A64D-9271-BBDE4D25DC93}" type="sibTrans" cxnId="{E9B6CF5A-1712-4244-B9D2-F972B65348B8}">
      <dgm:prSet/>
      <dgm:spPr/>
      <dgm:t>
        <a:bodyPr/>
        <a:lstStyle/>
        <a:p>
          <a:endParaRPr lang="ru-RU"/>
        </a:p>
      </dgm:t>
    </dgm:pt>
    <dgm:pt modelId="{35EEBFEC-5A36-124D-9A71-0D7A7B9EF917}">
      <dgm:prSet phldrT="[Текст]"/>
      <dgm:spPr/>
      <dgm:t>
        <a:bodyPr/>
        <a:lstStyle/>
        <a:p>
          <a:r>
            <a:rPr lang="uk-UA" dirty="0" smtClean="0"/>
            <a:t>Постулати теорії відносності А. Ейнштейна (1905 р.) </a:t>
          </a:r>
          <a:endParaRPr lang="ru-RU" dirty="0"/>
        </a:p>
      </dgm:t>
    </dgm:pt>
    <dgm:pt modelId="{50C02DFA-6DD3-694F-AD93-1A671D3D2A19}" type="parTrans" cxnId="{B0861256-B673-8A41-8FDA-44F3BDDE3C67}">
      <dgm:prSet/>
      <dgm:spPr/>
      <dgm:t>
        <a:bodyPr/>
        <a:lstStyle/>
        <a:p>
          <a:endParaRPr lang="ru-RU"/>
        </a:p>
      </dgm:t>
    </dgm:pt>
    <dgm:pt modelId="{4193C946-785C-C343-877D-2535BF2C77B1}" type="sibTrans" cxnId="{B0861256-B673-8A41-8FDA-44F3BDDE3C67}">
      <dgm:prSet/>
      <dgm:spPr/>
      <dgm:t>
        <a:bodyPr/>
        <a:lstStyle/>
        <a:p>
          <a:endParaRPr lang="ru-RU"/>
        </a:p>
      </dgm:t>
    </dgm:pt>
    <dgm:pt modelId="{2B2B603C-53B1-1940-ADC7-45200F17DC3C}" type="pres">
      <dgm:prSet presAssocID="{5B7A01C2-3066-6544-9A7D-85033D267B64}" presName="linearFlow" presStyleCnt="0">
        <dgm:presLayoutVars>
          <dgm:dir/>
          <dgm:resizeHandles val="exact"/>
        </dgm:presLayoutVars>
      </dgm:prSet>
      <dgm:spPr/>
    </dgm:pt>
    <dgm:pt modelId="{50CFD773-F7E1-0445-BBD5-70A9EC009CC5}" type="pres">
      <dgm:prSet presAssocID="{E0D39C25-0236-5940-92E3-ACE82C4F91AC}" presName="composite" presStyleCnt="0"/>
      <dgm:spPr/>
    </dgm:pt>
    <dgm:pt modelId="{6EFDABD9-0CDF-9442-9AC9-32FF44DB3A9D}" type="pres">
      <dgm:prSet presAssocID="{E0D39C25-0236-5940-92E3-ACE82C4F91AC}" presName="imgShp" presStyleLbl="fgImgPlace1" presStyleIdx="0" presStyleCnt="2"/>
      <dgm:spPr/>
    </dgm:pt>
    <dgm:pt modelId="{17440526-E717-6E4C-9E30-6FC49F6193EF}" type="pres">
      <dgm:prSet presAssocID="{E0D39C25-0236-5940-92E3-ACE82C4F91AC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0AB27-2EA9-AB44-BE4F-B5A3AC4D5B61}" type="pres">
      <dgm:prSet presAssocID="{D64122BA-B427-A64D-9271-BBDE4D25DC93}" presName="spacing" presStyleCnt="0"/>
      <dgm:spPr/>
    </dgm:pt>
    <dgm:pt modelId="{7F01C934-6F70-7C47-BE41-D8DBDBBAAB92}" type="pres">
      <dgm:prSet presAssocID="{35EEBFEC-5A36-124D-9A71-0D7A7B9EF917}" presName="composite" presStyleCnt="0"/>
      <dgm:spPr/>
    </dgm:pt>
    <dgm:pt modelId="{A4B724E0-5922-E246-AC0F-D6D30CBB047F}" type="pres">
      <dgm:prSet presAssocID="{35EEBFEC-5A36-124D-9A71-0D7A7B9EF917}" presName="imgShp" presStyleLbl="fgImgPlace1" presStyleIdx="1" presStyleCnt="2"/>
      <dgm:spPr/>
    </dgm:pt>
    <dgm:pt modelId="{2E4969C2-FD26-3A4C-99B9-286DC42591AF}" type="pres">
      <dgm:prSet presAssocID="{35EEBFEC-5A36-124D-9A71-0D7A7B9EF917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861256-B673-8A41-8FDA-44F3BDDE3C67}" srcId="{5B7A01C2-3066-6544-9A7D-85033D267B64}" destId="{35EEBFEC-5A36-124D-9A71-0D7A7B9EF917}" srcOrd="1" destOrd="0" parTransId="{50C02DFA-6DD3-694F-AD93-1A671D3D2A19}" sibTransId="{4193C946-785C-C343-877D-2535BF2C77B1}"/>
    <dgm:cxn modelId="{E9B6CF5A-1712-4244-B9D2-F972B65348B8}" srcId="{5B7A01C2-3066-6544-9A7D-85033D267B64}" destId="{E0D39C25-0236-5940-92E3-ACE82C4F91AC}" srcOrd="0" destOrd="0" parTransId="{D26A1434-D008-CA4A-A4A1-9186EECB85B9}" sibTransId="{D64122BA-B427-A64D-9271-BBDE4D25DC93}"/>
    <dgm:cxn modelId="{B7058310-7A76-B847-8741-68759CEAD9CA}" type="presOf" srcId="{E0D39C25-0236-5940-92E3-ACE82C4F91AC}" destId="{17440526-E717-6E4C-9E30-6FC49F6193EF}" srcOrd="0" destOrd="0" presId="urn:microsoft.com/office/officeart/2005/8/layout/vList3"/>
    <dgm:cxn modelId="{16071218-7474-2C40-80F4-507AF855D615}" type="presOf" srcId="{5B7A01C2-3066-6544-9A7D-85033D267B64}" destId="{2B2B603C-53B1-1940-ADC7-45200F17DC3C}" srcOrd="0" destOrd="0" presId="urn:microsoft.com/office/officeart/2005/8/layout/vList3"/>
    <dgm:cxn modelId="{4EE9D266-051A-9F45-8D80-AD2AB8FFC3EC}" type="presOf" srcId="{35EEBFEC-5A36-124D-9A71-0D7A7B9EF917}" destId="{2E4969C2-FD26-3A4C-99B9-286DC42591AF}" srcOrd="0" destOrd="0" presId="urn:microsoft.com/office/officeart/2005/8/layout/vList3"/>
    <dgm:cxn modelId="{0E4C8571-B64C-6C44-8206-E35E11D96B4E}" type="presParOf" srcId="{2B2B603C-53B1-1940-ADC7-45200F17DC3C}" destId="{50CFD773-F7E1-0445-BBD5-70A9EC009CC5}" srcOrd="0" destOrd="0" presId="urn:microsoft.com/office/officeart/2005/8/layout/vList3"/>
    <dgm:cxn modelId="{B635A7EC-EC18-4E4B-9343-E703795C9202}" type="presParOf" srcId="{50CFD773-F7E1-0445-BBD5-70A9EC009CC5}" destId="{6EFDABD9-0CDF-9442-9AC9-32FF44DB3A9D}" srcOrd="0" destOrd="0" presId="urn:microsoft.com/office/officeart/2005/8/layout/vList3"/>
    <dgm:cxn modelId="{BCAE1A97-EF77-7F46-A641-74A925C280AC}" type="presParOf" srcId="{50CFD773-F7E1-0445-BBD5-70A9EC009CC5}" destId="{17440526-E717-6E4C-9E30-6FC49F6193EF}" srcOrd="1" destOrd="0" presId="urn:microsoft.com/office/officeart/2005/8/layout/vList3"/>
    <dgm:cxn modelId="{30E5A556-3AC0-0748-91CF-C5FF9201E1DD}" type="presParOf" srcId="{2B2B603C-53B1-1940-ADC7-45200F17DC3C}" destId="{6F10AB27-2EA9-AB44-BE4F-B5A3AC4D5B61}" srcOrd="1" destOrd="0" presId="urn:microsoft.com/office/officeart/2005/8/layout/vList3"/>
    <dgm:cxn modelId="{F94A7803-FFEC-7C42-8EB1-339623ECD1F3}" type="presParOf" srcId="{2B2B603C-53B1-1940-ADC7-45200F17DC3C}" destId="{7F01C934-6F70-7C47-BE41-D8DBDBBAAB92}" srcOrd="2" destOrd="0" presId="urn:microsoft.com/office/officeart/2005/8/layout/vList3"/>
    <dgm:cxn modelId="{3C8C7E56-B51F-3940-8436-A8AA1ABA5F9C}" type="presParOf" srcId="{7F01C934-6F70-7C47-BE41-D8DBDBBAAB92}" destId="{A4B724E0-5922-E246-AC0F-D6D30CBB047F}" srcOrd="0" destOrd="0" presId="urn:microsoft.com/office/officeart/2005/8/layout/vList3"/>
    <dgm:cxn modelId="{F9B45C6D-B6F7-E642-A618-5BDF3F93D683}" type="presParOf" srcId="{7F01C934-6F70-7C47-BE41-D8DBDBBAAB92}" destId="{2E4969C2-FD26-3A4C-99B9-286DC42591A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F92F09-2022-4944-9024-AC168D967836}" type="doc">
      <dgm:prSet loTypeId="urn:microsoft.com/office/officeart/2005/8/layout/vList3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E53E63-3C7E-1743-A100-7F75AF75C188}">
      <dgm:prSet phldrT="[Текст]"/>
      <dgm:spPr/>
      <dgm:t>
        <a:bodyPr/>
        <a:lstStyle/>
        <a:p>
          <a:r>
            <a:rPr lang="uk-UA" b="1" dirty="0" smtClean="0"/>
            <a:t>Простір</a:t>
          </a:r>
          <a:r>
            <a:rPr lang="uk-UA" dirty="0" smtClean="0"/>
            <a:t> - це форма буття матерії, що характеризує її протяжність, структурність, співіснування і взаємодію елементів у всіх матеріальних системах. </a:t>
          </a:r>
          <a:endParaRPr lang="ru-RU" dirty="0"/>
        </a:p>
      </dgm:t>
    </dgm:pt>
    <dgm:pt modelId="{E0D38A80-158F-4E4E-B73F-37A8DF161A0E}" type="parTrans" cxnId="{5B574E60-FF85-6F46-8A10-0A3C28B064F0}">
      <dgm:prSet/>
      <dgm:spPr/>
      <dgm:t>
        <a:bodyPr/>
        <a:lstStyle/>
        <a:p>
          <a:endParaRPr lang="ru-RU"/>
        </a:p>
      </dgm:t>
    </dgm:pt>
    <dgm:pt modelId="{8CC2A2FD-DBB4-6F43-BB37-4D7DCF9A8047}" type="sibTrans" cxnId="{5B574E60-FF85-6F46-8A10-0A3C28B064F0}">
      <dgm:prSet/>
      <dgm:spPr/>
      <dgm:t>
        <a:bodyPr/>
        <a:lstStyle/>
        <a:p>
          <a:endParaRPr lang="ru-RU"/>
        </a:p>
      </dgm:t>
    </dgm:pt>
    <dgm:pt modelId="{09E38011-8E4C-854D-8FD1-D18022F699F3}">
      <dgm:prSet phldrT="[Текст]"/>
      <dgm:spPr/>
      <dgm:t>
        <a:bodyPr/>
        <a:lstStyle/>
        <a:p>
          <a:r>
            <a:rPr lang="uk-UA" b="1" dirty="0" smtClean="0"/>
            <a:t>Час</a:t>
          </a:r>
          <a:r>
            <a:rPr lang="uk-UA" dirty="0" smtClean="0"/>
            <a:t> - це форма буття матерії, що виражає тривалість ЇЇ існування, послідовність зміни станів у змінюванні і розвитку всіх матеріальних систем. Синонім поняття тривалість. Поняття час виникає з порівняння різних станів одного і того ж об'єкту, який змінює свої властивості.</a:t>
          </a:r>
          <a:endParaRPr lang="ru-RU" dirty="0"/>
        </a:p>
      </dgm:t>
    </dgm:pt>
    <dgm:pt modelId="{CA32A047-5D75-9247-BB24-30CED3CF9555}" type="parTrans" cxnId="{5349100B-5392-424D-8A1B-F5A42BE72385}">
      <dgm:prSet/>
      <dgm:spPr/>
      <dgm:t>
        <a:bodyPr/>
        <a:lstStyle/>
        <a:p>
          <a:endParaRPr lang="ru-RU"/>
        </a:p>
      </dgm:t>
    </dgm:pt>
    <dgm:pt modelId="{9F3A6CCE-7987-5B4C-BC20-F0660A23EFD7}" type="sibTrans" cxnId="{5349100B-5392-424D-8A1B-F5A42BE72385}">
      <dgm:prSet/>
      <dgm:spPr/>
      <dgm:t>
        <a:bodyPr/>
        <a:lstStyle/>
        <a:p>
          <a:endParaRPr lang="ru-RU"/>
        </a:p>
      </dgm:t>
    </dgm:pt>
    <dgm:pt modelId="{D8C4234B-813F-7846-853E-9CDE8B95AB92}" type="pres">
      <dgm:prSet presAssocID="{D7F92F09-2022-4944-9024-AC168D967836}" presName="linearFlow" presStyleCnt="0">
        <dgm:presLayoutVars>
          <dgm:dir/>
          <dgm:resizeHandles val="exact"/>
        </dgm:presLayoutVars>
      </dgm:prSet>
      <dgm:spPr/>
    </dgm:pt>
    <dgm:pt modelId="{7B5BF7D2-436B-0440-81B1-46B78357801A}" type="pres">
      <dgm:prSet presAssocID="{FAE53E63-3C7E-1743-A100-7F75AF75C188}" presName="composite" presStyleCnt="0"/>
      <dgm:spPr/>
    </dgm:pt>
    <dgm:pt modelId="{FFBED638-B8DC-7E4C-A351-680023419FBB}" type="pres">
      <dgm:prSet presAssocID="{FAE53E63-3C7E-1743-A100-7F75AF75C188}" presName="imgShp" presStyleLbl="fgImgPlace1" presStyleIdx="0" presStyleCnt="2"/>
      <dgm:spPr/>
    </dgm:pt>
    <dgm:pt modelId="{B949C7CE-4A05-BB4B-8F2B-5A7995CD92EA}" type="pres">
      <dgm:prSet presAssocID="{FAE53E63-3C7E-1743-A100-7F75AF75C188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33F1C-07A5-6946-BF87-B9F9C2DC4FE8}" type="pres">
      <dgm:prSet presAssocID="{8CC2A2FD-DBB4-6F43-BB37-4D7DCF9A8047}" presName="spacing" presStyleCnt="0"/>
      <dgm:spPr/>
    </dgm:pt>
    <dgm:pt modelId="{B1A71127-D5EE-3744-A40F-F63625E70534}" type="pres">
      <dgm:prSet presAssocID="{09E38011-8E4C-854D-8FD1-D18022F699F3}" presName="composite" presStyleCnt="0"/>
      <dgm:spPr/>
    </dgm:pt>
    <dgm:pt modelId="{56652812-2E96-F947-BA6F-0DF09123A859}" type="pres">
      <dgm:prSet presAssocID="{09E38011-8E4C-854D-8FD1-D18022F699F3}" presName="imgShp" presStyleLbl="fgImgPlace1" presStyleIdx="1" presStyleCnt="2"/>
      <dgm:spPr/>
    </dgm:pt>
    <dgm:pt modelId="{1CAE21FD-1489-AD4F-96FF-4A65DF98FC4F}" type="pres">
      <dgm:prSet presAssocID="{09E38011-8E4C-854D-8FD1-D18022F699F3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7A62FE-E334-1048-BE27-E4C0E0E7E4C7}" type="presOf" srcId="{FAE53E63-3C7E-1743-A100-7F75AF75C188}" destId="{B949C7CE-4A05-BB4B-8F2B-5A7995CD92EA}" srcOrd="0" destOrd="0" presId="urn:microsoft.com/office/officeart/2005/8/layout/vList3"/>
    <dgm:cxn modelId="{50CB52A1-A691-9F43-9992-0A3369323898}" type="presOf" srcId="{09E38011-8E4C-854D-8FD1-D18022F699F3}" destId="{1CAE21FD-1489-AD4F-96FF-4A65DF98FC4F}" srcOrd="0" destOrd="0" presId="urn:microsoft.com/office/officeart/2005/8/layout/vList3"/>
    <dgm:cxn modelId="{5B574E60-FF85-6F46-8A10-0A3C28B064F0}" srcId="{D7F92F09-2022-4944-9024-AC168D967836}" destId="{FAE53E63-3C7E-1743-A100-7F75AF75C188}" srcOrd="0" destOrd="0" parTransId="{E0D38A80-158F-4E4E-B73F-37A8DF161A0E}" sibTransId="{8CC2A2FD-DBB4-6F43-BB37-4D7DCF9A8047}"/>
    <dgm:cxn modelId="{5349100B-5392-424D-8A1B-F5A42BE72385}" srcId="{D7F92F09-2022-4944-9024-AC168D967836}" destId="{09E38011-8E4C-854D-8FD1-D18022F699F3}" srcOrd="1" destOrd="0" parTransId="{CA32A047-5D75-9247-BB24-30CED3CF9555}" sibTransId="{9F3A6CCE-7987-5B4C-BC20-F0660A23EFD7}"/>
    <dgm:cxn modelId="{1F532290-923D-D944-9F81-BEF9FB5A98B1}" type="presOf" srcId="{D7F92F09-2022-4944-9024-AC168D967836}" destId="{D8C4234B-813F-7846-853E-9CDE8B95AB92}" srcOrd="0" destOrd="0" presId="urn:microsoft.com/office/officeart/2005/8/layout/vList3"/>
    <dgm:cxn modelId="{C9D8AF42-E331-9F40-8277-B0EAEBC1091D}" type="presParOf" srcId="{D8C4234B-813F-7846-853E-9CDE8B95AB92}" destId="{7B5BF7D2-436B-0440-81B1-46B78357801A}" srcOrd="0" destOrd="0" presId="urn:microsoft.com/office/officeart/2005/8/layout/vList3"/>
    <dgm:cxn modelId="{395DDC81-2C31-4A49-9FE6-CC701A1F3F38}" type="presParOf" srcId="{7B5BF7D2-436B-0440-81B1-46B78357801A}" destId="{FFBED638-B8DC-7E4C-A351-680023419FBB}" srcOrd="0" destOrd="0" presId="urn:microsoft.com/office/officeart/2005/8/layout/vList3"/>
    <dgm:cxn modelId="{31BA0F42-EEFF-3547-AABA-8C1C6DFCDE37}" type="presParOf" srcId="{7B5BF7D2-436B-0440-81B1-46B78357801A}" destId="{B949C7CE-4A05-BB4B-8F2B-5A7995CD92EA}" srcOrd="1" destOrd="0" presId="urn:microsoft.com/office/officeart/2005/8/layout/vList3"/>
    <dgm:cxn modelId="{75EDE89D-F051-144B-B049-C13F523EBC8D}" type="presParOf" srcId="{D8C4234B-813F-7846-853E-9CDE8B95AB92}" destId="{64133F1C-07A5-6946-BF87-B9F9C2DC4FE8}" srcOrd="1" destOrd="0" presId="urn:microsoft.com/office/officeart/2005/8/layout/vList3"/>
    <dgm:cxn modelId="{9C62D962-5EDF-D046-A55D-83DF1102D354}" type="presParOf" srcId="{D8C4234B-813F-7846-853E-9CDE8B95AB92}" destId="{B1A71127-D5EE-3744-A40F-F63625E70534}" srcOrd="2" destOrd="0" presId="urn:microsoft.com/office/officeart/2005/8/layout/vList3"/>
    <dgm:cxn modelId="{27C9D076-6891-1B40-A97F-0C021371A769}" type="presParOf" srcId="{B1A71127-D5EE-3744-A40F-F63625E70534}" destId="{56652812-2E96-F947-BA6F-0DF09123A859}" srcOrd="0" destOrd="0" presId="urn:microsoft.com/office/officeart/2005/8/layout/vList3"/>
    <dgm:cxn modelId="{4239683D-1612-F849-82E3-C3823D045174}" type="presParOf" srcId="{B1A71127-D5EE-3744-A40F-F63625E70534}" destId="{1CAE21FD-1489-AD4F-96FF-4A65DF98FC4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4B530E-0DD5-A34E-802A-607357AC5842}" type="doc">
      <dgm:prSet loTypeId="urn:microsoft.com/office/officeart/2005/8/layout/hList1" loCatId="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B8DA1ED-B323-A942-BF43-8827E6BC489A}">
      <dgm:prSet phldrT="[Текст]"/>
      <dgm:spPr/>
      <dgm:t>
        <a:bodyPr/>
        <a:lstStyle/>
        <a:p>
          <a:r>
            <a:rPr lang="uk-UA" dirty="0" smtClean="0"/>
            <a:t>Субстанціальний підхід</a:t>
          </a:r>
          <a:endParaRPr lang="ru-RU" dirty="0"/>
        </a:p>
      </dgm:t>
    </dgm:pt>
    <dgm:pt modelId="{9D5CA32F-22FF-4A46-9F23-84823A8AC5AD}" type="parTrans" cxnId="{0C3F50C8-3AC5-224D-BF84-20CBDD566CEC}">
      <dgm:prSet/>
      <dgm:spPr/>
      <dgm:t>
        <a:bodyPr/>
        <a:lstStyle/>
        <a:p>
          <a:endParaRPr lang="ru-RU"/>
        </a:p>
      </dgm:t>
    </dgm:pt>
    <dgm:pt modelId="{824A988F-3C0A-9D4D-8798-F7D4D75F4FA9}" type="sibTrans" cxnId="{0C3F50C8-3AC5-224D-BF84-20CBDD566CEC}">
      <dgm:prSet/>
      <dgm:spPr/>
      <dgm:t>
        <a:bodyPr/>
        <a:lstStyle/>
        <a:p>
          <a:endParaRPr lang="ru-RU"/>
        </a:p>
      </dgm:t>
    </dgm:pt>
    <dgm:pt modelId="{FE3672AE-4157-0B40-ABAE-890E4BEB9CFB}">
      <dgm:prSet phldrT="[Текст]"/>
      <dgm:spPr/>
      <dgm:t>
        <a:bodyPr/>
        <a:lstStyle/>
        <a:p>
          <a:r>
            <a:rPr lang="uk-UA" dirty="0" smtClean="0"/>
            <a:t>Простір і час - самостійні сутності, що діють поруч з матерією і незалежно від неї. Звідси висновок про незалежність властивостей простору і часу від характеру матеріальних процесів, що відбуваються у них. Виходячи з такої концепції, Ісаак Ньютон будував фізичну модель світу. </a:t>
          </a:r>
          <a:endParaRPr lang="ru-RU" dirty="0"/>
        </a:p>
      </dgm:t>
    </dgm:pt>
    <dgm:pt modelId="{957C719A-7418-844D-80CD-632F6F844B6A}" type="parTrans" cxnId="{608F7AD2-FDA1-B347-B0CC-E9E4D89FC450}">
      <dgm:prSet/>
      <dgm:spPr/>
      <dgm:t>
        <a:bodyPr/>
        <a:lstStyle/>
        <a:p>
          <a:endParaRPr lang="ru-RU"/>
        </a:p>
      </dgm:t>
    </dgm:pt>
    <dgm:pt modelId="{D2774847-BEE8-3E44-AF26-8FE748D2D60F}" type="sibTrans" cxnId="{608F7AD2-FDA1-B347-B0CC-E9E4D89FC450}">
      <dgm:prSet/>
      <dgm:spPr/>
      <dgm:t>
        <a:bodyPr/>
        <a:lstStyle/>
        <a:p>
          <a:endParaRPr lang="ru-RU"/>
        </a:p>
      </dgm:t>
    </dgm:pt>
    <dgm:pt modelId="{BEFCC1C6-1F3B-8142-A6EA-1BA8B08EC14D}">
      <dgm:prSet phldrT="[Текст]"/>
      <dgm:spPr/>
      <dgm:t>
        <a:bodyPr/>
        <a:lstStyle/>
        <a:p>
          <a:r>
            <a:rPr lang="uk-UA" dirty="0" smtClean="0"/>
            <a:t>Реляційний підхід</a:t>
          </a:r>
          <a:endParaRPr lang="ru-RU" dirty="0"/>
        </a:p>
      </dgm:t>
    </dgm:pt>
    <dgm:pt modelId="{A855EC7B-51B4-174A-AF17-38061D8C78D7}" type="parTrans" cxnId="{C4C96E7D-AA29-1047-8F44-9FE023F0B473}">
      <dgm:prSet/>
      <dgm:spPr/>
      <dgm:t>
        <a:bodyPr/>
        <a:lstStyle/>
        <a:p>
          <a:endParaRPr lang="ru-RU"/>
        </a:p>
      </dgm:t>
    </dgm:pt>
    <dgm:pt modelId="{54926E75-6ED4-B54C-8B43-39FAF6DB4E1E}" type="sibTrans" cxnId="{C4C96E7D-AA29-1047-8F44-9FE023F0B473}">
      <dgm:prSet/>
      <dgm:spPr/>
      <dgm:t>
        <a:bodyPr/>
        <a:lstStyle/>
        <a:p>
          <a:endParaRPr lang="ru-RU"/>
        </a:p>
      </dgm:t>
    </dgm:pt>
    <dgm:pt modelId="{3CF50BA5-43CE-9542-9C4D-E3C317679651}">
      <dgm:prSet phldrT="[Текст]"/>
      <dgm:spPr/>
      <dgm:t>
        <a:bodyPr/>
        <a:lstStyle/>
        <a:p>
          <a:r>
            <a:rPr lang="uk-UA" dirty="0" smtClean="0"/>
            <a:t>Простір і час - системи відносин, що утверджуються взаємодіючими матеріальними об'єктами. Поза такою системою взаємодій простір і час вважаються неіснуючими. Положення цієї концепції змусили учених і філософів переглянути традиційні уявлення про простір і час і відмовитися від субстанціональної концепції.</a:t>
          </a:r>
          <a:endParaRPr lang="ru-RU" dirty="0"/>
        </a:p>
      </dgm:t>
    </dgm:pt>
    <dgm:pt modelId="{A5733BC0-35AB-E344-ADDA-7319DCDAE046}" type="parTrans" cxnId="{8F02C5A8-E4F9-6442-9120-0F89CF5D82D9}">
      <dgm:prSet/>
      <dgm:spPr/>
      <dgm:t>
        <a:bodyPr/>
        <a:lstStyle/>
        <a:p>
          <a:endParaRPr lang="ru-RU"/>
        </a:p>
      </dgm:t>
    </dgm:pt>
    <dgm:pt modelId="{15D336FB-DD06-784A-A02C-AB55514B4904}" type="sibTrans" cxnId="{8F02C5A8-E4F9-6442-9120-0F89CF5D82D9}">
      <dgm:prSet/>
      <dgm:spPr/>
      <dgm:t>
        <a:bodyPr/>
        <a:lstStyle/>
        <a:p>
          <a:endParaRPr lang="ru-RU"/>
        </a:p>
      </dgm:t>
    </dgm:pt>
    <dgm:pt modelId="{3E5054E0-4F52-454D-92C8-1D4E2D9B5B9C}" type="pres">
      <dgm:prSet presAssocID="{A74B530E-0DD5-A34E-802A-607357AC5842}" presName="Name0" presStyleCnt="0">
        <dgm:presLayoutVars>
          <dgm:dir/>
          <dgm:animLvl val="lvl"/>
          <dgm:resizeHandles val="exact"/>
        </dgm:presLayoutVars>
      </dgm:prSet>
      <dgm:spPr/>
    </dgm:pt>
    <dgm:pt modelId="{92CBC2A4-AF3F-3C40-AE07-21B433034AB6}" type="pres">
      <dgm:prSet presAssocID="{AB8DA1ED-B323-A942-BF43-8827E6BC489A}" presName="composite" presStyleCnt="0"/>
      <dgm:spPr/>
    </dgm:pt>
    <dgm:pt modelId="{41F00DD7-7FD1-FD40-86EB-932F699971A2}" type="pres">
      <dgm:prSet presAssocID="{AB8DA1ED-B323-A942-BF43-8827E6BC489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5337-9202-E540-9774-6CB4E48617F8}" type="pres">
      <dgm:prSet presAssocID="{AB8DA1ED-B323-A942-BF43-8827E6BC489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C8EBD-A7E4-174D-B6AC-AF987B3D2F01}" type="pres">
      <dgm:prSet presAssocID="{824A988F-3C0A-9D4D-8798-F7D4D75F4FA9}" presName="space" presStyleCnt="0"/>
      <dgm:spPr/>
    </dgm:pt>
    <dgm:pt modelId="{6605922E-DA2D-7A42-B831-F16FB87C657F}" type="pres">
      <dgm:prSet presAssocID="{BEFCC1C6-1F3B-8142-A6EA-1BA8B08EC14D}" presName="composite" presStyleCnt="0"/>
      <dgm:spPr/>
    </dgm:pt>
    <dgm:pt modelId="{7827A5D4-570A-3849-A1A6-57CE4B3C2363}" type="pres">
      <dgm:prSet presAssocID="{BEFCC1C6-1F3B-8142-A6EA-1BA8B08EC14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3FF137-1A6B-C04D-AB8A-278FDB1EC17B}" type="pres">
      <dgm:prSet presAssocID="{BEFCC1C6-1F3B-8142-A6EA-1BA8B08EC14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48E2F1-EFA8-AD40-8E40-0B5AA6BC0DC4}" type="presOf" srcId="{BEFCC1C6-1F3B-8142-A6EA-1BA8B08EC14D}" destId="{7827A5D4-570A-3849-A1A6-57CE4B3C2363}" srcOrd="0" destOrd="0" presId="urn:microsoft.com/office/officeart/2005/8/layout/hList1"/>
    <dgm:cxn modelId="{3ABA6BAC-2ED0-C645-AA14-FB00F4FC69B2}" type="presOf" srcId="{3CF50BA5-43CE-9542-9C4D-E3C317679651}" destId="{F03FF137-1A6B-C04D-AB8A-278FDB1EC17B}" srcOrd="0" destOrd="0" presId="urn:microsoft.com/office/officeart/2005/8/layout/hList1"/>
    <dgm:cxn modelId="{0900CCA5-CABC-1440-8285-E891E0B83B05}" type="presOf" srcId="{AB8DA1ED-B323-A942-BF43-8827E6BC489A}" destId="{41F00DD7-7FD1-FD40-86EB-932F699971A2}" srcOrd="0" destOrd="0" presId="urn:microsoft.com/office/officeart/2005/8/layout/hList1"/>
    <dgm:cxn modelId="{C4C96E7D-AA29-1047-8F44-9FE023F0B473}" srcId="{A74B530E-0DD5-A34E-802A-607357AC5842}" destId="{BEFCC1C6-1F3B-8142-A6EA-1BA8B08EC14D}" srcOrd="1" destOrd="0" parTransId="{A855EC7B-51B4-174A-AF17-38061D8C78D7}" sibTransId="{54926E75-6ED4-B54C-8B43-39FAF6DB4E1E}"/>
    <dgm:cxn modelId="{E539E078-E12A-6341-804D-F3DFB677B2C1}" type="presOf" srcId="{FE3672AE-4157-0B40-ABAE-890E4BEB9CFB}" destId="{1B455337-9202-E540-9774-6CB4E48617F8}" srcOrd="0" destOrd="0" presId="urn:microsoft.com/office/officeart/2005/8/layout/hList1"/>
    <dgm:cxn modelId="{8F02C5A8-E4F9-6442-9120-0F89CF5D82D9}" srcId="{BEFCC1C6-1F3B-8142-A6EA-1BA8B08EC14D}" destId="{3CF50BA5-43CE-9542-9C4D-E3C317679651}" srcOrd="0" destOrd="0" parTransId="{A5733BC0-35AB-E344-ADDA-7319DCDAE046}" sibTransId="{15D336FB-DD06-784A-A02C-AB55514B4904}"/>
    <dgm:cxn modelId="{608F7AD2-FDA1-B347-B0CC-E9E4D89FC450}" srcId="{AB8DA1ED-B323-A942-BF43-8827E6BC489A}" destId="{FE3672AE-4157-0B40-ABAE-890E4BEB9CFB}" srcOrd="0" destOrd="0" parTransId="{957C719A-7418-844D-80CD-632F6F844B6A}" sibTransId="{D2774847-BEE8-3E44-AF26-8FE748D2D60F}"/>
    <dgm:cxn modelId="{0B7CAD55-969A-6F42-985B-4D507BD9DB7B}" type="presOf" srcId="{A74B530E-0DD5-A34E-802A-607357AC5842}" destId="{3E5054E0-4F52-454D-92C8-1D4E2D9B5B9C}" srcOrd="0" destOrd="0" presId="urn:microsoft.com/office/officeart/2005/8/layout/hList1"/>
    <dgm:cxn modelId="{0C3F50C8-3AC5-224D-BF84-20CBDD566CEC}" srcId="{A74B530E-0DD5-A34E-802A-607357AC5842}" destId="{AB8DA1ED-B323-A942-BF43-8827E6BC489A}" srcOrd="0" destOrd="0" parTransId="{9D5CA32F-22FF-4A46-9F23-84823A8AC5AD}" sibTransId="{824A988F-3C0A-9D4D-8798-F7D4D75F4FA9}"/>
    <dgm:cxn modelId="{918B42A8-C496-B742-8BE5-3631AA7B91EE}" type="presParOf" srcId="{3E5054E0-4F52-454D-92C8-1D4E2D9B5B9C}" destId="{92CBC2A4-AF3F-3C40-AE07-21B433034AB6}" srcOrd="0" destOrd="0" presId="urn:microsoft.com/office/officeart/2005/8/layout/hList1"/>
    <dgm:cxn modelId="{46C5B2FF-F91D-9344-AE96-50860E2438C9}" type="presParOf" srcId="{92CBC2A4-AF3F-3C40-AE07-21B433034AB6}" destId="{41F00DD7-7FD1-FD40-86EB-932F699971A2}" srcOrd="0" destOrd="0" presId="urn:microsoft.com/office/officeart/2005/8/layout/hList1"/>
    <dgm:cxn modelId="{1B60F0E9-61E0-2140-8F28-61A5ADB696E3}" type="presParOf" srcId="{92CBC2A4-AF3F-3C40-AE07-21B433034AB6}" destId="{1B455337-9202-E540-9774-6CB4E48617F8}" srcOrd="1" destOrd="0" presId="urn:microsoft.com/office/officeart/2005/8/layout/hList1"/>
    <dgm:cxn modelId="{52E0DFFD-29D1-A74C-85EE-9D998B96B82F}" type="presParOf" srcId="{3E5054E0-4F52-454D-92C8-1D4E2D9B5B9C}" destId="{EF2C8EBD-A7E4-174D-B6AC-AF987B3D2F01}" srcOrd="1" destOrd="0" presId="urn:microsoft.com/office/officeart/2005/8/layout/hList1"/>
    <dgm:cxn modelId="{8D196755-5193-CD46-93B8-1F53A8E65261}" type="presParOf" srcId="{3E5054E0-4F52-454D-92C8-1D4E2D9B5B9C}" destId="{6605922E-DA2D-7A42-B831-F16FB87C657F}" srcOrd="2" destOrd="0" presId="urn:microsoft.com/office/officeart/2005/8/layout/hList1"/>
    <dgm:cxn modelId="{C6A42FB3-95AE-A54A-ABF5-D2D57C43B631}" type="presParOf" srcId="{6605922E-DA2D-7A42-B831-F16FB87C657F}" destId="{7827A5D4-570A-3849-A1A6-57CE4B3C2363}" srcOrd="0" destOrd="0" presId="urn:microsoft.com/office/officeart/2005/8/layout/hList1"/>
    <dgm:cxn modelId="{FC3B9977-C41B-1444-AF45-2DAF741EB258}" type="presParOf" srcId="{6605922E-DA2D-7A42-B831-F16FB87C657F}" destId="{F03FF137-1A6B-C04D-AB8A-278FDB1EC1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40526-E717-6E4C-9E30-6FC49F6193EF}">
      <dsp:nvSpPr>
        <dsp:cNvPr id="0" name=""/>
        <dsp:cNvSpPr/>
      </dsp:nvSpPr>
      <dsp:spPr>
        <a:xfrm rot="10800000">
          <a:off x="1524185" y="1211"/>
          <a:ext cx="4945309" cy="1114248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135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Квантова гіпотеза М. Планка (1900 р.)</a:t>
          </a:r>
          <a:endParaRPr lang="ru-RU" sz="2300" kern="1200" dirty="0"/>
        </a:p>
      </dsp:txBody>
      <dsp:txXfrm rot="10800000">
        <a:off x="1802747" y="1211"/>
        <a:ext cx="4666747" cy="1114248"/>
      </dsp:txXfrm>
    </dsp:sp>
    <dsp:sp modelId="{6EFDABD9-0CDF-9442-9AC9-32FF44DB3A9D}">
      <dsp:nvSpPr>
        <dsp:cNvPr id="0" name=""/>
        <dsp:cNvSpPr/>
      </dsp:nvSpPr>
      <dsp:spPr>
        <a:xfrm>
          <a:off x="967060" y="1211"/>
          <a:ext cx="1114248" cy="1114248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E4969C2-FD26-3A4C-99B9-286DC42591AF}">
      <dsp:nvSpPr>
        <dsp:cNvPr id="0" name=""/>
        <dsp:cNvSpPr/>
      </dsp:nvSpPr>
      <dsp:spPr>
        <a:xfrm rot="10800000">
          <a:off x="1524185" y="1396318"/>
          <a:ext cx="4945309" cy="1114248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257190"/>
                <a:satOff val="-3328"/>
                <a:lumOff val="41539"/>
                <a:alphaOff val="0"/>
                <a:lumMod val="95000"/>
              </a:schemeClr>
            </a:gs>
            <a:gs pos="100000">
              <a:schemeClr val="accent1">
                <a:shade val="50000"/>
                <a:hueOff val="257190"/>
                <a:satOff val="-3328"/>
                <a:lumOff val="41539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135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Постулати теорії відносності А. Ейнштейна (1905 р.) </a:t>
          </a:r>
          <a:endParaRPr lang="ru-RU" sz="2300" kern="1200" dirty="0"/>
        </a:p>
      </dsp:txBody>
      <dsp:txXfrm rot="10800000">
        <a:off x="1802747" y="1396318"/>
        <a:ext cx="4666747" cy="1114248"/>
      </dsp:txXfrm>
    </dsp:sp>
    <dsp:sp modelId="{A4B724E0-5922-E246-AC0F-D6D30CBB047F}">
      <dsp:nvSpPr>
        <dsp:cNvPr id="0" name=""/>
        <dsp:cNvSpPr/>
      </dsp:nvSpPr>
      <dsp:spPr>
        <a:xfrm>
          <a:off x="967060" y="1396318"/>
          <a:ext cx="1114248" cy="1114248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-8008"/>
                <a:satOff val="605"/>
                <a:lumOff val="-2033"/>
                <a:alphaOff val="0"/>
                <a:lumMod val="95000"/>
              </a:schemeClr>
            </a:gs>
            <a:gs pos="100000">
              <a:schemeClr val="accent1">
                <a:tint val="50000"/>
                <a:hueOff val="-8008"/>
                <a:satOff val="605"/>
                <a:lumOff val="-2033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9C7CE-4A05-BB4B-8F2B-5A7995CD92EA}">
      <dsp:nvSpPr>
        <dsp:cNvPr id="0" name=""/>
        <dsp:cNvSpPr/>
      </dsp:nvSpPr>
      <dsp:spPr>
        <a:xfrm rot="10800000">
          <a:off x="1980468" y="566"/>
          <a:ext cx="6362276" cy="15117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64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Простір</a:t>
          </a:r>
          <a:r>
            <a:rPr lang="uk-UA" sz="1600" kern="1200" dirty="0" smtClean="0"/>
            <a:t> - це форма буття матерії, що характеризує її протяжність, структурність, співіснування і взаємодію елементів у всіх матеріальних системах. </a:t>
          </a:r>
          <a:endParaRPr lang="ru-RU" sz="1600" kern="1200" dirty="0"/>
        </a:p>
      </dsp:txBody>
      <dsp:txXfrm rot="10800000">
        <a:off x="2358408" y="566"/>
        <a:ext cx="5984336" cy="1511760"/>
      </dsp:txXfrm>
    </dsp:sp>
    <dsp:sp modelId="{FFBED638-B8DC-7E4C-A351-680023419FBB}">
      <dsp:nvSpPr>
        <dsp:cNvPr id="0" name=""/>
        <dsp:cNvSpPr/>
      </dsp:nvSpPr>
      <dsp:spPr>
        <a:xfrm>
          <a:off x="1224588" y="566"/>
          <a:ext cx="1511760" cy="151176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E21FD-1489-AD4F-96FF-4A65DF98FC4F}">
      <dsp:nvSpPr>
        <dsp:cNvPr id="0" name=""/>
        <dsp:cNvSpPr/>
      </dsp:nvSpPr>
      <dsp:spPr>
        <a:xfrm rot="10800000">
          <a:off x="1980468" y="1916673"/>
          <a:ext cx="6362276" cy="15117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64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Час</a:t>
          </a:r>
          <a:r>
            <a:rPr lang="uk-UA" sz="1600" kern="1200" dirty="0" smtClean="0"/>
            <a:t> - це форма буття матерії, що виражає тривалість ЇЇ існування, послідовність зміни станів у змінюванні і розвитку всіх матеріальних систем. Синонім поняття тривалість. Поняття час виникає з порівняння різних станів одного і того ж об'єкту, який змінює свої властивості.</a:t>
          </a:r>
          <a:endParaRPr lang="ru-RU" sz="1600" kern="1200" dirty="0"/>
        </a:p>
      </dsp:txBody>
      <dsp:txXfrm rot="10800000">
        <a:off x="2358408" y="1916673"/>
        <a:ext cx="5984336" cy="1511760"/>
      </dsp:txXfrm>
    </dsp:sp>
    <dsp:sp modelId="{56652812-2E96-F947-BA6F-0DF09123A859}">
      <dsp:nvSpPr>
        <dsp:cNvPr id="0" name=""/>
        <dsp:cNvSpPr/>
      </dsp:nvSpPr>
      <dsp:spPr>
        <a:xfrm>
          <a:off x="1224588" y="1916673"/>
          <a:ext cx="1511760" cy="151176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00DD7-7FD1-FD40-86EB-932F699971A2}">
      <dsp:nvSpPr>
        <dsp:cNvPr id="0" name=""/>
        <dsp:cNvSpPr/>
      </dsp:nvSpPr>
      <dsp:spPr>
        <a:xfrm>
          <a:off x="33" y="176738"/>
          <a:ext cx="3244205" cy="4320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Субстанціальний підхід</a:t>
          </a:r>
          <a:endParaRPr lang="ru-RU" sz="1500" kern="1200" dirty="0"/>
        </a:p>
      </dsp:txBody>
      <dsp:txXfrm>
        <a:off x="33" y="176738"/>
        <a:ext cx="3244205" cy="432000"/>
      </dsp:txXfrm>
    </dsp:sp>
    <dsp:sp modelId="{1B455337-9202-E540-9774-6CB4E48617F8}">
      <dsp:nvSpPr>
        <dsp:cNvPr id="0" name=""/>
        <dsp:cNvSpPr/>
      </dsp:nvSpPr>
      <dsp:spPr>
        <a:xfrm>
          <a:off x="33" y="608738"/>
          <a:ext cx="3244205" cy="2689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Простір і час - самостійні сутності, що діють поруч з матерією і незалежно від неї. Звідси висновок про незалежність властивостей простору і часу від характеру матеріальних процесів, що відбуваються у них. Виходячи з такої концепції, Ісаак Ньютон будував фізичну модель світу. </a:t>
          </a:r>
          <a:endParaRPr lang="ru-RU" sz="1500" kern="1200" dirty="0"/>
        </a:p>
      </dsp:txBody>
      <dsp:txXfrm>
        <a:off x="33" y="608738"/>
        <a:ext cx="3244205" cy="2689242"/>
      </dsp:txXfrm>
    </dsp:sp>
    <dsp:sp modelId="{7827A5D4-570A-3849-A1A6-57CE4B3C2363}">
      <dsp:nvSpPr>
        <dsp:cNvPr id="0" name=""/>
        <dsp:cNvSpPr/>
      </dsp:nvSpPr>
      <dsp:spPr>
        <a:xfrm>
          <a:off x="3698427" y="176738"/>
          <a:ext cx="3244205" cy="4320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Реляційний підхід</a:t>
          </a:r>
          <a:endParaRPr lang="ru-RU" sz="1500" kern="1200" dirty="0"/>
        </a:p>
      </dsp:txBody>
      <dsp:txXfrm>
        <a:off x="3698427" y="176738"/>
        <a:ext cx="3244205" cy="432000"/>
      </dsp:txXfrm>
    </dsp:sp>
    <dsp:sp modelId="{F03FF137-1A6B-C04D-AB8A-278FDB1EC17B}">
      <dsp:nvSpPr>
        <dsp:cNvPr id="0" name=""/>
        <dsp:cNvSpPr/>
      </dsp:nvSpPr>
      <dsp:spPr>
        <a:xfrm>
          <a:off x="3698427" y="608738"/>
          <a:ext cx="3244205" cy="2689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Простір і час - системи відносин, що утверджуються взаємодіючими матеріальними об'єктами. Поза такою системою взаємодій простір і час вважаються неіснуючими. Положення цієї концепції змусили учених і філософів переглянути традиційні уявлення про простір і час і відмовитися від субстанціональної концепції.</a:t>
          </a:r>
          <a:endParaRPr lang="ru-RU" sz="1500" kern="1200" dirty="0"/>
        </a:p>
      </dsp:txBody>
      <dsp:txXfrm>
        <a:off x="3698427" y="608738"/>
        <a:ext cx="3244205" cy="2689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F776B3-8234-0049-AF65-37259E998056}" type="datetimeFigureOut">
              <a:rPr lang="ru-RU" smtClean="0"/>
              <a:t>15.05.14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574F5E-ED23-1D4D-828D-47A8B582494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dirty="0" smtClean="0"/>
              <a:t>Учитель: </a:t>
            </a:r>
            <a:r>
              <a:rPr lang="ru-RU" dirty="0" err="1" smtClean="0"/>
              <a:t>Роїк</a:t>
            </a:r>
            <a:r>
              <a:rPr lang="ru-RU" dirty="0" smtClean="0"/>
              <a:t> Леся </a:t>
            </a:r>
            <a:r>
              <a:rPr lang="ru-RU" dirty="0" err="1" smtClean="0"/>
              <a:t>Василівна</a:t>
            </a:r>
            <a:endParaRPr lang="ru-RU" dirty="0" smtClean="0"/>
          </a:p>
          <a:p>
            <a:pPr algn="r"/>
            <a:r>
              <a:rPr lang="ru-RU" dirty="0" smtClean="0"/>
              <a:t>Виконала: </a:t>
            </a:r>
            <a:r>
              <a:rPr lang="ru-RU" dirty="0" err="1" smtClean="0"/>
              <a:t>учениця</a:t>
            </a:r>
            <a:r>
              <a:rPr lang="ru-RU" dirty="0" smtClean="0"/>
              <a:t> 10-А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Збаранська</a:t>
            </a:r>
            <a:r>
              <a:rPr lang="ru-RU" dirty="0" smtClean="0"/>
              <a:t> </a:t>
            </a:r>
            <a:r>
              <a:rPr lang="ru-RU" dirty="0" err="1" smtClean="0"/>
              <a:t>Софія</a:t>
            </a:r>
            <a:endParaRPr lang="ru-RU" dirty="0"/>
          </a:p>
        </p:txBody>
      </p:sp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Сучасний поглад на простір і час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79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99" y="562187"/>
            <a:ext cx="6716889" cy="113114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5400" dirty="0" smtClean="0"/>
              <a:t>Дякую за увагу!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09800"/>
            <a:ext cx="8382000" cy="3695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5886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703279"/>
            <a:ext cx="6512511" cy="1143000"/>
          </a:xfrm>
        </p:spPr>
        <p:txBody>
          <a:bodyPr/>
          <a:lstStyle/>
          <a:p>
            <a:pPr algn="ctr"/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фізика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2213187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1600" dirty="0"/>
              <a:t>Сучасна фізика ґрунтується переважно на двох теоретичних узагальненнях</a:t>
            </a:r>
            <a:r>
              <a:rPr lang="uk-UA" sz="1600" dirty="0" smtClean="0"/>
              <a:t>:</a:t>
            </a:r>
          </a:p>
          <a:p>
            <a:pPr marL="45720" indent="0">
              <a:buNone/>
            </a:pPr>
            <a:endParaRPr lang="ru-RU" sz="16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40744873"/>
              </p:ext>
            </p:extLst>
          </p:nvPr>
        </p:nvGraphicFramePr>
        <p:xfrm>
          <a:off x="747889" y="3287889"/>
          <a:ext cx="7436555" cy="2511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34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703279"/>
            <a:ext cx="6512511" cy="1143000"/>
          </a:xfrm>
        </p:spPr>
        <p:txBody>
          <a:bodyPr/>
          <a:lstStyle/>
          <a:p>
            <a:pPr algn="ctr"/>
            <a:r>
              <a:rPr lang="uk-UA" sz="4800" dirty="0" smtClean="0"/>
              <a:t>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2213187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1800" dirty="0"/>
              <a:t>Спеціальна теорія відносності переглянула насамперед спрощені класичні уявлення про простір і час. Вона дала більш глибоке, узагальнене їх тлумачення, об'єднавши в єдиний континуум — </a:t>
            </a:r>
            <a:r>
              <a:rPr lang="uk-UA" sz="1800" i="1" dirty="0"/>
              <a:t>простір—час</a:t>
            </a:r>
            <a:r>
              <a:rPr lang="uk-UA" sz="1800" dirty="0"/>
              <a:t>. Завдяки цьому в СТВ інакше характеризується одночасність події: дві події, що відбуваються в різних точках простору і є одночасними в одній системі відліку, не будуть одночасними в інших. 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5851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703279"/>
            <a:ext cx="6512511" cy="1143000"/>
          </a:xfrm>
        </p:spPr>
        <p:txBody>
          <a:bodyPr/>
          <a:lstStyle/>
          <a:p>
            <a:pPr algn="ctr"/>
            <a:r>
              <a:rPr lang="uk-UA" sz="4800" dirty="0" smtClean="0"/>
              <a:t>Простір і час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702910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1600" dirty="0"/>
              <a:t>Буття матерії характеризується системністю, рухом та формами її існування - простором і часом. У чому ж суть простору і часу?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01668579"/>
              </p:ext>
            </p:extLst>
          </p:nvPr>
        </p:nvGraphicFramePr>
        <p:xfrm>
          <a:off x="14110" y="2483555"/>
          <a:ext cx="9567333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1" y="6096001"/>
            <a:ext cx="764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Простір і час нерозривно зв'язані між собою. їх єдність проявляється у русі і розвитку матерії.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09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703279"/>
            <a:ext cx="6942667" cy="1143000"/>
          </a:xfrm>
        </p:spPr>
        <p:txBody>
          <a:bodyPr/>
          <a:lstStyle/>
          <a:p>
            <a:pPr algn="ctr"/>
            <a:r>
              <a:rPr lang="uk-UA" sz="4800" dirty="0"/>
              <a:t>Д</a:t>
            </a:r>
            <a:r>
              <a:rPr lang="uk-UA" sz="4800" dirty="0" smtClean="0"/>
              <a:t>ва </a:t>
            </a:r>
            <a:r>
              <a:rPr lang="uk-UA" sz="4800" dirty="0"/>
              <a:t>основні підходи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10582794"/>
              </p:ext>
            </p:extLst>
          </p:nvPr>
        </p:nvGraphicFramePr>
        <p:xfrm>
          <a:off x="1142999" y="2213187"/>
          <a:ext cx="6942667" cy="3474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021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703279"/>
            <a:ext cx="6512511" cy="1143000"/>
          </a:xfrm>
        </p:spPr>
        <p:txBody>
          <a:bodyPr/>
          <a:lstStyle/>
          <a:p>
            <a:pPr algn="ctr"/>
            <a:r>
              <a:rPr lang="uk-UA" sz="4800" dirty="0"/>
              <a:t>Теорія відносності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99" y="2213186"/>
            <a:ext cx="6716889" cy="408036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1600" dirty="0"/>
              <a:t>Теорія відносності складається з двох зв'язаних між собою теорій: </a:t>
            </a:r>
            <a:endParaRPr lang="uk-UA" sz="1600" dirty="0" smtClean="0"/>
          </a:p>
          <a:p>
            <a:r>
              <a:rPr lang="uk-UA" sz="1800" dirty="0" smtClean="0"/>
              <a:t>Спеціальна теорія відносності</a:t>
            </a:r>
          </a:p>
          <a:p>
            <a:r>
              <a:rPr lang="uk-UA" sz="1800" dirty="0" smtClean="0"/>
              <a:t>Загальна теорія відносності</a:t>
            </a:r>
          </a:p>
          <a:p>
            <a:pPr marL="45720" indent="0">
              <a:buNone/>
            </a:pPr>
            <a:endParaRPr lang="uk-UA" sz="1600" dirty="0" smtClean="0"/>
          </a:p>
          <a:p>
            <a:pPr marL="45720" indent="0">
              <a:buNone/>
            </a:pPr>
            <a:r>
              <a:rPr lang="uk-UA" sz="1600" dirty="0" smtClean="0"/>
              <a:t>Спеціальна </a:t>
            </a:r>
            <a:r>
              <a:rPr lang="uk-UA" sz="1600" dirty="0"/>
              <a:t>теорія відносності  довела, що численні просторово-часові властивості, що вважалися незмінними, у дійсності виступають відносними, тобто релятивними. Положення про те, що кожне фізичне явище та кожний фізичний процес розглядається як система, яка формує свої просторово-часові відносини, стало досягненням теорії.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13286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99" y="1241778"/>
            <a:ext cx="6716889" cy="505177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1800" dirty="0"/>
              <a:t>Сам Альберт Ейнштейн на питання про суть теорії відносності відповів: «</a:t>
            </a:r>
            <a:r>
              <a:rPr lang="uk-UA" sz="1800" i="1" dirty="0"/>
              <a:t>Суть така: раніше вважали, що коли, яким-небудь чудом усі матеріальні речі раптом зникли, то простір і час залишились би. Згідно теорії відносності разом з речами зникли б і простір і час</a:t>
            </a:r>
            <a:r>
              <a:rPr lang="uk-UA" sz="1800" dirty="0"/>
              <a:t>».</a:t>
            </a:r>
            <a:endParaRPr lang="ru-RU" sz="1800" dirty="0"/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>
            <a:alphaModFix amt="43000"/>
          </a:blip>
          <a:stretch>
            <a:fillRect/>
          </a:stretch>
        </p:blipFill>
        <p:spPr>
          <a:xfrm>
            <a:off x="1679221" y="3132666"/>
            <a:ext cx="5644445" cy="31608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488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437444"/>
            <a:ext cx="6512511" cy="1408835"/>
          </a:xfrm>
        </p:spPr>
        <p:txBody>
          <a:bodyPr/>
          <a:lstStyle/>
          <a:p>
            <a:pPr algn="ctr"/>
            <a:r>
              <a:rPr lang="uk-UA" sz="4800" dirty="0" smtClean="0"/>
              <a:t>Властивості простору і часу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99" y="2453075"/>
            <a:ext cx="6716889" cy="3445369"/>
          </a:xfrm>
        </p:spPr>
        <p:txBody>
          <a:bodyPr>
            <a:normAutofit lnSpcReduction="10000"/>
          </a:bodyPr>
          <a:lstStyle/>
          <a:p>
            <a:r>
              <a:rPr lang="uk-UA" sz="1600" dirty="0"/>
              <a:t>Основні властивості простору: протяжність, однорідність, ізотропність, тривимірність. </a:t>
            </a:r>
            <a:endParaRPr lang="uk-UA" sz="1600" dirty="0" smtClean="0"/>
          </a:p>
          <a:p>
            <a:r>
              <a:rPr lang="uk-UA" sz="1600" dirty="0" smtClean="0"/>
              <a:t>Час </a:t>
            </a:r>
            <a:r>
              <a:rPr lang="uk-UA" sz="1600" dirty="0"/>
              <a:t>характеризується тривалістю, одно-мірністю, незворотністю, однорідністю</a:t>
            </a:r>
            <a:r>
              <a:rPr lang="uk-UA" sz="1600" dirty="0" smtClean="0"/>
              <a:t>.</a:t>
            </a:r>
          </a:p>
          <a:p>
            <a:pPr marL="45720" indent="0">
              <a:buNone/>
            </a:pPr>
            <a:r>
              <a:rPr lang="uk-UA" sz="1600" dirty="0" smtClean="0"/>
              <a:t>І </a:t>
            </a:r>
            <a:r>
              <a:rPr lang="uk-UA" sz="1600" dirty="0"/>
              <a:t>простір і час всезагальні і </a:t>
            </a:r>
            <a:r>
              <a:rPr lang="uk-UA" sz="1600" dirty="0" smtClean="0"/>
              <a:t>об'єктивні.</a:t>
            </a:r>
          </a:p>
          <a:p>
            <a:pPr marL="45720" indent="0">
              <a:buNone/>
            </a:pPr>
            <a:endParaRPr lang="uk-UA" sz="1600" dirty="0"/>
          </a:p>
          <a:p>
            <a:pPr marL="45720" indent="0">
              <a:buNone/>
            </a:pPr>
            <a:r>
              <a:rPr lang="uk-UA" sz="1600" dirty="0" smtClean="0"/>
              <a:t>Специфічна </a:t>
            </a:r>
            <a:r>
              <a:rPr lang="uk-UA" sz="1600" dirty="0"/>
              <a:t>властивість часу - незворотність, тобто неможливість повернення в минуле. Час тече з минулого через теперішнє в майбутнє. </a:t>
            </a:r>
            <a:r>
              <a:rPr lang="uk-UA" sz="1600" i="1" dirty="0"/>
              <a:t>Деякі філософи обґрунтовують зв'язок незворотності часу з незворотністю термодинамічних процесів і з дією закону зростання ентропії (перетворення)</a:t>
            </a:r>
            <a:r>
              <a:rPr lang="uk-UA" sz="1600" dirty="0"/>
              <a:t>.</a:t>
            </a:r>
            <a:endParaRPr lang="uk-UA" sz="1600" dirty="0" smtClean="0"/>
          </a:p>
          <a:p>
            <a:pPr marL="45720" indent="0">
              <a:buNone/>
            </a:pPr>
            <a:r>
              <a:rPr lang="uk-UA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7596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43000" y="437444"/>
            <a:ext cx="6512511" cy="1408835"/>
          </a:xfrm>
        </p:spPr>
        <p:txBody>
          <a:bodyPr/>
          <a:lstStyle/>
          <a:p>
            <a:pPr algn="ctr"/>
            <a:r>
              <a:rPr lang="uk-UA" sz="4800" dirty="0" smtClean="0"/>
              <a:t>Інформаційне джерело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99" y="2453075"/>
            <a:ext cx="6716889" cy="3445369"/>
          </a:xfrm>
        </p:spPr>
        <p:txBody>
          <a:bodyPr>
            <a:normAutofit/>
          </a:bodyPr>
          <a:lstStyle/>
          <a:p>
            <a:r>
              <a:rPr lang="ru-RU" sz="2000" dirty="0" err="1"/>
              <a:t>http</a:t>
            </a:r>
            <a:r>
              <a:rPr lang="ru-RU" sz="2000" dirty="0"/>
              <a:t>://</a:t>
            </a:r>
            <a:r>
              <a:rPr lang="ru-RU" sz="2000" dirty="0" err="1"/>
              <a:t>uad.exdat.com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23166960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Воздушный поток.thmx</Template>
  <TotalTime>91</TotalTime>
  <Words>487</Words>
  <Application>Microsoft Macintosh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Сучасний поглад на простір і час</vt:lpstr>
      <vt:lpstr>Сучасна фізика</vt:lpstr>
      <vt:lpstr>СТВ</vt:lpstr>
      <vt:lpstr>Простір і час</vt:lpstr>
      <vt:lpstr>Два основні підходи</vt:lpstr>
      <vt:lpstr>Теорія відносності </vt:lpstr>
      <vt:lpstr>Презентация PowerPoint</vt:lpstr>
      <vt:lpstr>Властивості простору і часу</vt:lpstr>
      <vt:lpstr>Інформаційне джерело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Сучасний поглад на простір і час</dc:title>
  <dc:creator>Panda</dc:creator>
  <cp:lastModifiedBy>Panda</cp:lastModifiedBy>
  <cp:revision>4</cp:revision>
  <dcterms:created xsi:type="dcterms:W3CDTF">2014-05-15T17:45:06Z</dcterms:created>
  <dcterms:modified xsi:type="dcterms:W3CDTF">2014-05-15T19:16:10Z</dcterms:modified>
</cp:coreProperties>
</file>