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9F30C65-4C36-43D7-A56A-4D1C3203F6B1}" type="datetimeFigureOut">
              <a:rPr lang="uk-UA" smtClean="0"/>
              <a:t>01.10.2013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A359C86-F105-45EC-BE7C-EFD0FDFCDF3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Марсель </a:t>
            </a:r>
            <a:r>
              <a:rPr lang="uk-UA" b="1" dirty="0" err="1" smtClean="0"/>
              <a:t>Пруст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924944"/>
            <a:ext cx="8062912" cy="175260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Підготував учень</a:t>
            </a:r>
          </a:p>
          <a:p>
            <a:r>
              <a:rPr lang="uk-UA" sz="2400" b="1" dirty="0" smtClean="0"/>
              <a:t>7-Б класу,</a:t>
            </a:r>
          </a:p>
          <a:p>
            <a:r>
              <a:rPr lang="uk-UA" sz="2400" b="1" dirty="0" smtClean="0"/>
              <a:t>Лагода Віталій</a:t>
            </a:r>
            <a:endParaRPr lang="uk-U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 smtClean="0">
                <a:latin typeface="Comic Sans MS" pitchFamily="66" charset="0"/>
              </a:rPr>
              <a:t>23 вересня 1920 р. </a:t>
            </a:r>
            <a:r>
              <a:rPr lang="uk-UA" sz="3200" dirty="0" err="1" smtClean="0">
                <a:latin typeface="Comic Sans MS" pitchFamily="66" charset="0"/>
              </a:rPr>
              <a:t>Пруст</a:t>
            </a:r>
            <a:r>
              <a:rPr lang="uk-UA" sz="3200" dirty="0" smtClean="0">
                <a:latin typeface="Comic Sans MS" pitchFamily="66" charset="0"/>
              </a:rPr>
              <a:t> став кавалером найвищої нагороди Франції — ордену Почесного легіону. Це стало свідченням літературного і суспільного визнання. До письменника прийшла справжня слава: переклади, гонорари, візитери з-за океану.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uk-UA" sz="3200" dirty="0" smtClean="0">
                <a:latin typeface="Comic Sans MS" pitchFamily="66" charset="0"/>
              </a:rPr>
              <a:t>Навесні 1922 р. </a:t>
            </a:r>
            <a:r>
              <a:rPr lang="uk-UA" sz="3200" dirty="0" err="1" smtClean="0">
                <a:latin typeface="Comic Sans MS" pitchFamily="66" charset="0"/>
              </a:rPr>
              <a:t>Пруст</a:t>
            </a:r>
            <a:r>
              <a:rPr lang="uk-UA" sz="3200" dirty="0" smtClean="0">
                <a:latin typeface="Comic Sans MS" pitchFamily="66" charset="0"/>
              </a:rPr>
              <a:t> завершив рукопис роману «У пошуках утраченого часу». Закликавши до себе в кімнату свою служницю, він сказав: «Знаєте, сьогодні вночі сталася видатна подія... Це велика новина. Сьогодні вночі я написав слово «кінець». Тепер я можу померти».</a:t>
            </a:r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r>
              <a:rPr lang="uk-UA" sz="3200" dirty="0" smtClean="0">
                <a:latin typeface="Comic Sans MS" pitchFamily="66" charset="0"/>
              </a:rPr>
              <a:t>Слова </a:t>
            </a:r>
            <a:r>
              <a:rPr lang="uk-UA" sz="3200" dirty="0" err="1" smtClean="0">
                <a:latin typeface="Comic Sans MS" pitchFamily="66" charset="0"/>
              </a:rPr>
              <a:t>Пруста</a:t>
            </a:r>
            <a:r>
              <a:rPr lang="uk-UA" sz="3200" dirty="0" smtClean="0">
                <a:latin typeface="Comic Sans MS" pitchFamily="66" charset="0"/>
              </a:rPr>
              <a:t> виявилися пророчими. 18 листопада 1922 р. помер через важку форму астми у своїй паризькій квартирі. Похований у Парижі на цвинтарі </a:t>
            </a:r>
            <a:r>
              <a:rPr lang="uk-UA" sz="3200" dirty="0" err="1" smtClean="0">
                <a:latin typeface="Comic Sans MS" pitchFamily="66" charset="0"/>
              </a:rPr>
              <a:t>Пер-Лашез</a:t>
            </a:r>
            <a:r>
              <a:rPr lang="uk-UA" sz="3200" dirty="0" smtClean="0">
                <a:latin typeface="Comic Sans MS" pitchFamily="66" charset="0"/>
              </a:rPr>
              <a:t>.</a:t>
            </a:r>
            <a:endParaRPr lang="uk-UA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Дякую за увагу!</a:t>
            </a:r>
            <a:endParaRPr lang="uk-UA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latin typeface="Comic Sans MS" pitchFamily="66" charset="0"/>
              </a:rPr>
              <a:t>Марсель </a:t>
            </a:r>
            <a:r>
              <a:rPr lang="uk-UA" sz="44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22437"/>
            <a:ext cx="4932040" cy="5135563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Comic Sans MS" pitchFamily="66" charset="0"/>
              </a:rPr>
              <a:t>Марсель </a:t>
            </a:r>
            <a:r>
              <a:rPr lang="uk-UA" sz="1800" dirty="0" err="1" smtClean="0">
                <a:latin typeface="Comic Sans MS" pitchFamily="66" charset="0"/>
              </a:rPr>
              <a:t>Пруст</a:t>
            </a:r>
            <a:r>
              <a:rPr lang="uk-UA" sz="1800" dirty="0" smtClean="0">
                <a:latin typeface="Comic Sans MS" pitchFamily="66" charset="0"/>
              </a:rPr>
              <a:t> народився 10 липня 1871 року в Парижі у заможній родині відомого лікаря Адріана </a:t>
            </a:r>
            <a:r>
              <a:rPr lang="uk-UA" sz="1800" dirty="0" err="1" smtClean="0">
                <a:latin typeface="Comic Sans MS" pitchFamily="66" charset="0"/>
              </a:rPr>
              <a:t>Пруста</a:t>
            </a:r>
            <a:r>
              <a:rPr lang="uk-UA" sz="1800" dirty="0" smtClean="0">
                <a:latin typeface="Comic Sans MS" pitchFamily="66" charset="0"/>
              </a:rPr>
              <a:t> і Жанни </a:t>
            </a:r>
            <a:r>
              <a:rPr lang="uk-UA" sz="1800" dirty="0" err="1" smtClean="0">
                <a:latin typeface="Comic Sans MS" pitchFamily="66" charset="0"/>
              </a:rPr>
              <a:t>Вейль</a:t>
            </a:r>
            <a:r>
              <a:rPr lang="uk-UA" sz="1800" dirty="0" smtClean="0">
                <a:latin typeface="Comic Sans MS" pitchFamily="66" charset="0"/>
              </a:rPr>
              <a:t>.</a:t>
            </a:r>
            <a:endParaRPr lang="uk-UA" sz="1800" dirty="0" smtClean="0">
              <a:latin typeface="Comic Sans MS" pitchFamily="66" charset="0"/>
            </a:endParaRPr>
          </a:p>
          <a:p>
            <a:r>
              <a:rPr lang="uk-UA" sz="1800" dirty="0" smtClean="0">
                <a:latin typeface="Comic Sans MS" pitchFamily="66" charset="0"/>
              </a:rPr>
              <a:t>У 1882 р. </a:t>
            </a:r>
            <a:r>
              <a:rPr lang="uk-UA" sz="1800" dirty="0" err="1" smtClean="0">
                <a:latin typeface="Comic Sans MS" pitchFamily="66" charset="0"/>
              </a:rPr>
              <a:t>Пруст</a:t>
            </a:r>
            <a:r>
              <a:rPr lang="uk-UA" sz="1800" dirty="0" smtClean="0">
                <a:latin typeface="Comic Sans MS" pitchFamily="66" charset="0"/>
              </a:rPr>
              <a:t> вступив у ліцей </a:t>
            </a:r>
            <a:r>
              <a:rPr lang="uk-UA" sz="1800" dirty="0" err="1" smtClean="0">
                <a:latin typeface="Comic Sans MS" pitchFamily="66" charset="0"/>
              </a:rPr>
              <a:t>Кондорсе</a:t>
            </a:r>
            <a:r>
              <a:rPr lang="uk-UA" sz="1800" dirty="0" smtClean="0">
                <a:latin typeface="Comic Sans MS" pitchFamily="66" charset="0"/>
              </a:rPr>
              <a:t>. </a:t>
            </a:r>
            <a:r>
              <a:rPr lang="uk-UA" sz="1800" dirty="0" smtClean="0">
                <a:latin typeface="Comic Sans MS" pitchFamily="66" charset="0"/>
              </a:rPr>
              <a:t>зразу в п'ятий клас, але відвідував не дуже регулярно через часті напади астми. У 1886 р. </a:t>
            </a:r>
            <a:r>
              <a:rPr lang="uk-UA" sz="1800" dirty="0" err="1" smtClean="0">
                <a:latin typeface="Comic Sans MS" pitchFamily="66" charset="0"/>
              </a:rPr>
              <a:t>Пруст</a:t>
            </a:r>
            <a:r>
              <a:rPr lang="uk-UA" sz="1800" dirty="0" smtClean="0">
                <a:latin typeface="Comic Sans MS" pitchFamily="66" charset="0"/>
              </a:rPr>
              <a:t> написав свої перші оповідання «Затемнення» («</a:t>
            </a:r>
            <a:r>
              <a:rPr lang="uk-UA" sz="1800" dirty="0" err="1" smtClean="0">
                <a:latin typeface="Comic Sans MS" pitchFamily="66" charset="0"/>
              </a:rPr>
              <a:t>L'Eclipse</a:t>
            </a:r>
            <a:r>
              <a:rPr lang="uk-UA" sz="1800" dirty="0" smtClean="0">
                <a:latin typeface="Comic Sans MS" pitchFamily="66" charset="0"/>
              </a:rPr>
              <a:t>») та «Хмари» («</a:t>
            </a:r>
            <a:r>
              <a:rPr lang="uk-UA" sz="1800" dirty="0" err="1" smtClean="0">
                <a:latin typeface="Comic Sans MS" pitchFamily="66" charset="0"/>
              </a:rPr>
              <a:t>Les</a:t>
            </a:r>
            <a:r>
              <a:rPr lang="uk-UA" sz="1800" dirty="0" smtClean="0">
                <a:latin typeface="Comic Sans MS" pitchFamily="66" charset="0"/>
              </a:rPr>
              <a:t> </a:t>
            </a:r>
            <a:r>
              <a:rPr lang="uk-UA" sz="1800" dirty="0" err="1" smtClean="0">
                <a:latin typeface="Comic Sans MS" pitchFamily="66" charset="0"/>
              </a:rPr>
              <a:t>Nuages</a:t>
            </a:r>
            <a:r>
              <a:rPr lang="uk-UA" sz="1800" dirty="0" smtClean="0">
                <a:latin typeface="Comic Sans MS" pitchFamily="66" charset="0"/>
              </a:rPr>
              <a:t>») та опублікував їх у </a:t>
            </a:r>
            <a:r>
              <a:rPr lang="uk-UA" sz="1800" dirty="0" smtClean="0">
                <a:latin typeface="Comic Sans MS" pitchFamily="66" charset="0"/>
              </a:rPr>
              <a:t>журналі «Ревю </a:t>
            </a:r>
            <a:r>
              <a:rPr lang="uk-UA" sz="1800" dirty="0" err="1" smtClean="0">
                <a:latin typeface="Comic Sans MS" pitchFamily="66" charset="0"/>
              </a:rPr>
              <a:t>ліла</a:t>
            </a:r>
            <a:r>
              <a:rPr lang="uk-UA" sz="1800" dirty="0" smtClean="0">
                <a:latin typeface="Comic Sans MS" pitchFamily="66" charset="0"/>
              </a:rPr>
              <a:t>» (</a:t>
            </a:r>
            <a:r>
              <a:rPr lang="en-US" sz="1800" dirty="0" smtClean="0">
                <a:latin typeface="Comic Sans MS" pitchFamily="66" charset="0"/>
              </a:rPr>
              <a:t>La Revue </a:t>
            </a:r>
            <a:r>
              <a:rPr lang="en-US" sz="1800" dirty="0" err="1" smtClean="0">
                <a:latin typeface="Comic Sans MS" pitchFamily="66" charset="0"/>
              </a:rPr>
              <a:t>Lilas</a:t>
            </a:r>
            <a:r>
              <a:rPr lang="en-US" sz="1800" dirty="0" smtClean="0">
                <a:latin typeface="Comic Sans MS" pitchFamily="66" charset="0"/>
              </a:rPr>
              <a:t>), </a:t>
            </a:r>
            <a:r>
              <a:rPr lang="uk-UA" sz="1800" dirty="0" smtClean="0">
                <a:latin typeface="Comic Sans MS" pitchFamily="66" charset="0"/>
              </a:rPr>
              <a:t>що видавався учнями ліцею </a:t>
            </a:r>
            <a:r>
              <a:rPr lang="uk-UA" sz="1800" dirty="0" err="1" smtClean="0">
                <a:latin typeface="Comic Sans MS" pitchFamily="66" charset="0"/>
              </a:rPr>
              <a:t>Кондорсе</a:t>
            </a:r>
            <a:r>
              <a:rPr lang="uk-UA" sz="1800" dirty="0" smtClean="0">
                <a:latin typeface="Comic Sans MS" pitchFamily="66" charset="0"/>
              </a:rPr>
              <a:t>. За свідченням самого </a:t>
            </a:r>
            <a:r>
              <a:rPr lang="uk-UA" sz="1800" dirty="0" err="1" smtClean="0">
                <a:latin typeface="Comic Sans MS" pitchFamily="66" charset="0"/>
              </a:rPr>
              <a:t>Пруста</a:t>
            </a:r>
            <a:r>
              <a:rPr lang="uk-UA" sz="1800" dirty="0" smtClean="0">
                <a:latin typeface="Comic Sans MS" pitchFamily="66" charset="0"/>
              </a:rPr>
              <a:t> </a:t>
            </a:r>
            <a:r>
              <a:rPr lang="uk-UA" sz="1800" dirty="0" smtClean="0">
                <a:latin typeface="Comic Sans MS" pitchFamily="66" charset="0"/>
              </a:rPr>
              <a:t>перші </a:t>
            </a:r>
            <a:r>
              <a:rPr lang="uk-UA" sz="1800" dirty="0" smtClean="0">
                <a:latin typeface="Comic Sans MS" pitchFamily="66" charset="0"/>
              </a:rPr>
              <a:t>тексти, що </a:t>
            </a:r>
            <a:r>
              <a:rPr lang="uk-UA" sz="1800" dirty="0" smtClean="0">
                <a:latin typeface="Comic Sans MS" pitchFamily="66" charset="0"/>
              </a:rPr>
              <a:t>збірки </a:t>
            </a:r>
            <a:r>
              <a:rPr lang="uk-UA" sz="1800" dirty="0" smtClean="0">
                <a:latin typeface="Comic Sans MS" pitchFamily="66" charset="0"/>
              </a:rPr>
              <a:t>«Дні й радості», були написані ним у віці 14 років. </a:t>
            </a:r>
            <a:r>
              <a:rPr lang="uk-UA" sz="1800" dirty="0" smtClean="0">
                <a:latin typeface="Comic Sans MS" pitchFamily="66" charset="0"/>
              </a:rPr>
              <a:t>Закінчив ліцей </a:t>
            </a:r>
            <a:r>
              <a:rPr lang="uk-UA" sz="1800" dirty="0" smtClean="0">
                <a:latin typeface="Comic Sans MS" pitchFamily="66" charset="0"/>
              </a:rPr>
              <a:t>в 1889 </a:t>
            </a:r>
            <a:r>
              <a:rPr lang="uk-UA" sz="1800" dirty="0" smtClean="0">
                <a:latin typeface="Comic Sans MS" pitchFamily="66" charset="0"/>
              </a:rPr>
              <a:t>році.</a:t>
            </a:r>
          </a:p>
        </p:txBody>
      </p:sp>
      <p:pic>
        <p:nvPicPr>
          <p:cNvPr id="5" name="Picture 2" descr="C:\Documents and Settings\User\Рабочий стол\Marcel_Proust_19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7453" y="1738568"/>
            <a:ext cx="3061406" cy="457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22437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 smtClean="0">
                <a:latin typeface="Comic Sans MS" pitchFamily="66" charset="0"/>
              </a:rPr>
              <a:t>11 листопада 1889 р. </a:t>
            </a:r>
            <a:r>
              <a:rPr lang="uk-UA" sz="2800" dirty="0" err="1" smtClean="0">
                <a:latin typeface="Comic Sans MS" pitchFamily="66" charset="0"/>
              </a:rPr>
              <a:t>Пруст</a:t>
            </a:r>
            <a:r>
              <a:rPr lang="uk-UA" sz="2800" dirty="0" smtClean="0">
                <a:latin typeface="Comic Sans MS" pitchFamily="66" charset="0"/>
              </a:rPr>
              <a:t> пішов на добровільну військову службу в Орлеані.</a:t>
            </a:r>
          </a:p>
          <a:p>
            <a:pPr algn="ctr">
              <a:spcBef>
                <a:spcPts val="0"/>
              </a:spcBef>
              <a:defRPr/>
            </a:pPr>
            <a:r>
              <a:rPr lang="uk-UA" sz="2800" dirty="0" smtClean="0">
                <a:latin typeface="Comic Sans MS" pitchFamily="66" charset="0"/>
              </a:rPr>
              <a:t>У 1890 р., закінчивши службу, повернувся у Париж і за наполяганням батьків вступив на юридичний факультет </a:t>
            </a:r>
            <a:r>
              <a:rPr lang="uk-UA" sz="2800" dirty="0" err="1" smtClean="0">
                <a:latin typeface="Comic Sans MS" pitchFamily="66" charset="0"/>
              </a:rPr>
              <a:t>Сорбонни</a:t>
            </a:r>
            <a:r>
              <a:rPr lang="uk-UA" sz="2800" dirty="0" smtClean="0">
                <a:latin typeface="Comic Sans MS" pitchFamily="66" charset="0"/>
              </a:rPr>
              <a:t>. У </a:t>
            </a:r>
            <a:r>
              <a:rPr lang="uk-UA" sz="2800" dirty="0" err="1" smtClean="0">
                <a:latin typeface="Comic Sans MS" pitchFamily="66" charset="0"/>
              </a:rPr>
              <a:t>Сорбонні</a:t>
            </a:r>
            <a:r>
              <a:rPr lang="uk-UA" sz="2800" dirty="0" smtClean="0">
                <a:latin typeface="Comic Sans MS" pitchFamily="66" charset="0"/>
              </a:rPr>
              <a:t> він слухав лекції </a:t>
            </a:r>
            <a:r>
              <a:rPr lang="uk-UA" sz="2800" dirty="0" err="1" smtClean="0">
                <a:latin typeface="Comic Sans MS" pitchFamily="66" charset="0"/>
              </a:rPr>
              <a:t>Анрі</a:t>
            </a:r>
            <a:r>
              <a:rPr lang="uk-UA" sz="2800" dirty="0" smtClean="0">
                <a:latin typeface="Comic Sans MS" pitchFamily="66" charset="0"/>
              </a:rPr>
              <a:t> Бергсона. У 1892 р. </a:t>
            </a:r>
            <a:r>
              <a:rPr lang="uk-UA" sz="2800" dirty="0" err="1" smtClean="0">
                <a:latin typeface="Comic Sans MS" pitchFamily="66" charset="0"/>
              </a:rPr>
              <a:t>Пруст</a:t>
            </a:r>
            <a:r>
              <a:rPr lang="uk-UA" sz="2800" dirty="0" smtClean="0">
                <a:latin typeface="Comic Sans MS" pitchFamily="66" charset="0"/>
              </a:rPr>
              <a:t> та його ліцейські друзі заснували журнал «Бенкет» («</a:t>
            </a:r>
            <a:r>
              <a:rPr lang="uk-UA" sz="2800" dirty="0" err="1" smtClean="0">
                <a:latin typeface="Comic Sans MS" pitchFamily="66" charset="0"/>
              </a:rPr>
              <a:t>La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dirty="0" err="1" smtClean="0">
                <a:latin typeface="Comic Sans MS" pitchFamily="66" charset="0"/>
              </a:rPr>
              <a:t>Banquet</a:t>
            </a:r>
            <a:r>
              <a:rPr lang="uk-UA" sz="2800" dirty="0" smtClean="0">
                <a:latin typeface="Comic Sans MS" pitchFamily="66" charset="0"/>
              </a:rPr>
              <a:t>»), у якому </a:t>
            </a:r>
            <a:r>
              <a:rPr lang="uk-UA" sz="2800" dirty="0" err="1" smtClean="0">
                <a:latin typeface="Comic Sans MS" pitchFamily="66" charset="0"/>
              </a:rPr>
              <a:t>Пруст</a:t>
            </a:r>
            <a:r>
              <a:rPr lang="uk-UA" sz="2800" dirty="0" smtClean="0">
                <a:latin typeface="Comic Sans MS" pitchFamily="66" charset="0"/>
              </a:rPr>
              <a:t> публікував численні статті, замітки, літературно-критичні есе. У 1893 році він одержав диплом з права, а 1895 року — диплом з філософії.</a:t>
            </a:r>
          </a:p>
        </p:txBody>
      </p:sp>
      <p:pic>
        <p:nvPicPr>
          <p:cNvPr id="5" name="Picture 2" descr="C:\Documents and Settings\User\Рабочий стол\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08187"/>
            <a:ext cx="4038600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91880" y="1916832"/>
            <a:ext cx="565212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</a:t>
            </a:r>
            <a:r>
              <a:rPr lang="uk-UA" sz="2000" dirty="0" smtClean="0">
                <a:latin typeface="Comic Sans MS" pitchFamily="66" charset="0"/>
              </a:rPr>
              <a:t>У 1895 р. </a:t>
            </a:r>
            <a:r>
              <a:rPr lang="uk-UA" sz="2000" dirty="0" err="1" smtClean="0">
                <a:latin typeface="Comic Sans MS" pitchFamily="66" charset="0"/>
              </a:rPr>
              <a:t>Пруст</a:t>
            </a:r>
            <a:r>
              <a:rPr lang="uk-UA" sz="2000" dirty="0" smtClean="0">
                <a:latin typeface="Comic Sans MS" pitchFamily="66" charset="0"/>
              </a:rPr>
              <a:t> закінчив університет і отримав позаштатну посаду асистента у бібліотеці </a:t>
            </a:r>
            <a:r>
              <a:rPr lang="uk-UA" sz="2000" dirty="0" err="1" smtClean="0">
                <a:latin typeface="Comic Sans MS" pitchFamily="66" charset="0"/>
              </a:rPr>
              <a:t>Мазаріні</a:t>
            </a:r>
            <a:r>
              <a:rPr lang="uk-UA" sz="2000" dirty="0" smtClean="0">
                <a:latin typeface="Comic Sans MS" pitchFamily="66" charset="0"/>
              </a:rPr>
              <a:t>. Проте невдовзі він попросив річну відпустку і почав працювати над серією </a:t>
            </a:r>
            <a:r>
              <a:rPr lang="uk-UA" sz="2000" dirty="0" err="1" smtClean="0">
                <a:latin typeface="Comic Sans MS" pitchFamily="66" charset="0"/>
              </a:rPr>
              <a:t>шкіців</a:t>
            </a:r>
            <a:r>
              <a:rPr lang="uk-UA" sz="2000" dirty="0" smtClean="0">
                <a:latin typeface="Comic Sans MS" pitchFamily="66" charset="0"/>
              </a:rPr>
              <a:t> до роману «Жан </a:t>
            </a:r>
            <a:r>
              <a:rPr lang="uk-UA" sz="2000" dirty="0" err="1" smtClean="0">
                <a:latin typeface="Comic Sans MS" pitchFamily="66" charset="0"/>
              </a:rPr>
              <a:t>Сантей</a:t>
            </a:r>
            <a:r>
              <a:rPr lang="uk-UA" sz="2000" dirty="0" smtClean="0">
                <a:latin typeface="Comic Sans MS" pitchFamily="66" charset="0"/>
              </a:rPr>
              <a:t>» («</a:t>
            </a:r>
            <a:r>
              <a:rPr lang="uk-UA" sz="2000" dirty="0" err="1" smtClean="0">
                <a:latin typeface="Comic Sans MS" pitchFamily="66" charset="0"/>
              </a:rPr>
              <a:t>Jean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Santeuil</a:t>
            </a:r>
            <a:r>
              <a:rPr lang="uk-UA" sz="2000" dirty="0" smtClean="0">
                <a:latin typeface="Comic Sans MS" pitchFamily="66" charset="0"/>
              </a:rPr>
              <a:t>»). Утім, </a:t>
            </a:r>
            <a:r>
              <a:rPr lang="uk-UA" sz="2000" dirty="0" err="1" smtClean="0">
                <a:latin typeface="Comic Sans MS" pitchFamily="66" charset="0"/>
              </a:rPr>
              <a:t>Пруст</a:t>
            </a:r>
            <a:r>
              <a:rPr lang="uk-UA" sz="2000" dirty="0" smtClean="0">
                <a:latin typeface="Comic Sans MS" pitchFamily="66" charset="0"/>
              </a:rPr>
              <a:t> не закінчив цього твору. Перший роман письменника — традиційна розповідь про життя молодого чоловіка, зосереджене у його враженнях та відчуттях, дитячих спогадах. Проте романна техніка </a:t>
            </a:r>
            <a:r>
              <a:rPr lang="uk-UA" sz="2000" dirty="0" err="1" smtClean="0">
                <a:latin typeface="Comic Sans MS" pitchFamily="66" charset="0"/>
              </a:rPr>
              <a:t>Пруста</a:t>
            </a:r>
            <a:r>
              <a:rPr lang="uk-UA" sz="2000" dirty="0" smtClean="0">
                <a:latin typeface="Comic Sans MS" pitchFamily="66" charset="0"/>
              </a:rPr>
              <a:t> ще далека від досконалості: він надто дотримується автобіографічності, твір не має чіткої структури.</a:t>
            </a:r>
          </a:p>
          <a:p>
            <a:endParaRPr lang="uk-UA" sz="2000" dirty="0">
              <a:latin typeface="Comic Sans MS" pitchFamily="66" charset="0"/>
            </a:endParaRPr>
          </a:p>
        </p:txBody>
      </p:sp>
      <p:pic>
        <p:nvPicPr>
          <p:cNvPr id="8" name="Picture 2" descr="C:\Documents and Settings\User\Рабочий стол\1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31149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800" dirty="0" smtClean="0">
                <a:latin typeface="Comic Sans MS" pitchFamily="66" charset="0"/>
              </a:rPr>
              <a:t>У 1896 р. вийшла друком перша книга </a:t>
            </a:r>
            <a:r>
              <a:rPr lang="uk-UA" sz="2800" dirty="0" err="1" smtClean="0">
                <a:latin typeface="Comic Sans MS" pitchFamily="66" charset="0"/>
              </a:rPr>
              <a:t>Пруста</a:t>
            </a:r>
            <a:r>
              <a:rPr lang="uk-UA" sz="2800" dirty="0" smtClean="0">
                <a:latin typeface="Comic Sans MS" pitchFamily="66" charset="0"/>
              </a:rPr>
              <a:t> «Розваги та дні» («</a:t>
            </a:r>
            <a:r>
              <a:rPr lang="uk-UA" sz="2800" dirty="0" err="1" smtClean="0">
                <a:latin typeface="Comic Sans MS" pitchFamily="66" charset="0"/>
              </a:rPr>
              <a:t>Les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dirty="0" err="1" smtClean="0">
                <a:latin typeface="Comic Sans MS" pitchFamily="66" charset="0"/>
              </a:rPr>
              <a:t>Plaisirs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dirty="0" err="1" smtClean="0">
                <a:latin typeface="Comic Sans MS" pitchFamily="66" charset="0"/>
              </a:rPr>
              <a:t>et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dirty="0" err="1" smtClean="0">
                <a:latin typeface="Comic Sans MS" pitchFamily="66" charset="0"/>
              </a:rPr>
              <a:t>les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dirty="0" err="1" smtClean="0">
                <a:latin typeface="Comic Sans MS" pitchFamily="66" charset="0"/>
              </a:rPr>
              <a:t>Jours</a:t>
            </a:r>
            <a:r>
              <a:rPr lang="uk-UA" sz="2800" dirty="0" smtClean="0">
                <a:latin typeface="Comic Sans MS" pitchFamily="66" charset="0"/>
              </a:rPr>
              <a:t>») з передмовою А. </a:t>
            </a:r>
            <a:r>
              <a:rPr lang="uk-UA" sz="2800" dirty="0" err="1" smtClean="0">
                <a:latin typeface="Comic Sans MS" pitchFamily="66" charset="0"/>
              </a:rPr>
              <a:t>Франса</a:t>
            </a:r>
            <a:r>
              <a:rPr lang="uk-UA" sz="2800" dirty="0" smtClean="0">
                <a:latin typeface="Comic Sans MS" pitchFamily="66" charset="0"/>
              </a:rPr>
              <a:t>. До книги увійшли есе, новели й етюди, опубліковані раніше у журналах «Бенкет» і «Бузковий огляд».</a:t>
            </a:r>
            <a:endParaRPr lang="uk-UA" sz="2800" dirty="0" smtClean="0">
              <a:latin typeface="Comic Sans MS" pitchFamily="66" charset="0"/>
            </a:endParaRPr>
          </a:p>
        </p:txBody>
      </p:sp>
      <p:pic>
        <p:nvPicPr>
          <p:cNvPr id="5" name="Picture 2" descr="C:\Documents and Settings\User\Рабочий стол\5346246602_1d1ee7bac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5828" y="1722438"/>
            <a:ext cx="302334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Comic Sans MS" pitchFamily="66" charset="0"/>
              </a:rPr>
              <a:t>У 1897 р. </a:t>
            </a:r>
            <a:r>
              <a:rPr lang="uk-UA" sz="2000" dirty="0" err="1" smtClean="0">
                <a:latin typeface="Comic Sans MS" pitchFamily="66" charset="0"/>
              </a:rPr>
              <a:t>Пруст</a:t>
            </a:r>
            <a:r>
              <a:rPr lang="uk-UA" sz="2000" dirty="0" smtClean="0">
                <a:latin typeface="Comic Sans MS" pitchFamily="66" charset="0"/>
              </a:rPr>
              <a:t> відкрив для себе англійського письменника і теоретика мистецтва Дж. </a:t>
            </a:r>
            <a:r>
              <a:rPr lang="uk-UA" sz="2000" dirty="0" err="1" smtClean="0">
                <a:latin typeface="Comic Sans MS" pitchFamily="66" charset="0"/>
              </a:rPr>
              <a:t>Рескіна</a:t>
            </a:r>
            <a:r>
              <a:rPr lang="uk-UA" sz="2000" dirty="0" smtClean="0">
                <a:latin typeface="Comic Sans MS" pitchFamily="66" charset="0"/>
              </a:rPr>
              <a:t>. Письменник припинив працю над «Жаном </a:t>
            </a:r>
            <a:r>
              <a:rPr lang="uk-UA" sz="2000" dirty="0" err="1" smtClean="0">
                <a:latin typeface="Comic Sans MS" pitchFamily="66" charset="0"/>
              </a:rPr>
              <a:t>Сантеєм</a:t>
            </a:r>
            <a:r>
              <a:rPr lang="uk-UA" sz="2000" dirty="0" smtClean="0">
                <a:latin typeface="Comic Sans MS" pitchFamily="66" charset="0"/>
              </a:rPr>
              <a:t>» і почав ґрунтовно вивчати твори </a:t>
            </a:r>
            <a:r>
              <a:rPr lang="uk-UA" sz="2000" dirty="0" err="1" smtClean="0">
                <a:latin typeface="Comic Sans MS" pitchFamily="66" charset="0"/>
              </a:rPr>
              <a:t>Рескіна</a:t>
            </a:r>
            <a:r>
              <a:rPr lang="uk-UA" sz="2000" dirty="0" smtClean="0">
                <a:latin typeface="Comic Sans MS" pitchFamily="66" charset="0"/>
              </a:rPr>
              <a:t>. Результатом цих студій стали статті про нього і переклади його книг «Біблія </a:t>
            </a:r>
            <a:r>
              <a:rPr lang="uk-UA" sz="2000" dirty="0" err="1" smtClean="0">
                <a:latin typeface="Comic Sans MS" pitchFamily="66" charset="0"/>
              </a:rPr>
              <a:t>Ам'єна</a:t>
            </a:r>
            <a:r>
              <a:rPr lang="uk-UA" sz="2000" dirty="0" smtClean="0">
                <a:latin typeface="Comic Sans MS" pitchFamily="66" charset="0"/>
              </a:rPr>
              <a:t>» («</a:t>
            </a:r>
            <a:r>
              <a:rPr lang="uk-UA" sz="2000" dirty="0" err="1" smtClean="0">
                <a:latin typeface="Comic Sans MS" pitchFamily="66" charset="0"/>
              </a:rPr>
              <a:t>La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Bible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d'Amiens</a:t>
            </a:r>
            <a:r>
              <a:rPr lang="uk-UA" sz="2000" dirty="0" smtClean="0">
                <a:latin typeface="Comic Sans MS" pitchFamily="66" charset="0"/>
              </a:rPr>
              <a:t>», 1904) і «Сезам та лілії» («</a:t>
            </a:r>
            <a:r>
              <a:rPr lang="uk-UA" sz="2000" dirty="0" err="1" smtClean="0">
                <a:latin typeface="Comic Sans MS" pitchFamily="66" charset="0"/>
              </a:rPr>
              <a:t>Sesame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et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les</a:t>
            </a:r>
            <a:r>
              <a:rPr lang="uk-UA" sz="2000" dirty="0" smtClean="0">
                <a:latin typeface="Comic Sans MS" pitchFamily="66" charset="0"/>
              </a:rPr>
              <a:t> </a:t>
            </a:r>
            <a:r>
              <a:rPr lang="uk-UA" sz="2000" dirty="0" err="1" smtClean="0">
                <a:latin typeface="Comic Sans MS" pitchFamily="66" charset="0"/>
              </a:rPr>
              <a:t>lys</a:t>
            </a:r>
            <a:r>
              <a:rPr lang="uk-UA" sz="2000" dirty="0" smtClean="0">
                <a:latin typeface="Comic Sans MS" pitchFamily="66" charset="0"/>
              </a:rPr>
              <a:t>», 1906).</a:t>
            </a:r>
          </a:p>
        </p:txBody>
      </p:sp>
      <p:pic>
        <p:nvPicPr>
          <p:cNvPr id="4" name="Picture 2" descr="C:\Documents and Settings\User\Рабочий стол\Marcel-Proust-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05064"/>
            <a:ext cx="43815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b="1" dirty="0" smtClean="0">
                <a:latin typeface="Comic Sans MS" pitchFamily="66" charset="0"/>
              </a:rPr>
              <a:t>Марсель </a:t>
            </a:r>
            <a:r>
              <a:rPr lang="uk-UA" sz="44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sz="2800" dirty="0" smtClean="0">
                <a:latin typeface="Comic Sans MS" pitchFamily="66" charset="0"/>
              </a:rPr>
              <a:t>У лютому 1903 року брат Марселя </a:t>
            </a:r>
            <a:r>
              <a:rPr lang="uk-UA" sz="2800" dirty="0" err="1" smtClean="0">
                <a:latin typeface="Comic Sans MS" pitchFamily="66" charset="0"/>
              </a:rPr>
              <a:t>Пруста</a:t>
            </a:r>
            <a:r>
              <a:rPr lang="uk-UA" sz="2800" dirty="0" smtClean="0">
                <a:latin typeface="Comic Sans MS" pitchFamily="66" charset="0"/>
              </a:rPr>
              <a:t>, Робер, одружився і виїхав з батьківського дому. Батько родини помер у вересні того ж року. Врешті, у вересні 1905 року померла й мати, яку Марсель дуже любив, і яка залишила йому квартиру і великий спадок (приблизно шість мільйонів доларів у перерахунку на теперішні гроші).</a:t>
            </a:r>
          </a:p>
          <a:p>
            <a:endParaRPr lang="uk-UA" dirty="0"/>
          </a:p>
        </p:txBody>
      </p:sp>
      <p:pic>
        <p:nvPicPr>
          <p:cNvPr id="5" name="Picture 2" descr="C:\Documents and Settings\User\Рабочий стол\1416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700808"/>
            <a:ext cx="2891663" cy="413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 smtClean="0">
                <a:latin typeface="Comic Sans MS" pitchFamily="66" charset="0"/>
              </a:rPr>
              <a:t>Надзвичайно важливим у творчій біографії </a:t>
            </a:r>
            <a:r>
              <a:rPr lang="uk-UA" sz="3200" dirty="0" err="1" smtClean="0">
                <a:latin typeface="Comic Sans MS" pitchFamily="66" charset="0"/>
              </a:rPr>
              <a:t>Пруста</a:t>
            </a:r>
            <a:r>
              <a:rPr lang="uk-UA" sz="3200" dirty="0" smtClean="0">
                <a:latin typeface="Comic Sans MS" pitchFamily="66" charset="0"/>
              </a:rPr>
              <a:t> став 1908 р.:почав працювати над головним своїм твором, романом «У пошуках утраченого часу» («A </a:t>
            </a:r>
            <a:r>
              <a:rPr lang="uk-UA" sz="3200" dirty="0" err="1" smtClean="0">
                <a:latin typeface="Comic Sans MS" pitchFamily="66" charset="0"/>
              </a:rPr>
              <a:t>la</a:t>
            </a:r>
            <a:r>
              <a:rPr lang="uk-UA" sz="3200" dirty="0" smtClean="0">
                <a:latin typeface="Comic Sans MS" pitchFamily="66" charset="0"/>
              </a:rPr>
              <a:t> </a:t>
            </a:r>
            <a:r>
              <a:rPr lang="uk-UA" sz="3200" dirty="0" err="1" smtClean="0">
                <a:latin typeface="Comic Sans MS" pitchFamily="66" charset="0"/>
              </a:rPr>
              <a:t>recherche</a:t>
            </a:r>
            <a:r>
              <a:rPr lang="uk-UA" sz="3200" dirty="0" smtClean="0">
                <a:latin typeface="Comic Sans MS" pitchFamily="66" charset="0"/>
              </a:rPr>
              <a:t> </a:t>
            </a:r>
            <a:r>
              <a:rPr lang="uk-UA" sz="3200" dirty="0" err="1" smtClean="0">
                <a:latin typeface="Comic Sans MS" pitchFamily="66" charset="0"/>
              </a:rPr>
              <a:t>du</a:t>
            </a:r>
            <a:r>
              <a:rPr lang="uk-UA" sz="3200" dirty="0" smtClean="0">
                <a:latin typeface="Comic Sans MS" pitchFamily="66" charset="0"/>
              </a:rPr>
              <a:t> </a:t>
            </a:r>
            <a:r>
              <a:rPr lang="uk-UA" sz="3200" dirty="0" err="1" smtClean="0">
                <a:latin typeface="Comic Sans MS" pitchFamily="66" charset="0"/>
              </a:rPr>
              <a:t>temps</a:t>
            </a:r>
            <a:r>
              <a:rPr lang="uk-UA" sz="3200" dirty="0" smtClean="0">
                <a:latin typeface="Comic Sans MS" pitchFamily="66" charset="0"/>
              </a:rPr>
              <a:t> </a:t>
            </a:r>
            <a:r>
              <a:rPr lang="uk-UA" sz="3200" dirty="0" err="1" smtClean="0">
                <a:latin typeface="Comic Sans MS" pitchFamily="66" charset="0"/>
              </a:rPr>
              <a:t>perdu</a:t>
            </a:r>
            <a:r>
              <a:rPr lang="uk-UA" sz="3200" dirty="0" smtClean="0">
                <a:latin typeface="Comic Sans MS" pitchFamily="66" charset="0"/>
              </a:rPr>
              <a:t>», 1913-1927).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 smtClean="0">
                <a:latin typeface="Comic Sans MS" pitchFamily="66" charset="0"/>
              </a:rPr>
              <a:t>Над цим романом </a:t>
            </a:r>
            <a:r>
              <a:rPr lang="uk-UA" sz="2800" dirty="0" err="1" smtClean="0">
                <a:latin typeface="Comic Sans MS" pitchFamily="66" charset="0"/>
              </a:rPr>
              <a:t>Пруст</a:t>
            </a:r>
            <a:r>
              <a:rPr lang="uk-UA" sz="2800" dirty="0" smtClean="0">
                <a:latin typeface="Comic Sans MS" pitchFamily="66" charset="0"/>
              </a:rPr>
              <a:t> працював протягом 14 років. Уже будучи смертельно хворим, письменник завершував редагування свого твору, проте так і не встиг виправити гранки двох останніх книг. Роман складається із семи книг: «На </a:t>
            </a:r>
            <a:r>
              <a:rPr lang="uk-UA" sz="2800" dirty="0" err="1" smtClean="0">
                <a:latin typeface="Comic Sans MS" pitchFamily="66" charset="0"/>
              </a:rPr>
              <a:t>Сваннову</a:t>
            </a:r>
            <a:r>
              <a:rPr lang="uk-UA" sz="2800" dirty="0" smtClean="0">
                <a:latin typeface="Comic Sans MS" pitchFamily="66" charset="0"/>
              </a:rPr>
              <a:t> сторону» (1913), «У затінку дівчат-квіток» (1918), «</a:t>
            </a:r>
            <a:r>
              <a:rPr lang="uk-UA" sz="2800" dirty="0" err="1" smtClean="0">
                <a:latin typeface="Comic Sans MS" pitchFamily="66" charset="0"/>
              </a:rPr>
              <a:t>Германтська</a:t>
            </a:r>
            <a:r>
              <a:rPr lang="uk-UA" sz="2800" dirty="0" smtClean="0">
                <a:latin typeface="Comic Sans MS" pitchFamily="66" charset="0"/>
              </a:rPr>
              <a:t> сторона» (1921), «Содом і Гоморра» (1921) і виданих після смерті </a:t>
            </a:r>
            <a:r>
              <a:rPr lang="uk-UA" sz="2800" dirty="0" err="1" smtClean="0">
                <a:latin typeface="Comic Sans MS" pitchFamily="66" charset="0"/>
              </a:rPr>
              <a:t>Пруста</a:t>
            </a:r>
            <a:r>
              <a:rPr lang="uk-UA" sz="2800" dirty="0" smtClean="0">
                <a:latin typeface="Comic Sans MS" pitchFamily="66" charset="0"/>
              </a:rPr>
              <a:t> романів «Полонянка» (1923), «</a:t>
            </a:r>
            <a:r>
              <a:rPr lang="uk-UA" sz="2800" dirty="0" err="1" smtClean="0">
                <a:latin typeface="Comic Sans MS" pitchFamily="66" charset="0"/>
              </a:rPr>
              <a:t>Альбертина</a:t>
            </a:r>
            <a:r>
              <a:rPr lang="uk-UA" sz="2800" dirty="0" smtClean="0">
                <a:latin typeface="Comic Sans MS" pitchFamily="66" charset="0"/>
              </a:rPr>
              <a:t> зникає» (1925), «Віднайдений час» (1927).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 smtClean="0">
                <a:latin typeface="Comic Sans MS" pitchFamily="66" charset="0"/>
              </a:rPr>
              <a:t>Марсель </a:t>
            </a:r>
            <a:r>
              <a:rPr lang="uk-UA" sz="4000" b="1" dirty="0" err="1" smtClean="0">
                <a:latin typeface="Comic Sans MS" pitchFamily="66" charset="0"/>
              </a:rPr>
              <a:t>Пруст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22437"/>
            <a:ext cx="5796136" cy="4658891"/>
          </a:xfrm>
        </p:spPr>
        <p:txBody>
          <a:bodyPr>
            <a:normAutofit fontScale="70000" lnSpcReduction="20000"/>
          </a:bodyPr>
          <a:lstStyle/>
          <a:p>
            <a:r>
              <a:rPr lang="uk-UA" sz="3200" dirty="0" smtClean="0">
                <a:latin typeface="Comic Sans MS" pitchFamily="66" charset="0"/>
              </a:rPr>
              <a:t>Усі сім книг об'єднані образом оповідача Марселя, котрий прокидається серед ночі і згадує про знаменні події власного життя: про дитинство, що минуло у провінційному містечку </a:t>
            </a:r>
            <a:r>
              <a:rPr lang="uk-UA" sz="3200" dirty="0" err="1" smtClean="0">
                <a:latin typeface="Comic Sans MS" pitchFamily="66" charset="0"/>
              </a:rPr>
              <a:t>Комбре</a:t>
            </a:r>
            <a:r>
              <a:rPr lang="uk-UA" sz="3200" dirty="0" smtClean="0">
                <a:latin typeface="Comic Sans MS" pitchFamily="66" charset="0"/>
              </a:rPr>
              <a:t>, про своїх батьків і знайомих, про коханих жінок і світських друзів, про мандрівки і салонні походеньки. Однак </a:t>
            </a:r>
            <a:r>
              <a:rPr lang="uk-UA" sz="3200" dirty="0" err="1" smtClean="0">
                <a:latin typeface="Comic Sans MS" pitchFamily="66" charset="0"/>
              </a:rPr>
              <a:t>прустівський</a:t>
            </a:r>
            <a:r>
              <a:rPr lang="uk-UA" sz="3200" dirty="0" smtClean="0">
                <a:latin typeface="Comic Sans MS" pitchFamily="66" charset="0"/>
              </a:rPr>
              <a:t> роман — не мемуари і не автобіографічний твір. Передусім він прагнув навіяти читачам певний емоційний лад, передати своєрідну духовну настанову, відкрити істину.</a:t>
            </a:r>
          </a:p>
        </p:txBody>
      </p:sp>
      <p:pic>
        <p:nvPicPr>
          <p:cNvPr id="5" name="Picture 2" descr="C:\Documents and Settings\User\Рабочий стол\Prou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00808"/>
            <a:ext cx="2889507" cy="446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</TotalTime>
  <Words>818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Марсель Пруст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Марсель Пруст</dc:title>
  <dc:creator>Віталік</dc:creator>
  <cp:lastModifiedBy>Віталік</cp:lastModifiedBy>
  <cp:revision>7</cp:revision>
  <dcterms:created xsi:type="dcterms:W3CDTF">2013-10-01T19:16:04Z</dcterms:created>
  <dcterms:modified xsi:type="dcterms:W3CDTF">2013-10-01T20:19:41Z</dcterms:modified>
</cp:coreProperties>
</file>