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12"/>
  </p:notesMasterIdLst>
  <p:sldIdLst>
    <p:sldId id="256" r:id="rId2"/>
    <p:sldId id="258" r:id="rId3"/>
    <p:sldId id="276" r:id="rId4"/>
    <p:sldId id="259" r:id="rId5"/>
    <p:sldId id="273" r:id="rId6"/>
    <p:sldId id="275" r:id="rId7"/>
    <p:sldId id="260" r:id="rId8"/>
    <p:sldId id="257" r:id="rId9"/>
    <p:sldId id="270" r:id="rId10"/>
    <p:sldId id="269"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65" autoAdjust="0"/>
    <p:restoredTop sz="94294" autoAdjust="0"/>
  </p:normalViewPr>
  <p:slideViewPr>
    <p:cSldViewPr>
      <p:cViewPr varScale="1">
        <p:scale>
          <a:sx n="88" d="100"/>
          <a:sy n="88" d="100"/>
        </p:scale>
        <p:origin x="-11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layout/>
      <c:txPr>
        <a:bodyPr/>
        <a:lstStyle/>
        <a:p>
          <a:pPr>
            <a:defRPr>
              <a:solidFill>
                <a:schemeClr val="bg1">
                  <a:lumMod val="95000"/>
                  <a:lumOff val="5000"/>
                </a:schemeClr>
              </a:solidFill>
            </a:defRPr>
          </a:pPr>
          <a:endParaRPr lang="ru-RU"/>
        </a:p>
      </c:txPr>
    </c:title>
    <c:plotArea>
      <c:layout/>
      <c:pieChart>
        <c:varyColors val="1"/>
        <c:ser>
          <c:idx val="0"/>
          <c:order val="0"/>
          <c:tx>
            <c:strRef>
              <c:f>Лист1!$B$1</c:f>
              <c:strCache>
                <c:ptCount val="1"/>
                <c:pt idx="0">
                  <c:v>Groups of subjects</c:v>
                </c:pt>
              </c:strCache>
            </c:strRef>
          </c:tx>
          <c:explosion val="1"/>
          <c:cat>
            <c:strRef>
              <c:f>Лист1!$A$2:$A$4</c:f>
              <c:strCache>
                <c:ptCount val="3"/>
                <c:pt idx="0">
                  <c:v>Mathematical subjects</c:v>
                </c:pt>
                <c:pt idx="1">
                  <c:v>Humanities subjects</c:v>
                </c:pt>
                <c:pt idx="2">
                  <c:v>Natural subjects</c:v>
                </c:pt>
              </c:strCache>
            </c:strRef>
          </c:cat>
          <c:val>
            <c:numRef>
              <c:f>Лист1!$B$2:$B$4</c:f>
              <c:numCache>
                <c:formatCode>General</c:formatCode>
                <c:ptCount val="3"/>
                <c:pt idx="0">
                  <c:v>10</c:v>
                </c:pt>
                <c:pt idx="1">
                  <c:v>10</c:v>
                </c:pt>
                <c:pt idx="2">
                  <c:v>10</c:v>
                </c:pt>
              </c:numCache>
            </c:numRef>
          </c:val>
        </c:ser>
        <c:dLbls/>
        <c:firstSliceAng val="0"/>
      </c:pieChart>
    </c:plotArea>
    <c:legend>
      <c:legendPos val="r"/>
      <c:legendEntry>
        <c:idx val="0"/>
        <c:txPr>
          <a:bodyPr/>
          <a:lstStyle/>
          <a:p>
            <a:pPr>
              <a:defRPr>
                <a:solidFill>
                  <a:schemeClr val="bg1">
                    <a:lumMod val="95000"/>
                    <a:lumOff val="5000"/>
                  </a:schemeClr>
                </a:solidFill>
              </a:defRPr>
            </a:pPr>
            <a:endParaRPr lang="ru-RU"/>
          </a:p>
        </c:txPr>
      </c:legendEntry>
      <c:legendEntry>
        <c:idx val="1"/>
        <c:txPr>
          <a:bodyPr/>
          <a:lstStyle/>
          <a:p>
            <a:pPr>
              <a:defRPr>
                <a:solidFill>
                  <a:schemeClr val="bg1">
                    <a:lumMod val="95000"/>
                    <a:lumOff val="5000"/>
                  </a:schemeClr>
                </a:solidFill>
              </a:defRPr>
            </a:pPr>
            <a:endParaRPr lang="ru-RU"/>
          </a:p>
        </c:txPr>
      </c:legendEntry>
      <c:legendEntry>
        <c:idx val="2"/>
        <c:txPr>
          <a:bodyPr/>
          <a:lstStyle/>
          <a:p>
            <a:pPr>
              <a:defRPr>
                <a:solidFill>
                  <a:schemeClr val="bg1">
                    <a:lumMod val="95000"/>
                    <a:lumOff val="5000"/>
                  </a:schemeClr>
                </a:solidFill>
              </a:defRPr>
            </a:pPr>
            <a:endParaRPr lang="ru-RU"/>
          </a:p>
        </c:txPr>
      </c:legendEntry>
      <c:layout>
        <c:manualLayout>
          <c:xMode val="edge"/>
          <c:yMode val="edge"/>
          <c:x val="0.62978144301888617"/>
          <c:y val="0.29776945805694355"/>
          <c:w val="0.35969919597293476"/>
          <c:h val="0.45393909828584356"/>
        </c:manualLayout>
      </c:layout>
    </c:legend>
    <c:plotVisOnly val="1"/>
    <c:dispBlanksAs val="zero"/>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style val="26"/>
  <c:chart>
    <c:plotArea>
      <c:layout/>
      <c:barChart>
        <c:barDir val="bar"/>
        <c:grouping val="clustered"/>
        <c:ser>
          <c:idx val="0"/>
          <c:order val="0"/>
          <c:tx>
            <c:strRef>
              <c:f>Лист1!$B$1</c:f>
              <c:strCache>
                <c:ptCount val="1"/>
                <c:pt idx="0">
                  <c:v>Mathematical subjects</c:v>
                </c:pt>
              </c:strCache>
            </c:strRef>
          </c:tx>
          <c:cat>
            <c:strRef>
              <c:f>Лист1!$A$2</c:f>
              <c:strCache>
                <c:ptCount val="1"/>
                <c:pt idx="0">
                  <c:v>Категория 1</c:v>
                </c:pt>
              </c:strCache>
            </c:strRef>
          </c:cat>
          <c:val>
            <c:numRef>
              <c:f>Лист1!$B$2</c:f>
              <c:numCache>
                <c:formatCode>General</c:formatCode>
                <c:ptCount val="1"/>
                <c:pt idx="0">
                  <c:v>20</c:v>
                </c:pt>
              </c:numCache>
            </c:numRef>
          </c:val>
        </c:ser>
        <c:ser>
          <c:idx val="1"/>
          <c:order val="1"/>
          <c:tx>
            <c:strRef>
              <c:f>Лист1!$C$1</c:f>
              <c:strCache>
                <c:ptCount val="1"/>
                <c:pt idx="0">
                  <c:v>Humanities subjects</c:v>
                </c:pt>
              </c:strCache>
            </c:strRef>
          </c:tx>
          <c:cat>
            <c:strRef>
              <c:f>Лист1!$A$2</c:f>
              <c:strCache>
                <c:ptCount val="1"/>
                <c:pt idx="0">
                  <c:v>Категория 1</c:v>
                </c:pt>
              </c:strCache>
            </c:strRef>
          </c:cat>
          <c:val>
            <c:numRef>
              <c:f>Лист1!$C$2</c:f>
              <c:numCache>
                <c:formatCode>General</c:formatCode>
                <c:ptCount val="1"/>
                <c:pt idx="0">
                  <c:v>80</c:v>
                </c:pt>
              </c:numCache>
            </c:numRef>
          </c:val>
        </c:ser>
        <c:ser>
          <c:idx val="2"/>
          <c:order val="2"/>
          <c:tx>
            <c:strRef>
              <c:f>Лист1!$D$1</c:f>
              <c:strCache>
                <c:ptCount val="1"/>
                <c:pt idx="0">
                  <c:v>Natural subjects</c:v>
                </c:pt>
              </c:strCache>
            </c:strRef>
          </c:tx>
          <c:cat>
            <c:strRef>
              <c:f>Лист1!$A$2</c:f>
              <c:strCache>
                <c:ptCount val="1"/>
                <c:pt idx="0">
                  <c:v>Категория 1</c:v>
                </c:pt>
              </c:strCache>
            </c:strRef>
          </c:cat>
          <c:val>
            <c:numRef>
              <c:f>Лист1!$D$2</c:f>
              <c:numCache>
                <c:formatCode>General</c:formatCode>
                <c:ptCount val="1"/>
                <c:pt idx="0">
                  <c:v>40</c:v>
                </c:pt>
              </c:numCache>
            </c:numRef>
          </c:val>
        </c:ser>
        <c:dLbls/>
        <c:axId val="80225024"/>
        <c:axId val="80226560"/>
      </c:barChart>
      <c:catAx>
        <c:axId val="80225024"/>
        <c:scaling>
          <c:orientation val="minMax"/>
        </c:scaling>
        <c:delete val="1"/>
        <c:axPos val="l"/>
        <c:numFmt formatCode="General" sourceLinked="1"/>
        <c:tickLblPos val="nextTo"/>
        <c:crossAx val="80226560"/>
        <c:crosses val="autoZero"/>
        <c:auto val="1"/>
        <c:lblAlgn val="ctr"/>
        <c:lblOffset val="100"/>
      </c:catAx>
      <c:valAx>
        <c:axId val="80226560"/>
        <c:scaling>
          <c:orientation val="minMax"/>
        </c:scaling>
        <c:axPos val="b"/>
        <c:majorGridlines/>
        <c:numFmt formatCode="General" sourceLinked="1"/>
        <c:tickLblPos val="nextTo"/>
        <c:crossAx val="80225024"/>
        <c:crosses val="autoZero"/>
        <c:crossBetween val="between"/>
      </c:valAx>
    </c:plotArea>
    <c:legend>
      <c:legendPos val="r"/>
      <c:layout/>
    </c:legend>
    <c:plotVisOnly val="1"/>
    <c:dispBlanksAs val="gap"/>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style val="18"/>
  <c:chart>
    <c:autoTitleDeleted val="1"/>
    <c:view3D>
      <c:rotX val="30"/>
      <c:perspective val="30"/>
    </c:view3D>
    <c:plotArea>
      <c:layout/>
      <c:pie3DChart>
        <c:varyColors val="1"/>
        <c:ser>
          <c:idx val="0"/>
          <c:order val="0"/>
          <c:tx>
            <c:strRef>
              <c:f>Лист1!$B$1</c:f>
              <c:strCache>
                <c:ptCount val="1"/>
                <c:pt idx="0">
                  <c:v>Продажи</c:v>
                </c:pt>
              </c:strCache>
            </c:strRef>
          </c:tx>
          <c:explosion val="12"/>
          <c:dPt>
            <c:idx val="8"/>
            <c:explosion val="14"/>
          </c:dPt>
          <c:cat>
            <c:strRef>
              <c:f>Лист1!$A$2:$A$10</c:f>
              <c:strCache>
                <c:ptCount val="9"/>
                <c:pt idx="0">
                  <c:v>History</c:v>
                </c:pt>
                <c:pt idx="1">
                  <c:v>English</c:v>
                </c:pt>
                <c:pt idx="2">
                  <c:v>Biology</c:v>
                </c:pt>
                <c:pt idx="3">
                  <c:v>Ukrainian and literature</c:v>
                </c:pt>
                <c:pt idx="4">
                  <c:v>Сhemistry</c:v>
                </c:pt>
                <c:pt idx="5">
                  <c:v>Mathematics</c:v>
                </c:pt>
                <c:pt idx="6">
                  <c:v>Physics</c:v>
                </c:pt>
                <c:pt idx="7">
                  <c:v>World Literature</c:v>
                </c:pt>
                <c:pt idx="8">
                  <c:v>Physical activity</c:v>
                </c:pt>
              </c:strCache>
            </c:strRef>
          </c:cat>
          <c:val>
            <c:numRef>
              <c:f>Лист1!$B$2:$B$10</c:f>
              <c:numCache>
                <c:formatCode>General</c:formatCode>
                <c:ptCount val="9"/>
                <c:pt idx="0">
                  <c:v>20</c:v>
                </c:pt>
                <c:pt idx="1">
                  <c:v>10</c:v>
                </c:pt>
                <c:pt idx="2">
                  <c:v>6</c:v>
                </c:pt>
                <c:pt idx="3">
                  <c:v>10</c:v>
                </c:pt>
                <c:pt idx="4">
                  <c:v>4</c:v>
                </c:pt>
                <c:pt idx="5">
                  <c:v>6</c:v>
                </c:pt>
                <c:pt idx="6">
                  <c:v>5</c:v>
                </c:pt>
                <c:pt idx="7">
                  <c:v>13</c:v>
                </c:pt>
                <c:pt idx="8">
                  <c:v>15</c:v>
                </c:pt>
              </c:numCache>
            </c:numRef>
          </c:val>
        </c:ser>
        <c:dLbls>
          <c:showPercent val="1"/>
        </c:dLbls>
      </c:pie3DChart>
    </c:plotArea>
    <c:legend>
      <c:legendPos val="r"/>
      <c:layout/>
    </c:legend>
    <c:plotVisOnly val="1"/>
    <c:dispBlanksAs val="zero"/>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ABA8D-5261-4AE1-8CD7-F01631FD2F71}" type="datetimeFigureOut">
              <a:rPr lang="ru-RU" smtClean="0"/>
              <a:pPr/>
              <a:t>29.09.2013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09FA0-4352-4168-8F81-34D89DCAEBC9}" type="slidenum">
              <a:rPr lang="ru-RU" smtClean="0"/>
              <a:pPr/>
              <a:t>‹#›</a:t>
            </a:fld>
            <a:endParaRPr lang="ru-RU"/>
          </a:p>
        </p:txBody>
      </p:sp>
    </p:spTree>
    <p:extLst>
      <p:ext uri="{BB962C8B-B14F-4D97-AF65-F5344CB8AC3E}">
        <p14:creationId xmlns:p14="http://schemas.microsoft.com/office/powerpoint/2010/main" xmlns="" val="46209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8ED22C8-C7D7-4AC9-A1C2-834322BE7609}" type="datetimeFigureOut">
              <a:rPr lang="ru-RU" smtClean="0"/>
              <a:pPr/>
              <a:t>29.09.2013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normAutofit/>
          </a:bodyPr>
          <a:lstStyle/>
          <a:p>
            <a:fld id="{B55FC64B-2328-4A6C-9CE4-D55628C02E2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8ED22C8-C7D7-4AC9-A1C2-834322BE7609}" type="datetimeFigureOut">
              <a:rPr lang="ru-RU" smtClean="0"/>
              <a:pPr/>
              <a:t>29.09.2013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5FC64B-2328-4A6C-9CE4-D55628C02E2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8ED22C8-C7D7-4AC9-A1C2-834322BE7609}" type="datetimeFigureOut">
              <a:rPr lang="ru-RU" smtClean="0"/>
              <a:pPr/>
              <a:t>29.09.2013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5FC64B-2328-4A6C-9CE4-D55628C02E2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685800" y="1600201"/>
            <a:ext cx="7772400" cy="373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8ED22C8-C7D7-4AC9-A1C2-834322BE7609}" type="datetimeFigureOut">
              <a:rPr lang="ru-RU" smtClean="0"/>
              <a:pPr/>
              <a:t>29.09.2013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5FC64B-2328-4A6C-9CE4-D55628C02E2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8ED22C8-C7D7-4AC9-A1C2-834322BE7609}" type="datetimeFigureOut">
              <a:rPr lang="ru-RU" smtClean="0"/>
              <a:pPr/>
              <a:t>29.09.2013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5FC64B-2328-4A6C-9CE4-D55628C02E2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8ED22C8-C7D7-4AC9-A1C2-834322BE7609}" type="datetimeFigureOut">
              <a:rPr lang="ru-RU" smtClean="0"/>
              <a:pPr/>
              <a:t>29.09.2013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5FC64B-2328-4A6C-9CE4-D55628C02E22}" type="slidenum">
              <a:rPr lang="ru-RU" smtClean="0"/>
              <a:pPr/>
              <a:t>‹#›</a:t>
            </a:fld>
            <a:endParaRPr lang="ru-RU"/>
          </a:p>
        </p:txBody>
      </p:sp>
      <p:sp>
        <p:nvSpPr>
          <p:cNvPr id="13" name="Content Placeholder 12"/>
          <p:cNvSpPr>
            <a:spLocks noGrp="1"/>
          </p:cNvSpPr>
          <p:nvPr>
            <p:ph sz="quarter" idx="13"/>
          </p:nvPr>
        </p:nvSpPr>
        <p:spPr>
          <a:xfrm>
            <a:off x="6858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88ED22C8-C7D7-4AC9-A1C2-834322BE7609}" type="datetimeFigureOut">
              <a:rPr lang="ru-RU" smtClean="0"/>
              <a:pPr/>
              <a:t>29.09.2013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55FC64B-2328-4A6C-9CE4-D55628C02E22}" type="slidenum">
              <a:rPr lang="ru-RU" smtClean="0"/>
              <a:pPr/>
              <a:t>‹#›</a:t>
            </a:fld>
            <a:endParaRPr lang="ru-RU"/>
          </a:p>
        </p:txBody>
      </p:sp>
      <p:sp>
        <p:nvSpPr>
          <p:cNvPr id="15" name="Content Placeholder 14"/>
          <p:cNvSpPr>
            <a:spLocks noGrp="1"/>
          </p:cNvSpPr>
          <p:nvPr>
            <p:ph sz="quarter" idx="13"/>
          </p:nvPr>
        </p:nvSpPr>
        <p:spPr>
          <a:xfrm>
            <a:off x="6858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88ED22C8-C7D7-4AC9-A1C2-834322BE7609}" type="datetimeFigureOut">
              <a:rPr lang="ru-RU" smtClean="0"/>
              <a:pPr/>
              <a:t>29.09.2013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55FC64B-2328-4A6C-9CE4-D55628C02E2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8ED22C8-C7D7-4AC9-A1C2-834322BE7609}" type="datetimeFigureOut">
              <a:rPr lang="ru-RU" smtClean="0"/>
              <a:pPr/>
              <a:t>29.09.2013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55FC64B-2328-4A6C-9CE4-D55628C02E2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8ED22C8-C7D7-4AC9-A1C2-834322BE7609}" type="datetimeFigureOut">
              <a:rPr lang="ru-RU" smtClean="0"/>
              <a:pPr/>
              <a:t>29.09.2013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5FC64B-2328-4A6C-9CE4-D55628C02E22}" type="slidenum">
              <a:rPr lang="ru-RU" smtClean="0"/>
              <a:pPr/>
              <a:t>‹#›</a:t>
            </a:fld>
            <a:endParaRPr lang="ru-RU"/>
          </a:p>
        </p:txBody>
      </p:sp>
      <p:sp>
        <p:nvSpPr>
          <p:cNvPr id="13" name="Content Placeholder 12"/>
          <p:cNvSpPr>
            <a:spLocks noGrp="1"/>
          </p:cNvSpPr>
          <p:nvPr>
            <p:ph sz="quarter" idx="13"/>
          </p:nvPr>
        </p:nvSpPr>
        <p:spPr>
          <a:xfrm>
            <a:off x="4572000" y="609600"/>
            <a:ext cx="3886200"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8ED22C8-C7D7-4AC9-A1C2-834322BE7609}" type="datetimeFigureOut">
              <a:rPr lang="ru-RU" smtClean="0"/>
              <a:pPr/>
              <a:t>29.09.2013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5FC64B-2328-4A6C-9CE4-D55628C02E22}" type="slidenum">
              <a:rPr lang="ru-RU" smtClean="0"/>
              <a:pPr/>
              <a:t>‹#›</a:t>
            </a:fld>
            <a:endParaRPr lang="ru-RU"/>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88ED22C8-C7D7-4AC9-A1C2-834322BE7609}" type="datetimeFigureOut">
              <a:rPr lang="ru-RU" smtClean="0"/>
              <a:pPr/>
              <a:t>29.09.2013</a:t>
            </a:fld>
            <a:endParaRPr lang="ru-RU"/>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ru-RU"/>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B55FC64B-2328-4A6C-9CE4-D55628C02E22}"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slide" Target="slide3.xml"/><Relationship Id="rId7" Type="http://schemas.openxmlformats.org/officeDocument/2006/relationships/image" Target="../media/image8.gif"/><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7.gif"/><Relationship Id="rId11" Type="http://schemas.openxmlformats.org/officeDocument/2006/relationships/image" Target="../media/image12.gif"/><Relationship Id="rId5" Type="http://schemas.openxmlformats.org/officeDocument/2006/relationships/image" Target="../media/image6.gif"/><Relationship Id="rId10" Type="http://schemas.openxmlformats.org/officeDocument/2006/relationships/image" Target="../media/image11.gif"/><Relationship Id="rId4" Type="http://schemas.openxmlformats.org/officeDocument/2006/relationships/image" Target="../media/image5.gif"/><Relationship Id="rId9"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gif"/><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21.gif"/><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gif"/><Relationship Id="rId4" Type="http://schemas.openxmlformats.org/officeDocument/2006/relationships/image" Target="../media/image24.gif"/></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sz="quarter" idx="13"/>
          </p:nvPr>
        </p:nvSpPr>
        <p:spPr>
          <a:xfrm>
            <a:off x="5486400" y="4714884"/>
            <a:ext cx="3657600" cy="3877056"/>
          </a:xfrm>
        </p:spPr>
        <p:txBody>
          <a:bodyPr>
            <a:normAutofit/>
          </a:bodyPr>
          <a:lstStyle/>
          <a:p>
            <a:pPr>
              <a:buNone/>
            </a:pPr>
            <a:r>
              <a:rPr lang="en-US" sz="2800" b="1" dirty="0" smtClean="0">
                <a:solidFill>
                  <a:schemeClr val="bg1"/>
                </a:solidFill>
              </a:rPr>
              <a:t>Prepared by:</a:t>
            </a:r>
          </a:p>
          <a:p>
            <a:pPr>
              <a:buNone/>
            </a:pPr>
            <a:r>
              <a:rPr lang="en-US" sz="2800" b="1" dirty="0" smtClean="0">
                <a:solidFill>
                  <a:schemeClr val="bg1"/>
                </a:solidFill>
              </a:rPr>
              <a:t>pupil of 11-B form</a:t>
            </a:r>
          </a:p>
          <a:p>
            <a:pPr>
              <a:buNone/>
            </a:pPr>
            <a:r>
              <a:rPr lang="en-US" sz="2800" b="1" dirty="0" err="1" smtClean="0">
                <a:solidFill>
                  <a:schemeClr val="bg1"/>
                </a:solidFill>
              </a:rPr>
              <a:t>Ishchenko</a:t>
            </a:r>
            <a:r>
              <a:rPr lang="en-US" sz="2800" b="1" dirty="0" smtClean="0">
                <a:solidFill>
                  <a:schemeClr val="bg1"/>
                </a:solidFill>
              </a:rPr>
              <a:t> Inna</a:t>
            </a:r>
            <a:endParaRPr lang="uk-UA" sz="2800" b="1" dirty="0" smtClean="0">
              <a:solidFill>
                <a:schemeClr val="bg1"/>
              </a:solidFill>
            </a:endParaRPr>
          </a:p>
        </p:txBody>
      </p:sp>
      <p:pic>
        <p:nvPicPr>
          <p:cNvPr id="8" name="Содержимое 7" descr="cbf66f60214a.gif"/>
          <p:cNvPicPr>
            <a:picLocks noGrp="1" noChangeAspect="1"/>
          </p:cNvPicPr>
          <p:nvPr>
            <p:ph sz="quarter" idx="14"/>
          </p:nvPr>
        </p:nvPicPr>
        <p:blipFill>
          <a:blip r:embed="rId3"/>
          <a:stretch>
            <a:fillRect/>
          </a:stretch>
        </p:blipFill>
        <p:spPr>
          <a:xfrm>
            <a:off x="8286776" y="0"/>
            <a:ext cx="708695" cy="1970171"/>
          </a:xfrm>
        </p:spPr>
      </p:pic>
      <p:sp>
        <p:nvSpPr>
          <p:cNvPr id="4" name="Прямоугольник 3"/>
          <p:cNvSpPr/>
          <p:nvPr/>
        </p:nvSpPr>
        <p:spPr>
          <a:xfrm>
            <a:off x="1643042" y="357166"/>
            <a:ext cx="6165328"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smtClean="0">
                <a:ln w="50800"/>
                <a:solidFill>
                  <a:schemeClr val="bg1"/>
                </a:solidFill>
              </a:rPr>
              <a:t>School subjects</a:t>
            </a:r>
            <a:endParaRPr lang="ru-RU" sz="4800" b="1" cap="none" spc="0" dirty="0">
              <a:ln w="50800"/>
              <a:solidFill>
                <a:schemeClr val="bg1"/>
              </a:solidFill>
              <a:effectLst/>
            </a:endParaRPr>
          </a:p>
        </p:txBody>
      </p:sp>
    </p:spTree>
    <p:extLst>
      <p:ext uri="{BB962C8B-B14F-4D97-AF65-F5344CB8AC3E}">
        <p14:creationId xmlns:p14="http://schemas.microsoft.com/office/powerpoint/2010/main" xmlns="" val="374931125"/>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14348" y="1571612"/>
            <a:ext cx="7890100" cy="1797350"/>
          </a:xfrm>
        </p:spPr>
        <p:txBody>
          <a:bodyPr>
            <a:normAutofit fontScale="90000"/>
          </a:bodyPr>
          <a:lstStyle/>
          <a:p>
            <a:pPr algn="ctr"/>
            <a:r>
              <a:rPr lang="en-US" sz="6000" dirty="0" smtClean="0">
                <a:solidFill>
                  <a:schemeClr val="bg1"/>
                </a:solidFill>
                <a:latin typeface="+mn-lt"/>
              </a:rPr>
              <a:t>Thanks for your attention</a:t>
            </a:r>
            <a:r>
              <a:rPr lang="uk-UA" sz="6000" dirty="0" smtClean="0">
                <a:solidFill>
                  <a:schemeClr val="bg1"/>
                </a:solidFill>
                <a:latin typeface="+mn-lt"/>
              </a:rPr>
              <a:t>!!!</a:t>
            </a:r>
            <a:endParaRPr lang="ru-RU" sz="6000" dirty="0">
              <a:solidFill>
                <a:schemeClr val="bg1"/>
              </a:solidFill>
              <a:latin typeface="+mn-lt"/>
            </a:endParaRPr>
          </a:p>
        </p:txBody>
      </p:sp>
    </p:spTree>
    <p:extLst>
      <p:ext uri="{BB962C8B-B14F-4D97-AF65-F5344CB8AC3E}">
        <p14:creationId xmlns:p14="http://schemas.microsoft.com/office/powerpoint/2010/main" xmlns="" val="259659431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714480" y="214290"/>
            <a:ext cx="7772400" cy="1143000"/>
          </a:xfrm>
        </p:spPr>
        <p:txBody>
          <a:bodyPr>
            <a:normAutofit fontScale="90000"/>
          </a:bodyPr>
          <a:lstStyle/>
          <a:p>
            <a:r>
              <a:rPr lang="en-US" b="1" dirty="0" smtClean="0">
                <a:solidFill>
                  <a:srgbClr val="FF6699"/>
                </a:solidFill>
                <a:hlinkClick r:id="rId3" action="ppaction://hlinksldjump"/>
              </a:rPr>
              <a:t>We learn a lot at school</a:t>
            </a:r>
            <a:r>
              <a:rPr lang="ru-RU" b="1" dirty="0" smtClean="0">
                <a:solidFill>
                  <a:srgbClr val="FF6699"/>
                </a:solidFill>
              </a:rPr>
              <a:t/>
            </a:r>
            <a:br>
              <a:rPr lang="ru-RU" b="1" dirty="0" smtClean="0">
                <a:solidFill>
                  <a:srgbClr val="FF6699"/>
                </a:solidFill>
              </a:rPr>
            </a:br>
            <a:endParaRPr lang="ru-RU" dirty="0"/>
          </a:p>
        </p:txBody>
      </p:sp>
      <p:pic>
        <p:nvPicPr>
          <p:cNvPr id="12" name="Содержимое 11" descr="2e32e548318b.gif"/>
          <p:cNvPicPr>
            <a:picLocks noGrp="1" noChangeAspect="1"/>
          </p:cNvPicPr>
          <p:nvPr>
            <p:ph sz="quarter" idx="13"/>
          </p:nvPr>
        </p:nvPicPr>
        <p:blipFill>
          <a:blip r:embed="rId4"/>
          <a:stretch>
            <a:fillRect/>
          </a:stretch>
        </p:blipFill>
        <p:spPr>
          <a:xfrm>
            <a:off x="500034" y="4643446"/>
            <a:ext cx="2655113" cy="1928826"/>
          </a:xfrm>
        </p:spPr>
      </p:pic>
      <p:sp>
        <p:nvSpPr>
          <p:cNvPr id="10" name="Прямоугольник 9"/>
          <p:cNvSpPr/>
          <p:nvPr/>
        </p:nvSpPr>
        <p:spPr>
          <a:xfrm>
            <a:off x="500034" y="1000108"/>
            <a:ext cx="1357322" cy="369332"/>
          </a:xfrm>
          <a:prstGeom prst="rect">
            <a:avLst/>
          </a:prstGeom>
        </p:spPr>
        <p:txBody>
          <a:bodyPr wrap="square">
            <a:spAutoFit/>
          </a:bodyPr>
          <a:lstStyle/>
          <a:p>
            <a:r>
              <a:rPr lang="en-US" b="1" dirty="0" smtClean="0">
                <a:solidFill>
                  <a:schemeClr val="bg2">
                    <a:lumMod val="20000"/>
                    <a:lumOff val="80000"/>
                  </a:schemeClr>
                </a:solidFill>
              </a:rPr>
              <a:t>English</a:t>
            </a:r>
            <a:endParaRPr lang="ru-RU" dirty="0"/>
          </a:p>
        </p:txBody>
      </p:sp>
      <p:sp>
        <p:nvSpPr>
          <p:cNvPr id="14" name="Прямоугольник 13"/>
          <p:cNvSpPr/>
          <p:nvPr/>
        </p:nvSpPr>
        <p:spPr>
          <a:xfrm>
            <a:off x="3286116" y="2786058"/>
            <a:ext cx="1186752" cy="369332"/>
          </a:xfrm>
          <a:prstGeom prst="rect">
            <a:avLst/>
          </a:prstGeom>
        </p:spPr>
        <p:txBody>
          <a:bodyPr wrap="square">
            <a:spAutoFit/>
          </a:bodyPr>
          <a:lstStyle/>
          <a:p>
            <a:r>
              <a:rPr lang="en-US" b="1" dirty="0" smtClean="0">
                <a:solidFill>
                  <a:schemeClr val="bg2">
                    <a:lumMod val="20000"/>
                    <a:lumOff val="80000"/>
                  </a:schemeClr>
                </a:solidFill>
              </a:rPr>
              <a:t>History </a:t>
            </a:r>
            <a:endParaRPr lang="ru-RU" b="1" dirty="0">
              <a:solidFill>
                <a:schemeClr val="bg2">
                  <a:lumMod val="20000"/>
                  <a:lumOff val="80000"/>
                </a:schemeClr>
              </a:solidFill>
            </a:endParaRPr>
          </a:p>
        </p:txBody>
      </p:sp>
      <p:sp>
        <p:nvSpPr>
          <p:cNvPr id="18" name="Прямоугольник 17"/>
          <p:cNvSpPr/>
          <p:nvPr/>
        </p:nvSpPr>
        <p:spPr>
          <a:xfrm>
            <a:off x="5500694" y="1643050"/>
            <a:ext cx="1402948" cy="369332"/>
          </a:xfrm>
          <a:prstGeom prst="rect">
            <a:avLst/>
          </a:prstGeom>
        </p:spPr>
        <p:txBody>
          <a:bodyPr wrap="none">
            <a:spAutoFit/>
          </a:bodyPr>
          <a:lstStyle/>
          <a:p>
            <a:r>
              <a:rPr lang="en-US" b="1" dirty="0" smtClean="0">
                <a:solidFill>
                  <a:schemeClr val="bg2">
                    <a:lumMod val="20000"/>
                    <a:lumOff val="80000"/>
                  </a:schemeClr>
                </a:solidFill>
              </a:rPr>
              <a:t>Geography</a:t>
            </a:r>
            <a:endParaRPr lang="ru-RU" b="1" dirty="0">
              <a:solidFill>
                <a:schemeClr val="bg2">
                  <a:lumMod val="20000"/>
                  <a:lumOff val="80000"/>
                </a:schemeClr>
              </a:solidFill>
            </a:endParaRPr>
          </a:p>
        </p:txBody>
      </p:sp>
      <p:pic>
        <p:nvPicPr>
          <p:cNvPr id="20" name="Содержимое 19" descr="31.gif"/>
          <p:cNvPicPr>
            <a:picLocks noGrp="1" noChangeAspect="1"/>
          </p:cNvPicPr>
          <p:nvPr>
            <p:ph sz="quarter" idx="14"/>
          </p:nvPr>
        </p:nvPicPr>
        <p:blipFill>
          <a:blip r:embed="rId5"/>
          <a:stretch>
            <a:fillRect/>
          </a:stretch>
        </p:blipFill>
        <p:spPr>
          <a:xfrm>
            <a:off x="6429388" y="5072074"/>
            <a:ext cx="2133600" cy="1485900"/>
          </a:xfrm>
        </p:spPr>
      </p:pic>
      <p:sp>
        <p:nvSpPr>
          <p:cNvPr id="21" name="Прямоугольник 20"/>
          <p:cNvSpPr/>
          <p:nvPr/>
        </p:nvSpPr>
        <p:spPr>
          <a:xfrm>
            <a:off x="6786578" y="4429132"/>
            <a:ext cx="1582484" cy="369332"/>
          </a:xfrm>
          <a:prstGeom prst="rect">
            <a:avLst/>
          </a:prstGeom>
        </p:spPr>
        <p:txBody>
          <a:bodyPr wrap="none">
            <a:spAutoFit/>
          </a:bodyPr>
          <a:lstStyle/>
          <a:p>
            <a:r>
              <a:rPr lang="en-US" b="1" dirty="0" smtClean="0">
                <a:solidFill>
                  <a:schemeClr val="bg2">
                    <a:lumMod val="20000"/>
                    <a:lumOff val="80000"/>
                  </a:schemeClr>
                </a:solidFill>
              </a:rPr>
              <a:t>Mathematics</a:t>
            </a:r>
            <a:endParaRPr lang="ru-RU" b="1" dirty="0">
              <a:solidFill>
                <a:schemeClr val="bg2">
                  <a:lumMod val="20000"/>
                  <a:lumOff val="80000"/>
                </a:schemeClr>
              </a:solidFill>
            </a:endParaRPr>
          </a:p>
        </p:txBody>
      </p:sp>
      <p:pic>
        <p:nvPicPr>
          <p:cNvPr id="22" name="Рисунок 21" descr="5e85e491bf68304f0d13321266e7dac1.gif"/>
          <p:cNvPicPr>
            <a:picLocks noChangeAspect="1"/>
          </p:cNvPicPr>
          <p:nvPr/>
        </p:nvPicPr>
        <p:blipFill>
          <a:blip r:embed="rId6"/>
          <a:stretch>
            <a:fillRect/>
          </a:stretch>
        </p:blipFill>
        <p:spPr>
          <a:xfrm>
            <a:off x="3643306" y="5143512"/>
            <a:ext cx="1668444" cy="1500198"/>
          </a:xfrm>
          <a:prstGeom prst="rect">
            <a:avLst/>
          </a:prstGeom>
        </p:spPr>
      </p:pic>
      <p:pic>
        <p:nvPicPr>
          <p:cNvPr id="23" name="Рисунок 22" descr="197003546a97.gif"/>
          <p:cNvPicPr>
            <a:picLocks noChangeAspect="1"/>
          </p:cNvPicPr>
          <p:nvPr/>
        </p:nvPicPr>
        <p:blipFill>
          <a:blip r:embed="rId7"/>
          <a:stretch>
            <a:fillRect/>
          </a:stretch>
        </p:blipFill>
        <p:spPr>
          <a:xfrm>
            <a:off x="7500958" y="2000240"/>
            <a:ext cx="1500198" cy="1605212"/>
          </a:xfrm>
          <a:prstGeom prst="rect">
            <a:avLst/>
          </a:prstGeom>
        </p:spPr>
      </p:pic>
      <p:pic>
        <p:nvPicPr>
          <p:cNvPr id="24" name="Рисунок 23" descr="teacher_pointing_at_globe_h.gif"/>
          <p:cNvPicPr>
            <a:picLocks noChangeAspect="1"/>
          </p:cNvPicPr>
          <p:nvPr/>
        </p:nvPicPr>
        <p:blipFill>
          <a:blip r:embed="rId8"/>
          <a:stretch>
            <a:fillRect/>
          </a:stretch>
        </p:blipFill>
        <p:spPr>
          <a:xfrm>
            <a:off x="5286380" y="2000240"/>
            <a:ext cx="1976428" cy="1976428"/>
          </a:xfrm>
          <a:prstGeom prst="rect">
            <a:avLst/>
          </a:prstGeom>
        </p:spPr>
      </p:pic>
      <p:pic>
        <p:nvPicPr>
          <p:cNvPr id="25" name="Рисунок 24" descr="Torah.gif"/>
          <p:cNvPicPr>
            <a:picLocks noChangeAspect="1"/>
          </p:cNvPicPr>
          <p:nvPr/>
        </p:nvPicPr>
        <p:blipFill>
          <a:blip r:embed="rId9"/>
          <a:stretch>
            <a:fillRect/>
          </a:stretch>
        </p:blipFill>
        <p:spPr>
          <a:xfrm>
            <a:off x="2786050" y="3143248"/>
            <a:ext cx="1296997" cy="1357322"/>
          </a:xfrm>
          <a:prstGeom prst="rect">
            <a:avLst/>
          </a:prstGeom>
        </p:spPr>
      </p:pic>
      <p:pic>
        <p:nvPicPr>
          <p:cNvPr id="26" name="Рисунок 25" descr="male_teacher_pointing_chalkboard_lg_nwm.gif"/>
          <p:cNvPicPr>
            <a:picLocks noChangeAspect="1"/>
          </p:cNvPicPr>
          <p:nvPr/>
        </p:nvPicPr>
        <p:blipFill>
          <a:blip r:embed="rId10"/>
          <a:stretch>
            <a:fillRect/>
          </a:stretch>
        </p:blipFill>
        <p:spPr>
          <a:xfrm>
            <a:off x="357158" y="1571612"/>
            <a:ext cx="1905000" cy="1905000"/>
          </a:xfrm>
          <a:prstGeom prst="rect">
            <a:avLst/>
          </a:prstGeom>
        </p:spPr>
      </p:pic>
      <p:sp>
        <p:nvSpPr>
          <p:cNvPr id="27" name="Прямоугольник 26"/>
          <p:cNvSpPr/>
          <p:nvPr/>
        </p:nvSpPr>
        <p:spPr>
          <a:xfrm>
            <a:off x="4143372" y="4643446"/>
            <a:ext cx="1056700" cy="369332"/>
          </a:xfrm>
          <a:prstGeom prst="rect">
            <a:avLst/>
          </a:prstGeom>
        </p:spPr>
        <p:txBody>
          <a:bodyPr wrap="none">
            <a:spAutoFit/>
          </a:bodyPr>
          <a:lstStyle/>
          <a:p>
            <a:r>
              <a:rPr lang="en-US" b="1" dirty="0" smtClean="0">
                <a:solidFill>
                  <a:schemeClr val="bg2">
                    <a:lumMod val="20000"/>
                    <a:lumOff val="80000"/>
                  </a:schemeClr>
                </a:solidFill>
              </a:rPr>
              <a:t>Physics</a:t>
            </a:r>
            <a:endParaRPr lang="ru-RU" dirty="0"/>
          </a:p>
        </p:txBody>
      </p:sp>
      <p:sp>
        <p:nvSpPr>
          <p:cNvPr id="28" name="Прямоугольник 27"/>
          <p:cNvSpPr/>
          <p:nvPr/>
        </p:nvSpPr>
        <p:spPr>
          <a:xfrm>
            <a:off x="1000100" y="4500570"/>
            <a:ext cx="1332416" cy="369332"/>
          </a:xfrm>
          <a:prstGeom prst="rect">
            <a:avLst/>
          </a:prstGeom>
        </p:spPr>
        <p:txBody>
          <a:bodyPr wrap="none">
            <a:spAutoFit/>
          </a:bodyPr>
          <a:lstStyle/>
          <a:p>
            <a:r>
              <a:rPr lang="ru-RU" b="1" dirty="0" smtClean="0">
                <a:solidFill>
                  <a:schemeClr val="bg2">
                    <a:lumMod val="20000"/>
                    <a:lumOff val="80000"/>
                  </a:schemeClr>
                </a:solidFill>
              </a:rPr>
              <a:t>С</a:t>
            </a:r>
            <a:r>
              <a:rPr lang="en-US" b="1" dirty="0" err="1" smtClean="0">
                <a:solidFill>
                  <a:schemeClr val="bg2">
                    <a:lumMod val="20000"/>
                    <a:lumOff val="80000"/>
                  </a:schemeClr>
                </a:solidFill>
              </a:rPr>
              <a:t>hemistry</a:t>
            </a:r>
            <a:r>
              <a:rPr lang="en-US" b="1" dirty="0" smtClean="0">
                <a:solidFill>
                  <a:schemeClr val="bg2">
                    <a:lumMod val="20000"/>
                    <a:lumOff val="80000"/>
                  </a:schemeClr>
                </a:solidFill>
              </a:rPr>
              <a:t> </a:t>
            </a:r>
            <a:endParaRPr lang="ru-RU" b="1" dirty="0">
              <a:solidFill>
                <a:schemeClr val="bg2">
                  <a:lumMod val="20000"/>
                  <a:lumOff val="80000"/>
                </a:schemeClr>
              </a:solidFill>
            </a:endParaRPr>
          </a:p>
        </p:txBody>
      </p:sp>
      <p:sp>
        <p:nvSpPr>
          <p:cNvPr id="29" name="Прямоугольник 28"/>
          <p:cNvSpPr/>
          <p:nvPr/>
        </p:nvSpPr>
        <p:spPr>
          <a:xfrm>
            <a:off x="7715272" y="1428736"/>
            <a:ext cx="1129949" cy="369332"/>
          </a:xfrm>
          <a:prstGeom prst="rect">
            <a:avLst/>
          </a:prstGeom>
        </p:spPr>
        <p:txBody>
          <a:bodyPr wrap="square">
            <a:spAutoFit/>
          </a:bodyPr>
          <a:lstStyle/>
          <a:p>
            <a:r>
              <a:rPr lang="en-US" dirty="0" smtClean="0"/>
              <a:t>Biology</a:t>
            </a:r>
            <a:endParaRPr lang="ru-RU" dirty="0"/>
          </a:p>
        </p:txBody>
      </p:sp>
      <p:pic>
        <p:nvPicPr>
          <p:cNvPr id="30" name="Рисунок 29" descr="9a0648e953b0.gif"/>
          <p:cNvPicPr>
            <a:picLocks noChangeAspect="1"/>
          </p:cNvPicPr>
          <p:nvPr/>
        </p:nvPicPr>
        <p:blipFill>
          <a:blip r:embed="rId11"/>
          <a:stretch>
            <a:fillRect/>
          </a:stretch>
        </p:blipFill>
        <p:spPr>
          <a:xfrm>
            <a:off x="2786050" y="1785926"/>
            <a:ext cx="2114566" cy="1143008"/>
          </a:xfrm>
          <a:prstGeom prst="rect">
            <a:avLst/>
          </a:prstGeom>
        </p:spPr>
      </p:pic>
      <p:sp>
        <p:nvSpPr>
          <p:cNvPr id="33" name="Прямоугольник 32"/>
          <p:cNvSpPr/>
          <p:nvPr/>
        </p:nvSpPr>
        <p:spPr>
          <a:xfrm>
            <a:off x="2571736" y="1142984"/>
            <a:ext cx="2569934" cy="369332"/>
          </a:xfrm>
          <a:prstGeom prst="rect">
            <a:avLst/>
          </a:prstGeom>
        </p:spPr>
        <p:txBody>
          <a:bodyPr wrap="none">
            <a:spAutoFit/>
          </a:bodyPr>
          <a:lstStyle/>
          <a:p>
            <a:r>
              <a:rPr lang="en-US" dirty="0" smtClean="0"/>
              <a:t>Ukrainian and literature</a:t>
            </a:r>
            <a:endParaRPr lang="ru-RU" dirty="0"/>
          </a:p>
        </p:txBody>
      </p:sp>
    </p:spTree>
    <p:extLst>
      <p:ext uri="{BB962C8B-B14F-4D97-AF65-F5344CB8AC3E}">
        <p14:creationId xmlns:p14="http://schemas.microsoft.com/office/powerpoint/2010/main" xmlns="" val="36193312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1371600" y="285728"/>
            <a:ext cx="7772400" cy="1143000"/>
          </a:xfrm>
        </p:spPr>
        <p:txBody>
          <a:bodyPr/>
          <a:lstStyle/>
          <a:p>
            <a:r>
              <a:rPr lang="en-US" dirty="0" smtClean="0"/>
              <a:t>School subjects</a:t>
            </a:r>
            <a:endParaRPr lang="ru-RU" dirty="0"/>
          </a:p>
        </p:txBody>
      </p:sp>
      <p:sp>
        <p:nvSpPr>
          <p:cNvPr id="8" name="Содержимое 7"/>
          <p:cNvSpPr>
            <a:spLocks noGrp="1"/>
          </p:cNvSpPr>
          <p:nvPr>
            <p:ph sz="quarter" idx="13"/>
          </p:nvPr>
        </p:nvSpPr>
        <p:spPr>
          <a:xfrm>
            <a:off x="4929190" y="1428736"/>
            <a:ext cx="4000496" cy="5000660"/>
          </a:xfrm>
        </p:spPr>
        <p:txBody>
          <a:bodyPr>
            <a:normAutofit/>
          </a:bodyPr>
          <a:lstStyle/>
          <a:p>
            <a:r>
              <a:rPr lang="en-US" dirty="0" smtClean="0">
                <a:solidFill>
                  <a:srgbClr val="7030A0"/>
                </a:solidFill>
              </a:rPr>
              <a:t>English</a:t>
            </a:r>
            <a:r>
              <a:rPr lang="en-US" dirty="0" smtClean="0"/>
              <a:t> is an international language. This school subject includes listening, reading, speaking and grammar. More than 60 countries are using it as the official state language, and many organizations are using it as official business language. So almost all school students learn English. This international language is to be taught in the first class.</a:t>
            </a:r>
            <a:endParaRPr lang="ru-RU" dirty="0" smtClean="0"/>
          </a:p>
          <a:p>
            <a:pPr marL="68580" indent="0">
              <a:buNone/>
            </a:pPr>
            <a:endParaRPr lang="ru-RU" dirty="0"/>
          </a:p>
        </p:txBody>
      </p:sp>
      <p:sp>
        <p:nvSpPr>
          <p:cNvPr id="11" name="Содержимое 10"/>
          <p:cNvSpPr>
            <a:spLocks noGrp="1"/>
          </p:cNvSpPr>
          <p:nvPr>
            <p:ph sz="quarter" idx="14"/>
          </p:nvPr>
        </p:nvSpPr>
        <p:spPr>
          <a:xfrm>
            <a:off x="428596" y="1428736"/>
            <a:ext cx="3857652" cy="5429264"/>
          </a:xfrm>
        </p:spPr>
        <p:txBody>
          <a:bodyPr/>
          <a:lstStyle/>
          <a:p>
            <a:r>
              <a:rPr lang="en-US" dirty="0" smtClean="0">
                <a:solidFill>
                  <a:srgbClr val="FFFF00"/>
                </a:solidFill>
              </a:rPr>
              <a:t>Ukrainian language </a:t>
            </a:r>
            <a:r>
              <a:rPr lang="en-US" dirty="0" smtClean="0"/>
              <a:t>- the official language of our country. This subject is obligatory in schools  of Ukraine. Students learn it to improve the knowledge of their native language. So all Ukrainians and foreigners living in the country should know the Ukrainian language.</a:t>
            </a:r>
            <a:endParaRPr lang="ru-RU" dirty="0" smtClean="0"/>
          </a:p>
          <a:p>
            <a:endParaRPr lang="ru-RU" dirty="0"/>
          </a:p>
        </p:txBody>
      </p:sp>
      <p:pic>
        <p:nvPicPr>
          <p:cNvPr id="12" name="Рисунок 11" descr="32d2834d6d4f.gif"/>
          <p:cNvPicPr>
            <a:picLocks noChangeAspect="1"/>
          </p:cNvPicPr>
          <p:nvPr/>
        </p:nvPicPr>
        <p:blipFill>
          <a:blip r:embed="rId3"/>
          <a:stretch>
            <a:fillRect/>
          </a:stretch>
        </p:blipFill>
        <p:spPr>
          <a:xfrm>
            <a:off x="0" y="285728"/>
            <a:ext cx="1362075" cy="933450"/>
          </a:xfrm>
          <a:prstGeom prst="rect">
            <a:avLst/>
          </a:prstGeom>
        </p:spPr>
      </p:pic>
      <p:pic>
        <p:nvPicPr>
          <p:cNvPr id="13" name="Рисунок 12" descr="image-of-animated-book-to-use.gif"/>
          <p:cNvPicPr>
            <a:picLocks noChangeAspect="1"/>
          </p:cNvPicPr>
          <p:nvPr/>
        </p:nvPicPr>
        <p:blipFill>
          <a:blip r:embed="rId4"/>
          <a:stretch>
            <a:fillRect/>
          </a:stretch>
        </p:blipFill>
        <p:spPr>
          <a:xfrm>
            <a:off x="395536" y="3717032"/>
            <a:ext cx="3962400" cy="2971800"/>
          </a:xfrm>
          <a:prstGeom prst="rect">
            <a:avLst/>
          </a:prstGeom>
        </p:spPr>
      </p:pic>
    </p:spTree>
    <p:extLst>
      <p:ext uri="{BB962C8B-B14F-4D97-AF65-F5344CB8AC3E}">
        <p14:creationId xmlns:p14="http://schemas.microsoft.com/office/powerpoint/2010/main" xmlns="" val="2374034243"/>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3" name="Прямоугольник 12"/>
          <p:cNvSpPr/>
          <p:nvPr/>
        </p:nvSpPr>
        <p:spPr>
          <a:xfrm>
            <a:off x="571472" y="5214950"/>
            <a:ext cx="7715304" cy="1323439"/>
          </a:xfrm>
          <a:prstGeom prst="rect">
            <a:avLst/>
          </a:prstGeom>
        </p:spPr>
        <p:txBody>
          <a:bodyPr wrap="square">
            <a:spAutoFit/>
          </a:bodyPr>
          <a:lstStyle/>
          <a:p>
            <a:r>
              <a:rPr lang="en-US" sz="2000" dirty="0" smtClean="0">
                <a:solidFill>
                  <a:srgbClr val="6C0000"/>
                </a:solidFill>
              </a:rPr>
              <a:t>History</a:t>
            </a:r>
            <a:r>
              <a:rPr lang="en-US" sz="2000" dirty="0" smtClean="0">
                <a:solidFill>
                  <a:schemeClr val="bg1"/>
                </a:solidFill>
              </a:rPr>
              <a:t> - the science that helps studying specific information about the past of mankind. This information is contained in the sources of the study of history. Students learn the  history of development of human society in different areas.</a:t>
            </a:r>
            <a:endParaRPr lang="ru-RU" sz="2000" dirty="0" smtClean="0">
              <a:solidFill>
                <a:schemeClr val="bg1"/>
              </a:solidFill>
            </a:endParaRPr>
          </a:p>
        </p:txBody>
      </p:sp>
      <p:sp>
        <p:nvSpPr>
          <p:cNvPr id="14" name="Прямоугольник 13"/>
          <p:cNvSpPr/>
          <p:nvPr/>
        </p:nvSpPr>
        <p:spPr>
          <a:xfrm>
            <a:off x="214282" y="1928802"/>
            <a:ext cx="3500462" cy="1938992"/>
          </a:xfrm>
          <a:prstGeom prst="rect">
            <a:avLst/>
          </a:prstGeom>
        </p:spPr>
        <p:txBody>
          <a:bodyPr wrap="square">
            <a:spAutoFit/>
          </a:bodyPr>
          <a:lstStyle/>
          <a:p>
            <a:r>
              <a:rPr lang="en-US" sz="2000" dirty="0" smtClean="0">
                <a:solidFill>
                  <a:srgbClr val="00B050"/>
                </a:solidFill>
              </a:rPr>
              <a:t>Biology</a:t>
            </a:r>
            <a:r>
              <a:rPr lang="en-US" sz="2000" dirty="0" smtClean="0">
                <a:solidFill>
                  <a:schemeClr val="bg1"/>
                </a:solidFill>
              </a:rPr>
              <a:t> - the science of life, the structure of various organisms. Students in the biology class receive information about the features of living organisms.</a:t>
            </a:r>
            <a:endParaRPr lang="ru-RU" sz="2000" dirty="0" smtClean="0">
              <a:solidFill>
                <a:schemeClr val="bg1"/>
              </a:solidFill>
            </a:endParaRPr>
          </a:p>
        </p:txBody>
      </p:sp>
      <p:sp>
        <p:nvSpPr>
          <p:cNvPr id="15" name="Прямоугольник 14"/>
          <p:cNvSpPr/>
          <p:nvPr/>
        </p:nvSpPr>
        <p:spPr>
          <a:xfrm>
            <a:off x="5500694" y="2500306"/>
            <a:ext cx="3500462" cy="1938992"/>
          </a:xfrm>
          <a:prstGeom prst="rect">
            <a:avLst/>
          </a:prstGeom>
        </p:spPr>
        <p:txBody>
          <a:bodyPr wrap="square">
            <a:spAutoFit/>
          </a:bodyPr>
          <a:lstStyle/>
          <a:p>
            <a:r>
              <a:rPr lang="en-US" sz="2000" dirty="0" smtClean="0">
                <a:solidFill>
                  <a:srgbClr val="FF0000"/>
                </a:solidFill>
              </a:rPr>
              <a:t>Mathematics</a:t>
            </a:r>
            <a:r>
              <a:rPr lang="en-US" sz="2000" dirty="0" smtClean="0">
                <a:solidFill>
                  <a:schemeClr val="bg1"/>
                </a:solidFill>
              </a:rPr>
              <a:t> - the science of computation of spatial relations. It requires humanity for calculations, calculations, measurements and more.</a:t>
            </a:r>
            <a:endParaRPr lang="ru-RU" sz="2000" dirty="0" smtClean="0">
              <a:solidFill>
                <a:schemeClr val="bg1"/>
              </a:solidFill>
            </a:endParaRPr>
          </a:p>
        </p:txBody>
      </p:sp>
      <p:pic>
        <p:nvPicPr>
          <p:cNvPr id="16" name="Рисунок 15" descr="looking_at_germ_through_microscope_hg_clr.gif"/>
          <p:cNvPicPr>
            <a:picLocks noChangeAspect="1"/>
          </p:cNvPicPr>
          <p:nvPr/>
        </p:nvPicPr>
        <p:blipFill>
          <a:blip r:embed="rId3"/>
          <a:stretch>
            <a:fillRect/>
          </a:stretch>
        </p:blipFill>
        <p:spPr>
          <a:xfrm>
            <a:off x="357158" y="142852"/>
            <a:ext cx="1881189" cy="1881189"/>
          </a:xfrm>
          <a:prstGeom prst="rect">
            <a:avLst/>
          </a:prstGeom>
        </p:spPr>
      </p:pic>
      <p:pic>
        <p:nvPicPr>
          <p:cNvPr id="17" name="Рисунок 16" descr="372c8a76d8d1.gif"/>
          <p:cNvPicPr>
            <a:picLocks noChangeAspect="1"/>
          </p:cNvPicPr>
          <p:nvPr/>
        </p:nvPicPr>
        <p:blipFill>
          <a:blip r:embed="rId4"/>
          <a:stretch>
            <a:fillRect/>
          </a:stretch>
        </p:blipFill>
        <p:spPr>
          <a:xfrm>
            <a:off x="3428992" y="3714752"/>
            <a:ext cx="1785950" cy="1383709"/>
          </a:xfrm>
          <a:prstGeom prst="rect">
            <a:avLst/>
          </a:prstGeom>
        </p:spPr>
      </p:pic>
      <p:pic>
        <p:nvPicPr>
          <p:cNvPr id="18" name="Рисунок 17" descr="8cac922fa59b.gif"/>
          <p:cNvPicPr>
            <a:picLocks noChangeAspect="1"/>
          </p:cNvPicPr>
          <p:nvPr/>
        </p:nvPicPr>
        <p:blipFill>
          <a:blip r:embed="rId5"/>
          <a:stretch>
            <a:fillRect/>
          </a:stretch>
        </p:blipFill>
        <p:spPr>
          <a:xfrm>
            <a:off x="7000892" y="571480"/>
            <a:ext cx="1500198" cy="1911756"/>
          </a:xfrm>
          <a:prstGeom prst="rect">
            <a:avLst/>
          </a:prstGeom>
        </p:spPr>
      </p:pic>
    </p:spTree>
    <p:extLst>
      <p:ext uri="{BB962C8B-B14F-4D97-AF65-F5344CB8AC3E}">
        <p14:creationId xmlns:p14="http://schemas.microsoft.com/office/powerpoint/2010/main" xmlns="" val="3493357630"/>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80">
                                          <p:stCondLst>
                                            <p:cond delay="0"/>
                                          </p:stCondLst>
                                        </p:cTn>
                                        <p:tgtEl>
                                          <p:spTgt spid="18"/>
                                        </p:tgtEl>
                                      </p:cBhvr>
                                    </p:animEffect>
                                    <p:anim calcmode="lin" valueType="num">
                                      <p:cBhvr>
                                        <p:cTn id="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gtEl>
                                      </p:cBhvr>
                                      <p:to x="100000" y="60000"/>
                                    </p:animScale>
                                    <p:animScale>
                                      <p:cBhvr>
                                        <p:cTn id="32" dur="166" decel="50000">
                                          <p:stCondLst>
                                            <p:cond delay="67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80">
                                          <p:stCondLst>
                                            <p:cond delay="0"/>
                                          </p:stCondLst>
                                        </p:cTn>
                                        <p:tgtEl>
                                          <p:spTgt spid="17"/>
                                        </p:tgtEl>
                                      </p:cBhvr>
                                    </p:animEffect>
                                    <p:anim calcmode="lin" valueType="num">
                                      <p:cBhvr>
                                        <p:cTn id="4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9" dur="26">
                                          <p:stCondLst>
                                            <p:cond delay="650"/>
                                          </p:stCondLst>
                                        </p:cTn>
                                        <p:tgtEl>
                                          <p:spTgt spid="17"/>
                                        </p:tgtEl>
                                      </p:cBhvr>
                                      <p:to x="100000" y="60000"/>
                                    </p:animScale>
                                    <p:animScale>
                                      <p:cBhvr>
                                        <p:cTn id="50" dur="166" decel="50000">
                                          <p:stCondLst>
                                            <p:cond delay="676"/>
                                          </p:stCondLst>
                                        </p:cTn>
                                        <p:tgtEl>
                                          <p:spTgt spid="17"/>
                                        </p:tgtEl>
                                      </p:cBhvr>
                                      <p:to x="100000" y="100000"/>
                                    </p:animScale>
                                    <p:animScale>
                                      <p:cBhvr>
                                        <p:cTn id="51" dur="26">
                                          <p:stCondLst>
                                            <p:cond delay="1312"/>
                                          </p:stCondLst>
                                        </p:cTn>
                                        <p:tgtEl>
                                          <p:spTgt spid="17"/>
                                        </p:tgtEl>
                                      </p:cBhvr>
                                      <p:to x="100000" y="80000"/>
                                    </p:animScale>
                                    <p:animScale>
                                      <p:cBhvr>
                                        <p:cTn id="52" dur="166" decel="50000">
                                          <p:stCondLst>
                                            <p:cond delay="1338"/>
                                          </p:stCondLst>
                                        </p:cTn>
                                        <p:tgtEl>
                                          <p:spTgt spid="17"/>
                                        </p:tgtEl>
                                      </p:cBhvr>
                                      <p:to x="100000" y="100000"/>
                                    </p:animScale>
                                    <p:animScale>
                                      <p:cBhvr>
                                        <p:cTn id="53" dur="26">
                                          <p:stCondLst>
                                            <p:cond delay="1642"/>
                                          </p:stCondLst>
                                        </p:cTn>
                                        <p:tgtEl>
                                          <p:spTgt spid="17"/>
                                        </p:tgtEl>
                                      </p:cBhvr>
                                      <p:to x="100000" y="90000"/>
                                    </p:animScale>
                                    <p:animScale>
                                      <p:cBhvr>
                                        <p:cTn id="54" dur="166" decel="50000">
                                          <p:stCondLst>
                                            <p:cond delay="1668"/>
                                          </p:stCondLst>
                                        </p:cTn>
                                        <p:tgtEl>
                                          <p:spTgt spid="17"/>
                                        </p:tgtEl>
                                      </p:cBhvr>
                                      <p:to x="100000" y="100000"/>
                                    </p:animScale>
                                    <p:animScale>
                                      <p:cBhvr>
                                        <p:cTn id="55" dur="26">
                                          <p:stCondLst>
                                            <p:cond delay="1808"/>
                                          </p:stCondLst>
                                        </p:cTn>
                                        <p:tgtEl>
                                          <p:spTgt spid="17"/>
                                        </p:tgtEl>
                                      </p:cBhvr>
                                      <p:to x="100000" y="95000"/>
                                    </p:animScale>
                                    <p:animScale>
                                      <p:cBhvr>
                                        <p:cTn id="5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sz="quarter" idx="13"/>
          </p:nvPr>
        </p:nvGraphicFramePr>
        <p:xfrm>
          <a:off x="1071538" y="1571612"/>
          <a:ext cx="7243786" cy="4321192"/>
        </p:xfrm>
        <a:graphic>
          <a:graphicData uri="http://schemas.openxmlformats.org/drawingml/2006/chart">
            <c:chart xmlns:c="http://schemas.openxmlformats.org/drawingml/2006/chart" xmlns:r="http://schemas.openxmlformats.org/officeDocument/2006/relationships" r:id="rId3"/>
          </a:graphicData>
        </a:graphic>
      </p:graphicFrame>
      <p:pic>
        <p:nvPicPr>
          <p:cNvPr id="10" name="Содержимое 9" descr="1075cabe512e.gif"/>
          <p:cNvPicPr>
            <a:picLocks noGrp="1" noChangeAspect="1"/>
          </p:cNvPicPr>
          <p:nvPr>
            <p:ph sz="quarter" idx="14"/>
          </p:nvPr>
        </p:nvPicPr>
        <p:blipFill>
          <a:blip r:embed="rId4"/>
          <a:stretch>
            <a:fillRect/>
          </a:stretch>
        </p:blipFill>
        <p:spPr>
          <a:xfrm>
            <a:off x="571472" y="428604"/>
            <a:ext cx="1609725" cy="742950"/>
          </a:xfrm>
        </p:spPr>
      </p:pic>
      <p:pic>
        <p:nvPicPr>
          <p:cNvPr id="11" name="Рисунок 10" descr="a828b4391679.gif"/>
          <p:cNvPicPr>
            <a:picLocks noChangeAspect="1"/>
          </p:cNvPicPr>
          <p:nvPr/>
        </p:nvPicPr>
        <p:blipFill>
          <a:blip r:embed="rId5"/>
          <a:stretch>
            <a:fillRect/>
          </a:stretch>
        </p:blipFill>
        <p:spPr>
          <a:xfrm>
            <a:off x="7858148" y="5429264"/>
            <a:ext cx="863955" cy="1128715"/>
          </a:xfrm>
          <a:prstGeom prst="rect">
            <a:avLst/>
          </a:prstGeom>
        </p:spPr>
      </p:pic>
    </p:spTree>
    <p:extLst>
      <p:ext uri="{BB962C8B-B14F-4D97-AF65-F5344CB8AC3E}">
        <p14:creationId xmlns:p14="http://schemas.microsoft.com/office/powerpoint/2010/main" xmlns="" val="161095628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 name="Содержимое 4"/>
          <p:cNvSpPr>
            <a:spLocks noGrp="1"/>
          </p:cNvSpPr>
          <p:nvPr>
            <p:ph sz="quarter" idx="13"/>
          </p:nvPr>
        </p:nvSpPr>
        <p:spPr>
          <a:xfrm>
            <a:off x="571472" y="1714488"/>
            <a:ext cx="4357718" cy="2786082"/>
          </a:xfrm>
        </p:spPr>
        <p:txBody>
          <a:bodyPr>
            <a:normAutofit/>
          </a:bodyPr>
          <a:lstStyle/>
          <a:p>
            <a:pPr>
              <a:buNone/>
            </a:pPr>
            <a:r>
              <a:rPr lang="en-US" sz="2800" dirty="0" smtClean="0"/>
              <a:t>   Mathematical group of subjects are geometry, algebra, physics, computer science.</a:t>
            </a:r>
            <a:endParaRPr lang="ru-RU" sz="2800" dirty="0"/>
          </a:p>
        </p:txBody>
      </p:sp>
      <p:sp>
        <p:nvSpPr>
          <p:cNvPr id="6" name="Содержимое 5"/>
          <p:cNvSpPr>
            <a:spLocks noGrp="1"/>
          </p:cNvSpPr>
          <p:nvPr>
            <p:ph sz="quarter" idx="14"/>
          </p:nvPr>
        </p:nvSpPr>
        <p:spPr>
          <a:xfrm>
            <a:off x="5357818" y="1714488"/>
            <a:ext cx="3500462" cy="2448296"/>
          </a:xfrm>
        </p:spPr>
        <p:txBody>
          <a:bodyPr>
            <a:noAutofit/>
          </a:bodyPr>
          <a:lstStyle/>
          <a:p>
            <a:pPr>
              <a:buNone/>
            </a:pPr>
            <a:r>
              <a:rPr lang="en-US" sz="2800" dirty="0" smtClean="0"/>
              <a:t>   Humanities subjects are the Ukrainian language and literature, world literature, English</a:t>
            </a:r>
            <a:r>
              <a:rPr lang="en-US" sz="2800" dirty="0" smtClean="0"/>
              <a:t>,</a:t>
            </a:r>
            <a:endParaRPr lang="ru-RU" sz="2800" dirty="0" smtClean="0"/>
          </a:p>
          <a:p>
            <a:pPr>
              <a:buNone/>
            </a:pPr>
            <a:r>
              <a:rPr lang="ru-RU" sz="2800" dirty="0" smtClean="0"/>
              <a:t>    </a:t>
            </a:r>
            <a:r>
              <a:rPr lang="en-US" sz="2800" dirty="0" smtClean="0"/>
              <a:t>history</a:t>
            </a:r>
            <a:r>
              <a:rPr lang="en-US" sz="2800" dirty="0" smtClean="0"/>
              <a:t>, psychology.</a:t>
            </a:r>
            <a:endParaRPr lang="ru-RU" sz="2800" dirty="0"/>
          </a:p>
        </p:txBody>
      </p:sp>
      <p:sp>
        <p:nvSpPr>
          <p:cNvPr id="8" name="Прямоугольник 7"/>
          <p:cNvSpPr/>
          <p:nvPr/>
        </p:nvSpPr>
        <p:spPr>
          <a:xfrm>
            <a:off x="2214546" y="5214950"/>
            <a:ext cx="4857784" cy="1384995"/>
          </a:xfrm>
          <a:prstGeom prst="rect">
            <a:avLst/>
          </a:prstGeom>
        </p:spPr>
        <p:txBody>
          <a:bodyPr wrap="square">
            <a:spAutoFit/>
          </a:bodyPr>
          <a:lstStyle/>
          <a:p>
            <a:r>
              <a:rPr lang="en-US" sz="2800" dirty="0" smtClean="0"/>
              <a:t>Natural subjects are chemistry, biology and ecology.</a:t>
            </a:r>
            <a:endParaRPr lang="ru-RU" sz="2800" dirty="0"/>
          </a:p>
        </p:txBody>
      </p:sp>
      <p:pic>
        <p:nvPicPr>
          <p:cNvPr id="9" name="Рисунок 8" descr="8e4eb797793c.gif"/>
          <p:cNvPicPr>
            <a:picLocks noChangeAspect="1"/>
          </p:cNvPicPr>
          <p:nvPr/>
        </p:nvPicPr>
        <p:blipFill>
          <a:blip r:embed="rId3"/>
          <a:stretch>
            <a:fillRect/>
          </a:stretch>
        </p:blipFill>
        <p:spPr>
          <a:xfrm>
            <a:off x="357158" y="285728"/>
            <a:ext cx="1227675" cy="1156298"/>
          </a:xfrm>
          <a:prstGeom prst="rect">
            <a:avLst/>
          </a:prstGeom>
        </p:spPr>
      </p:pic>
      <p:pic>
        <p:nvPicPr>
          <p:cNvPr id="10" name="Рисунок 9" descr="chem.gif"/>
          <p:cNvPicPr>
            <a:picLocks noChangeAspect="1"/>
          </p:cNvPicPr>
          <p:nvPr/>
        </p:nvPicPr>
        <p:blipFill>
          <a:blip r:embed="rId4"/>
          <a:stretch>
            <a:fillRect/>
          </a:stretch>
        </p:blipFill>
        <p:spPr>
          <a:xfrm>
            <a:off x="500034" y="4500570"/>
            <a:ext cx="1428760" cy="1428760"/>
          </a:xfrm>
          <a:prstGeom prst="rect">
            <a:avLst/>
          </a:prstGeom>
        </p:spPr>
      </p:pic>
      <p:pic>
        <p:nvPicPr>
          <p:cNvPr id="11" name="Рисунок 10" descr="158f7fa6bbe4.gif"/>
          <p:cNvPicPr>
            <a:picLocks noChangeAspect="1"/>
          </p:cNvPicPr>
          <p:nvPr/>
        </p:nvPicPr>
        <p:blipFill>
          <a:blip r:embed="rId5"/>
          <a:stretch>
            <a:fillRect/>
          </a:stretch>
        </p:blipFill>
        <p:spPr>
          <a:xfrm>
            <a:off x="7072330" y="357166"/>
            <a:ext cx="1771658" cy="1476382"/>
          </a:xfrm>
          <a:prstGeom prst="rect">
            <a:avLst/>
          </a:prstGeom>
        </p:spPr>
      </p:pic>
    </p:spTree>
    <p:extLst>
      <p:ext uri="{BB962C8B-B14F-4D97-AF65-F5344CB8AC3E}">
        <p14:creationId xmlns:p14="http://schemas.microsoft.com/office/powerpoint/2010/main" xmlns="" val="17211898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graphicFrame>
        <p:nvGraphicFramePr>
          <p:cNvPr id="15" name="Содержимое 14"/>
          <p:cNvGraphicFramePr>
            <a:graphicFrameLocks noGrp="1"/>
          </p:cNvGraphicFramePr>
          <p:nvPr>
            <p:ph sz="quarter" idx="14"/>
          </p:nvPr>
        </p:nvGraphicFramePr>
        <p:xfrm>
          <a:off x="1785918" y="1928802"/>
          <a:ext cx="6286544" cy="4572032"/>
        </p:xfrm>
        <a:graphic>
          <a:graphicData uri="http://schemas.openxmlformats.org/drawingml/2006/chart">
            <c:chart xmlns:c="http://schemas.openxmlformats.org/drawingml/2006/chart" xmlns:r="http://schemas.openxmlformats.org/officeDocument/2006/relationships" r:id="rId3"/>
          </a:graphicData>
        </a:graphic>
      </p:graphicFrame>
      <p:sp>
        <p:nvSpPr>
          <p:cNvPr id="16" name="Прямоугольник 15"/>
          <p:cNvSpPr/>
          <p:nvPr/>
        </p:nvSpPr>
        <p:spPr>
          <a:xfrm>
            <a:off x="285720" y="428604"/>
            <a:ext cx="7929618" cy="584775"/>
          </a:xfrm>
          <a:prstGeom prst="rect">
            <a:avLst/>
          </a:prstGeom>
        </p:spPr>
        <p:txBody>
          <a:bodyPr wrap="square">
            <a:spAutoFit/>
          </a:bodyPr>
          <a:lstStyle/>
          <a:p>
            <a:pPr algn="ctr"/>
            <a:r>
              <a:rPr lang="en-US" sz="3200" dirty="0" smtClean="0"/>
              <a:t>The level of knowledge of groups of subjects</a:t>
            </a:r>
            <a:endParaRPr lang="ru-RU" sz="3200" dirty="0"/>
          </a:p>
        </p:txBody>
      </p:sp>
    </p:spTree>
    <p:extLst>
      <p:ext uri="{BB962C8B-B14F-4D97-AF65-F5344CB8AC3E}">
        <p14:creationId xmlns:p14="http://schemas.microsoft.com/office/powerpoint/2010/main" xmlns="" val="24341067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Содержимое 10"/>
          <p:cNvGraphicFramePr>
            <a:graphicFrameLocks noGrp="1"/>
          </p:cNvGraphicFramePr>
          <p:nvPr>
            <p:ph sz="quarter" idx="14"/>
            <p:extLst>
              <p:ext uri="{D42A27DB-BD31-4B8C-83A1-F6EECF244321}">
                <p14:modId xmlns:p14="http://schemas.microsoft.com/office/powerpoint/2010/main" xmlns="" val="3203237016"/>
              </p:ext>
            </p:extLst>
          </p:nvPr>
        </p:nvGraphicFramePr>
        <p:xfrm>
          <a:off x="857224" y="1357298"/>
          <a:ext cx="7886728" cy="5857916"/>
        </p:xfrm>
        <a:graphic>
          <a:graphicData uri="http://schemas.openxmlformats.org/drawingml/2006/chart">
            <c:chart xmlns:c="http://schemas.openxmlformats.org/drawingml/2006/chart" xmlns:r="http://schemas.openxmlformats.org/officeDocument/2006/relationships" r:id="rId3"/>
          </a:graphicData>
        </a:graphic>
      </p:graphicFrame>
      <p:sp>
        <p:nvSpPr>
          <p:cNvPr id="10" name="Заголовок 9"/>
          <p:cNvSpPr>
            <a:spLocks noGrp="1"/>
          </p:cNvSpPr>
          <p:nvPr>
            <p:ph type="title"/>
          </p:nvPr>
        </p:nvSpPr>
        <p:spPr>
          <a:xfrm>
            <a:off x="571472" y="285728"/>
            <a:ext cx="7772400" cy="1143000"/>
          </a:xfrm>
        </p:spPr>
        <p:txBody>
          <a:bodyPr>
            <a:normAutofit fontScale="90000"/>
          </a:bodyPr>
          <a:lstStyle/>
          <a:p>
            <a:pPr algn="ctr"/>
            <a:r>
              <a:rPr lang="en-US" dirty="0" smtClean="0">
                <a:solidFill>
                  <a:schemeClr val="bg1"/>
                </a:solidFill>
              </a:rPr>
              <a:t>The</a:t>
            </a:r>
            <a:r>
              <a:rPr lang="uk-UA" smtClean="0">
                <a:solidFill>
                  <a:schemeClr val="bg1"/>
                </a:solidFill>
              </a:rPr>
              <a:t> </a:t>
            </a:r>
            <a:r>
              <a:rPr lang="en-US" smtClean="0">
                <a:solidFill>
                  <a:schemeClr val="bg1"/>
                </a:solidFill>
              </a:rPr>
              <a:t> </a:t>
            </a:r>
            <a:r>
              <a:rPr lang="en-US" dirty="0" smtClean="0">
                <a:solidFill>
                  <a:schemeClr val="bg1"/>
                </a:solidFill>
              </a:rPr>
              <a:t>activity of our class in school subjects</a:t>
            </a:r>
            <a:endParaRPr lang="ru-RU" dirty="0">
              <a:solidFill>
                <a:schemeClr val="bg1"/>
              </a:solidFill>
            </a:endParaRPr>
          </a:p>
        </p:txBody>
      </p:sp>
    </p:spTree>
    <p:extLst>
      <p:ext uri="{BB962C8B-B14F-4D97-AF65-F5344CB8AC3E}">
        <p14:creationId xmlns:p14="http://schemas.microsoft.com/office/powerpoint/2010/main" xmlns="" val="3205857277"/>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20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Содержимое 4"/>
          <p:cNvSpPr>
            <a:spLocks noGrp="1"/>
          </p:cNvSpPr>
          <p:nvPr>
            <p:ph sz="quarter" idx="13"/>
          </p:nvPr>
        </p:nvSpPr>
        <p:spPr>
          <a:xfrm>
            <a:off x="685800" y="1536192"/>
            <a:ext cx="7815290" cy="4964642"/>
          </a:xfrm>
        </p:spPr>
        <p:txBody>
          <a:bodyPr/>
          <a:lstStyle/>
          <a:p>
            <a:r>
              <a:rPr lang="en-US" sz="2800" dirty="0" smtClean="0">
                <a:solidFill>
                  <a:schemeClr val="bg1"/>
                </a:solidFill>
              </a:rPr>
              <a:t>Are you surprised by any of the </a:t>
            </a:r>
            <a:r>
              <a:rPr lang="en-US" sz="2800" dirty="0" smtClean="0">
                <a:solidFill>
                  <a:schemeClr val="bg1"/>
                </a:solidFill>
              </a:rPr>
              <a:t>s</a:t>
            </a:r>
            <a:r>
              <a:rPr lang="en-US" sz="2800" dirty="0" smtClean="0">
                <a:solidFill>
                  <a:schemeClr val="bg1"/>
                </a:solidFill>
              </a:rPr>
              <a:t>ea</a:t>
            </a:r>
            <a:r>
              <a:rPr lang="en-US" sz="2800" dirty="0" smtClean="0">
                <a:solidFill>
                  <a:schemeClr val="bg1"/>
                </a:solidFill>
              </a:rPr>
              <a:t>rch</a:t>
            </a:r>
            <a:r>
              <a:rPr lang="uk-UA" sz="2800" dirty="0" smtClean="0">
                <a:solidFill>
                  <a:schemeClr val="bg1"/>
                </a:solidFill>
              </a:rPr>
              <a:t>? </a:t>
            </a:r>
            <a:endParaRPr lang="en-US" sz="2800" dirty="0" smtClean="0">
              <a:solidFill>
                <a:schemeClr val="bg1"/>
              </a:solidFill>
            </a:endParaRPr>
          </a:p>
          <a:p>
            <a:r>
              <a:rPr lang="en-US" sz="2800" dirty="0" smtClean="0">
                <a:solidFill>
                  <a:schemeClr val="bg1"/>
                </a:solidFill>
              </a:rPr>
              <a:t>What subjects are more interesting for you</a:t>
            </a:r>
            <a:r>
              <a:rPr lang="uk-UA" sz="2800" dirty="0" smtClean="0">
                <a:solidFill>
                  <a:schemeClr val="bg1"/>
                </a:solidFill>
              </a:rPr>
              <a:t>? </a:t>
            </a:r>
            <a:r>
              <a:rPr lang="en-US" sz="2800" dirty="0" smtClean="0">
                <a:solidFill>
                  <a:schemeClr val="bg1"/>
                </a:solidFill>
              </a:rPr>
              <a:t>Why</a:t>
            </a:r>
            <a:r>
              <a:rPr lang="uk-UA" sz="2800" dirty="0" smtClean="0">
                <a:solidFill>
                  <a:schemeClr val="bg1"/>
                </a:solidFill>
              </a:rPr>
              <a:t>?</a:t>
            </a:r>
            <a:endParaRPr lang="en-US" sz="2800" dirty="0" smtClean="0">
              <a:solidFill>
                <a:schemeClr val="bg1"/>
              </a:solidFill>
            </a:endParaRPr>
          </a:p>
          <a:p>
            <a:r>
              <a:rPr lang="en-US" sz="2800" dirty="0" smtClean="0">
                <a:solidFill>
                  <a:schemeClr val="bg1"/>
                </a:solidFill>
              </a:rPr>
              <a:t>Who knows the subjects better in our class (girls or boys)</a:t>
            </a:r>
            <a:r>
              <a:rPr lang="uk-UA" sz="2800" dirty="0" smtClean="0">
                <a:solidFill>
                  <a:schemeClr val="bg1"/>
                </a:solidFill>
              </a:rPr>
              <a:t>?</a:t>
            </a:r>
            <a:endParaRPr lang="en-US" sz="2800" dirty="0" smtClean="0">
              <a:solidFill>
                <a:schemeClr val="bg1"/>
              </a:solidFill>
            </a:endParaRPr>
          </a:p>
          <a:p>
            <a:r>
              <a:rPr lang="en-US" sz="2800" dirty="0" smtClean="0">
                <a:solidFill>
                  <a:schemeClr val="bg1"/>
                </a:solidFill>
              </a:rPr>
              <a:t>What subjects does the Humanities group include</a:t>
            </a:r>
            <a:r>
              <a:rPr lang="uk-UA" sz="2800" dirty="0" smtClean="0">
                <a:solidFill>
                  <a:schemeClr val="bg1"/>
                </a:solidFill>
              </a:rPr>
              <a:t>?</a:t>
            </a:r>
          </a:p>
          <a:p>
            <a:r>
              <a:rPr lang="en-US" sz="2800" dirty="0" smtClean="0">
                <a:solidFill>
                  <a:schemeClr val="bg1"/>
                </a:solidFill>
              </a:rPr>
              <a:t>What are </a:t>
            </a:r>
            <a:r>
              <a:rPr lang="en-US" sz="2800" dirty="0">
                <a:solidFill>
                  <a:schemeClr val="bg1"/>
                </a:solidFill>
              </a:rPr>
              <a:t>the </a:t>
            </a:r>
            <a:r>
              <a:rPr lang="en-US" sz="2800" dirty="0" smtClean="0">
                <a:solidFill>
                  <a:schemeClr val="bg1"/>
                </a:solidFill>
              </a:rPr>
              <a:t>Mathematical subjects</a:t>
            </a:r>
            <a:r>
              <a:rPr lang="uk-UA" sz="2800" dirty="0" smtClean="0">
                <a:solidFill>
                  <a:schemeClr val="bg1"/>
                </a:solidFill>
              </a:rPr>
              <a:t>?</a:t>
            </a:r>
          </a:p>
          <a:p>
            <a:r>
              <a:rPr lang="en-US" sz="2800" dirty="0" smtClean="0">
                <a:solidFill>
                  <a:schemeClr val="bg1"/>
                </a:solidFill>
              </a:rPr>
              <a:t>What are the Natural subjects</a:t>
            </a:r>
            <a:r>
              <a:rPr lang="uk-UA" sz="2800" dirty="0" smtClean="0">
                <a:solidFill>
                  <a:schemeClr val="bg1"/>
                </a:solidFill>
              </a:rPr>
              <a:t>?</a:t>
            </a:r>
          </a:p>
          <a:p>
            <a:r>
              <a:rPr lang="en-US" sz="2800" dirty="0" smtClean="0">
                <a:solidFill>
                  <a:schemeClr val="bg1"/>
                </a:solidFill>
              </a:rPr>
              <a:t>Who  knows any of these subjects better?</a:t>
            </a:r>
          </a:p>
          <a:p>
            <a:endParaRPr lang="ru-RU" dirty="0"/>
          </a:p>
        </p:txBody>
      </p:sp>
      <p:sp>
        <p:nvSpPr>
          <p:cNvPr id="6" name="Заголовок 5"/>
          <p:cNvSpPr>
            <a:spLocks noGrp="1"/>
          </p:cNvSpPr>
          <p:nvPr>
            <p:ph type="title"/>
          </p:nvPr>
        </p:nvSpPr>
        <p:spPr/>
        <p:txBody>
          <a:bodyPr/>
          <a:lstStyle/>
          <a:p>
            <a:r>
              <a:rPr lang="ru-RU" dirty="0" smtClean="0"/>
              <a:t>                           </a:t>
            </a:r>
            <a:r>
              <a:rPr lang="en-US" dirty="0" smtClean="0">
                <a:solidFill>
                  <a:schemeClr val="bg1"/>
                </a:solidFill>
              </a:rPr>
              <a:t>questions</a:t>
            </a:r>
            <a:endParaRPr lang="ru-RU" dirty="0">
              <a:solidFill>
                <a:schemeClr val="bg1"/>
              </a:solidFill>
            </a:endParaRPr>
          </a:p>
        </p:txBody>
      </p:sp>
      <p:pic>
        <p:nvPicPr>
          <p:cNvPr id="4" name="Рисунок 3" descr="sdivers22.gif"/>
          <p:cNvPicPr>
            <a:picLocks noChangeAspect="1"/>
          </p:cNvPicPr>
          <p:nvPr/>
        </p:nvPicPr>
        <p:blipFill>
          <a:blip r:embed="rId3"/>
          <a:stretch>
            <a:fillRect/>
          </a:stretch>
        </p:blipFill>
        <p:spPr>
          <a:xfrm>
            <a:off x="7715272" y="5072074"/>
            <a:ext cx="909639" cy="1470375"/>
          </a:xfrm>
          <a:prstGeom prst="rect">
            <a:avLst/>
          </a:prstGeom>
        </p:spPr>
      </p:pic>
      <p:pic>
        <p:nvPicPr>
          <p:cNvPr id="7" name="Рисунок 6" descr="4cff2813ca00.gif"/>
          <p:cNvPicPr>
            <a:picLocks noChangeAspect="1"/>
          </p:cNvPicPr>
          <p:nvPr/>
        </p:nvPicPr>
        <p:blipFill>
          <a:blip r:embed="rId4"/>
          <a:stretch>
            <a:fillRect/>
          </a:stretch>
        </p:blipFill>
        <p:spPr>
          <a:xfrm>
            <a:off x="500034" y="285728"/>
            <a:ext cx="1143008" cy="1048739"/>
          </a:xfrm>
          <a:prstGeom prst="rect">
            <a:avLst/>
          </a:prstGeom>
        </p:spPr>
      </p:pic>
    </p:spTree>
    <p:extLst>
      <p:ext uri="{BB962C8B-B14F-4D97-AF65-F5344CB8AC3E}">
        <p14:creationId xmlns:p14="http://schemas.microsoft.com/office/powerpoint/2010/main" xmlns="" val="773157107"/>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Поп-музыка</Template>
  <TotalTime>1523</TotalTime>
  <Words>359</Words>
  <Application>Microsoft Office PowerPoint</Application>
  <PresentationFormat>Экран (4:3)</PresentationFormat>
  <Paragraphs>35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Urban Pop</vt:lpstr>
      <vt:lpstr>Слайд 1</vt:lpstr>
      <vt:lpstr>We learn a lot at school </vt:lpstr>
      <vt:lpstr>School subjects</vt:lpstr>
      <vt:lpstr>Слайд 4</vt:lpstr>
      <vt:lpstr>Слайд 5</vt:lpstr>
      <vt:lpstr>Слайд 6</vt:lpstr>
      <vt:lpstr>Слайд 7</vt:lpstr>
      <vt:lpstr>The  activity of our class in school subjects</vt:lpstr>
      <vt:lpstr>                           questions</vt:lpstr>
      <vt:lpstr>Thanks for your attention!!!</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Elli 2.0 special for GeniEwgen)</cp:lastModifiedBy>
  <cp:revision>119</cp:revision>
  <dcterms:created xsi:type="dcterms:W3CDTF">2012-04-22T11:20:51Z</dcterms:created>
  <dcterms:modified xsi:type="dcterms:W3CDTF">2013-09-29T14:02:57Z</dcterms:modified>
</cp:coreProperties>
</file>