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84" r:id="rId11"/>
    <p:sldId id="267" r:id="rId12"/>
    <p:sldId id="268" r:id="rId13"/>
    <p:sldId id="269" r:id="rId14"/>
    <p:sldId id="270" r:id="rId15"/>
    <p:sldId id="272" r:id="rId16"/>
    <p:sldId id="274" r:id="rId17"/>
    <p:sldId id="276" r:id="rId18"/>
    <p:sldId id="278" r:id="rId19"/>
    <p:sldId id="279" r:id="rId20"/>
    <p:sldId id="293" r:id="rId21"/>
    <p:sldId id="294" r:id="rId22"/>
    <p:sldId id="295" r:id="rId23"/>
    <p:sldId id="296"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36" y="-6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808691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888826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5480488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8445494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6115924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02.04.2014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1176540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02.04.2014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794158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02.04.2014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060107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02.04.2014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8371812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02.04.2014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500636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02.04.2014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46416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02.04.2014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aleho.narod.ru/book/img/fokin.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emc.komi.com/03/17/img/09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2.jpeg"/><Relationship Id="rId4" Type="http://schemas.openxmlformats.org/officeDocument/2006/relationships/hyperlink" Target="http://art.1september.ru/2010/12/mai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27.jpeg"/><Relationship Id="rId4" Type="http://schemas.openxmlformats.org/officeDocument/2006/relationships/hyperlink" Target="http://megpro.narod.ru/images/vaclav/Niginski1.jpeg" TargetMode="External"/><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32.jpeg"/><Relationship Id="rId4" Type="http://schemas.openxmlformats.org/officeDocument/2006/relationships/hyperlink" Target="http://www.cultinfo.ru/fulltext/1/001/009/001/22975604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ya%20Plisetskaya%20in%20Don%20Quixote%20ca%201959.mp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mmondatastorage.googleapis.com/static.panoramio.com/photos/original/200896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g1.liveinternet.ru/images/foto/b/1/512/1476512/f_6200904.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85918" y="85723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Tree>
    <p:extLst>
      <p:ext uri="{BB962C8B-B14F-4D97-AF65-F5344CB8AC3E}">
        <p14:creationId xmlns:p14="http://schemas.microsoft.com/office/powerpoint/2010/main" xmlns="" val="3917487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cstate="print"/>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5143505" y="5286388"/>
            <a:ext cx="3643338" cy="1077218"/>
          </a:xfrm>
          <a:prstGeom prst="rect">
            <a:avLst/>
          </a:prstGeom>
          <a:noFill/>
          <a:ln w="9525">
            <a:noFill/>
            <a:miter lim="800000"/>
            <a:headEnd/>
            <a:tailEnd/>
          </a:ln>
          <a:effectLst/>
        </p:spPr>
        <p:txBody>
          <a:bodyPr wrap="square">
            <a:spAutoFit/>
          </a:bodyPr>
          <a:lstStyle/>
          <a:p>
            <a:pPr>
              <a:defRPr/>
            </a:pPr>
            <a:r>
              <a:rPr lang="ru-RU" sz="3600" b="1" dirty="0" err="1">
                <a:solidFill>
                  <a:srgbClr val="002060"/>
                </a:solidFill>
                <a:effectLst>
                  <a:outerShdw blurRad="38100" dist="38100" dir="2700000" algn="tl">
                    <a:srgbClr val="000000">
                      <a:alpha val="43137"/>
                    </a:srgbClr>
                  </a:outerShdw>
                </a:effectLst>
                <a:latin typeface="Constantia" pitchFamily="18" charset="0"/>
              </a:rPr>
              <a:t>Маріус</a:t>
            </a:r>
            <a:r>
              <a:rPr lang="ru-RU" sz="3600" b="1" dirty="0">
                <a:solidFill>
                  <a:srgbClr val="002060"/>
                </a:solidFill>
                <a:effectLst>
                  <a:outerShdw blurRad="38100" dist="38100" dir="2700000" algn="tl">
                    <a:srgbClr val="000000">
                      <a:alpha val="43137"/>
                    </a:srgbClr>
                  </a:outerShdw>
                </a:effectLst>
                <a:latin typeface="Constantia" pitchFamily="18" charset="0"/>
              </a:rPr>
              <a:t> </a:t>
            </a:r>
            <a:r>
              <a:rPr lang="ru-RU" sz="3600" b="1" dirty="0" err="1" smtClean="0">
                <a:solidFill>
                  <a:srgbClr val="002060"/>
                </a:solidFill>
                <a:effectLst>
                  <a:outerShdw blurRad="38100" dist="38100" dir="2700000" algn="tl">
                    <a:srgbClr val="000000">
                      <a:alpha val="43137"/>
                    </a:srgbClr>
                  </a:outerShdw>
                </a:effectLst>
                <a:latin typeface="Constantia" pitchFamily="18" charset="0"/>
              </a:rPr>
              <a:t>Петіпа</a:t>
            </a:r>
            <a:endParaRPr lang="ru-RU" sz="3600" b="1" dirty="0" smtClean="0">
              <a:solidFill>
                <a:srgbClr val="002060"/>
              </a:solidFill>
              <a:effectLst>
                <a:outerShdw blurRad="38100" dist="38100" dir="2700000" algn="tl">
                  <a:srgbClr val="000000">
                    <a:alpha val="43137"/>
                  </a:srgbClr>
                </a:outerShdw>
              </a:effectLst>
              <a:latin typeface="Constantia" pitchFamily="18" charset="0"/>
            </a:endParaRPr>
          </a:p>
          <a:p>
            <a:pPr algn="ctr">
              <a:defRPr/>
            </a:pPr>
            <a:r>
              <a:rPr lang="ru-RU" sz="2800" b="1" dirty="0" smtClean="0">
                <a:solidFill>
                  <a:srgbClr val="002060"/>
                </a:solidFill>
                <a:effectLst>
                  <a:outerShdw blurRad="38100" dist="38100" dir="2700000" algn="tl">
                    <a:srgbClr val="000000">
                      <a:alpha val="43137"/>
                    </a:srgbClr>
                  </a:outerShdw>
                </a:effectLst>
                <a:latin typeface="Constantia" pitchFamily="18" charset="0"/>
              </a:rPr>
              <a:t>1818-1910</a:t>
            </a:r>
            <a:endParaRPr lang="ru-RU" sz="28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51201" name="Rectangle 1"/>
          <p:cNvSpPr>
            <a:spLocks noChangeArrowheads="1"/>
          </p:cNvSpPr>
          <p:nvPr/>
        </p:nvSpPr>
        <p:spPr bwMode="auto">
          <a:xfrm>
            <a:off x="214282" y="214290"/>
            <a:ext cx="5000626" cy="3970318"/>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Величезний внесок у розвиток російського балету зробив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Маріус</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французький артист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джерелом натхнення, з якого народилися геніальні твори,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насамперед «Спляча красуня», де він досяг вершин досконалості.</a:t>
            </a:r>
            <a:endParaRPr lang="uk-UA" dirty="0">
              <a:solidFill>
                <a:schemeClr val="accent1">
                  <a:lumMod val="40000"/>
                  <a:lumOff val="60000"/>
                </a:schemeClr>
              </a:solidFill>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44785" y="1704131"/>
            <a:ext cx="6143668" cy="2554545"/>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одноактний балет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із наскрізною дією, стильовою єдністю музики, хореографії та сценографії. На зміну монументальній виставі прийшов одноактний балет-мініатюра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214282" y="4572008"/>
            <a:ext cx="5500726"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(Л.С. </a:t>
            </a:r>
            <a:r>
              <a:rPr lang="uk-UA" sz="2000" b="1" dirty="0" err="1">
                <a:solidFill>
                  <a:srgbClr val="C00000"/>
                </a:solidFill>
                <a:effectLst>
                  <a:outerShdw blurRad="38100" dist="38100" dir="2700000" algn="tl">
                    <a:srgbClr val="000000">
                      <a:alpha val="43137"/>
                    </a:srgbClr>
                  </a:outerShdw>
                </a:effectLst>
                <a:latin typeface="Constantia" pitchFamily="18" charset="0"/>
              </a:rPr>
              <a:t>Бакст</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О</a:t>
            </a:r>
            <a:r>
              <a:rPr lang="uk-UA" sz="2000" b="1" dirty="0">
                <a:solidFill>
                  <a:srgbClr val="C00000"/>
                </a:solidFill>
                <a:effectLst>
                  <a:outerShdw blurRad="38100" dist="38100" dir="2700000" algn="tl">
                    <a:srgbClr val="000000">
                      <a:alpha val="43137"/>
                    </a:srgbClr>
                  </a:outerShdw>
                </a:effectLst>
                <a:latin typeface="Constantia" pitchFamily="18" charset="0"/>
              </a:rPr>
              <a:t>. Н. </a:t>
            </a:r>
            <a:r>
              <a:rPr lang="uk-UA" sz="2000" b="1" dirty="0" err="1">
                <a:solidFill>
                  <a:srgbClr val="C00000"/>
                </a:solidFill>
                <a:effectLst>
                  <a:outerShdw blurRad="38100" dist="38100" dir="2700000" algn="tl">
                    <a:srgbClr val="000000">
                      <a:alpha val="43137"/>
                    </a:srgbClr>
                  </a:outerShdw>
                </a:effectLst>
                <a:latin typeface="Constantia" pitchFamily="18" charset="0"/>
              </a:rPr>
              <a:t>Бенуа</a:t>
            </a:r>
            <a:r>
              <a:rPr lang="uk-UA" sz="2000" b="1" dirty="0">
                <a:solidFill>
                  <a:srgbClr val="C00000"/>
                </a:solidFill>
                <a:effectLst>
                  <a:outerShdw blurRad="38100" dist="38100" dir="2700000" algn="tl">
                    <a:srgbClr val="000000">
                      <a:alpha val="43137"/>
                    </a:srgbClr>
                  </a:outerShdw>
                </a:effectLst>
                <a:latin typeface="Constantia" pitchFamily="18" charset="0"/>
              </a:rPr>
              <a:t>, М. К. </a:t>
            </a:r>
            <a:r>
              <a:rPr lang="uk-UA" sz="2000" b="1" dirty="0" err="1">
                <a:solidFill>
                  <a:srgbClr val="C00000"/>
                </a:solidFill>
                <a:effectLst>
                  <a:outerShdw blurRad="38100" dist="38100" dir="2700000" algn="tl">
                    <a:srgbClr val="000000">
                      <a:alpha val="43137"/>
                    </a:srgbClr>
                  </a:outerShdw>
                </a:effectLst>
                <a:latin typeface="Constantia" pitchFamily="18" charset="0"/>
              </a:rPr>
              <a:t>Реріх</a:t>
            </a:r>
            <a:r>
              <a:rPr lang="uk-UA" sz="2000" b="1" dirty="0">
                <a:solidFill>
                  <a:srgbClr val="C00000"/>
                </a:solidFill>
                <a:effectLst>
                  <a:outerShdw blurRad="38100" dist="38100" dir="2700000" algn="tl">
                    <a:srgbClr val="000000">
                      <a:alpha val="43137"/>
                    </a:srgbClr>
                  </a:outerShdw>
                </a:effectLst>
                <a:latin typeface="Constantia" pitchFamily="18" charset="0"/>
              </a:rPr>
              <a:t>, К. О. </a:t>
            </a:r>
            <a:r>
              <a:rPr lang="uk-UA" sz="2000" b="1" dirty="0" err="1">
                <a:solidFill>
                  <a:srgbClr val="C00000"/>
                </a:solidFill>
                <a:effectLst>
                  <a:outerShdw blurRad="38100" dist="38100" dir="2700000" algn="tl">
                    <a:srgbClr val="000000">
                      <a:alpha val="43137"/>
                    </a:srgbClr>
                  </a:outerShdw>
                </a:effectLst>
                <a:latin typeface="Constantia" pitchFamily="18" charset="0"/>
              </a:rPr>
              <a:t>Коровін</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А</a:t>
            </a:r>
            <a:r>
              <a:rPr lang="uk-UA" sz="2000" b="1" dirty="0">
                <a:solidFill>
                  <a:srgbClr val="C00000"/>
                </a:solidFill>
                <a:effectLst>
                  <a:outerShdw blurRad="38100" dist="38100" dir="2700000" algn="tl">
                    <a:srgbClr val="000000">
                      <a:alpha val="43137"/>
                    </a:srgbClr>
                  </a:outerShdw>
                </a:effectLst>
                <a:latin typeface="Constantia" pitchFamily="18" charset="0"/>
              </a:rPr>
              <a:t>.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52228" name="Picture 4" descr="Картинка 18 из 318">
            <a:hlinkClick r:id="rId2"/>
          </p:cNvPr>
          <p:cNvPicPr>
            <a:picLocks noChangeAspect="1" noChangeArrowheads="1"/>
          </p:cNvPicPr>
          <p:nvPr/>
        </p:nvPicPr>
        <p:blipFill>
          <a:blip r:embed="rId3" cstate="print"/>
          <a:srcRect b="15624"/>
          <a:stretch>
            <a:fillRect/>
          </a:stretch>
        </p:blipFill>
        <p:spPr bwMode="auto">
          <a:xfrm>
            <a:off x="6886575" y="1928802"/>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cstate="print"/>
          <a:srcRect b="9999"/>
          <a:stretch>
            <a:fillRect/>
          </a:stretch>
        </p:blipFill>
        <p:spPr bwMode="auto">
          <a:xfrm>
            <a:off x="5857884" y="4429132"/>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cstate="print"/>
          <a:srcRect/>
          <a:stretch>
            <a:fillRect/>
          </a:stretch>
        </p:blipFill>
        <p:spPr bwMode="auto">
          <a:xfrm>
            <a:off x="6143636" y="14285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953151" cy="1323439"/>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Михайло </a:t>
            </a: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Фокін</a:t>
            </a:r>
          </a:p>
          <a:p>
            <a:pPr algn="ctr">
              <a:defRPr/>
            </a:pP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1880-1940</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Tree>
    <p:extLst>
      <p:ext uri="{BB962C8B-B14F-4D97-AF65-F5344CB8AC3E}">
        <p14:creationId xmlns:p14="http://schemas.microsoft.com/office/powerpoint/2010/main" xmlns="" val="474153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ppt_x</p:attrName>
                                        </p:attrNameLst>
                                      </p:cBhvr>
                                      <p:tavLst>
                                        <p:tav tm="0">
                                          <p:val>
                                            <p:strVal val="#ppt_x-.2"/>
                                          </p:val>
                                        </p:tav>
                                        <p:tav tm="100000">
                                          <p:val>
                                            <p:strVal val="#ppt_x"/>
                                          </p:val>
                                        </p:tav>
                                      </p:tavLst>
                                    </p:anim>
                                    <p:anim calcmode="lin" valueType="num">
                                      <p:cBhvr>
                                        <p:cTn id="15"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p:cTn id="21" dur="1000" fill="hold"/>
                                        <p:tgtEl>
                                          <p:spTgt spid="52230"/>
                                        </p:tgtEl>
                                        <p:attrNameLst>
                                          <p:attrName>ppt_x</p:attrName>
                                        </p:attrNameLst>
                                      </p:cBhvr>
                                      <p:tavLst>
                                        <p:tav tm="0">
                                          <p:val>
                                            <p:strVal val="#ppt_x-.2"/>
                                          </p:val>
                                        </p:tav>
                                        <p:tav tm="100000">
                                          <p:val>
                                            <p:strVal val="#ppt_x"/>
                                          </p:val>
                                        </p:tav>
                                      </p:tavLst>
                                    </p:anim>
                                    <p:anim calcmode="lin" valueType="num">
                                      <p:cBhvr>
                                        <p:cTn id="22"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cstate="print"/>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142066"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Павлович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Дягілєв</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1872-1929</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5" name="Прямоугольник 4"/>
          <p:cNvSpPr/>
          <p:nvPr/>
        </p:nvSpPr>
        <p:spPr>
          <a:xfrm>
            <a:off x="142844" y="1571612"/>
            <a:ext cx="5929354" cy="1631216"/>
          </a:xfrm>
          <a:prstGeom prst="rect">
            <a:avLst/>
          </a:prstGeom>
        </p:spPr>
        <p:txBody>
          <a:bodyPr wrap="square">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Сергій Павлович Дягілєв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6" name="Прямоугольник 5"/>
          <p:cNvSpPr/>
          <p:nvPr/>
        </p:nvSpPr>
        <p:spPr>
          <a:xfrm>
            <a:off x="428596" y="3214686"/>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smtClean="0">
                <a:solidFill>
                  <a:srgbClr val="002060"/>
                </a:solidFill>
                <a:effectLst>
                  <a:outerShdw blurRad="38100" dist="38100" dir="2700000" algn="tl">
                    <a:srgbClr val="000000">
                      <a:alpha val="43137"/>
                    </a:srgbClr>
                  </a:outerShdw>
                </a:effectLst>
                <a:latin typeface="Constantia" pitchFamily="18" charset="0"/>
                <a:cs typeface="Arial" pitchFamily="34" charset="0"/>
              </a:rPr>
              <a:t>Прокоф’єв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Constantia" pitchFamily="18" charset="0"/>
              <a:cs typeface="Arial" pitchFamily="34" charset="0"/>
            </a:endParaRPr>
          </a:p>
        </p:txBody>
      </p:sp>
    </p:spTree>
    <p:extLst>
      <p:ext uri="{BB962C8B-B14F-4D97-AF65-F5344CB8AC3E}">
        <p14:creationId xmlns:p14="http://schemas.microsoft.com/office/powerpoint/2010/main" xmlns="" val="1990546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376635"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Ігор Федорович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Стравінський</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1882-1971</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4" name="Прямоугольник 3"/>
          <p:cNvSpPr/>
          <p:nvPr/>
        </p:nvSpPr>
        <p:spPr>
          <a:xfrm>
            <a:off x="3214678" y="1214422"/>
            <a:ext cx="5643602" cy="923330"/>
          </a:xfrm>
          <a:prstGeom prst="rect">
            <a:avLst/>
          </a:prstGeom>
        </p:spPr>
        <p:txBody>
          <a:bodyPr wrap="square">
            <a:spAutoFit/>
          </a:bodyPr>
          <a:lstStyle/>
          <a:p>
            <a:pPr>
              <a:defRPr/>
            </a:pPr>
            <a:r>
              <a:rPr lang="uk-UA" b="1" dirty="0">
                <a:solidFill>
                  <a:srgbClr val="002060"/>
                </a:solidFill>
                <a:effectLst>
                  <a:outerShdw blurRad="38100" dist="38100" dir="2700000" algn="tl">
                    <a:srgbClr val="000000">
                      <a:alpha val="43137"/>
                    </a:srgbClr>
                  </a:outerShdw>
                </a:effectLst>
                <a:latin typeface="Constantia" pitchFamily="18" charset="0"/>
              </a:rPr>
              <a:t>Композитор  зі світовим ім'ям. Його однаково вважають своїм видатним співвітчизником і росіяни</a:t>
            </a:r>
            <a:r>
              <a:rPr lang="uk-UA" b="1" dirty="0" smtClean="0">
                <a:solidFill>
                  <a:srgbClr val="002060"/>
                </a:solidFill>
                <a:effectLst>
                  <a:outerShdw blurRad="38100" dist="38100" dir="2700000" algn="tl">
                    <a:srgbClr val="000000">
                      <a:alpha val="43137"/>
                    </a:srgbClr>
                  </a:outerShdw>
                </a:effectLst>
                <a:latin typeface="Constantia" pitchFamily="18" charset="0"/>
              </a:rPr>
              <a:t>, і </a:t>
            </a:r>
            <a:r>
              <a:rPr lang="uk-UA" b="1" dirty="0">
                <a:solidFill>
                  <a:srgbClr val="002060"/>
                </a:solidFill>
                <a:effectLst>
                  <a:outerShdw blurRad="38100" dist="38100" dir="2700000" algn="tl">
                    <a:srgbClr val="000000">
                      <a:alpha val="43137"/>
                    </a:srgbClr>
                  </a:outerShdw>
                </a:effectLst>
                <a:latin typeface="Constantia" pitchFamily="18" charset="0"/>
              </a:rPr>
              <a:t>українці, </a:t>
            </a:r>
            <a:r>
              <a:rPr lang="uk-UA" b="1" dirty="0" smtClean="0">
                <a:solidFill>
                  <a:srgbClr val="002060"/>
                </a:solidFill>
                <a:effectLst>
                  <a:outerShdw blurRad="38100" dist="38100" dir="2700000" algn="tl">
                    <a:srgbClr val="000000">
                      <a:alpha val="43137"/>
                    </a:srgbClr>
                  </a:outerShdw>
                </a:effectLst>
                <a:latin typeface="Constantia" pitchFamily="18" charset="0"/>
              </a:rPr>
              <a:t>а </a:t>
            </a:r>
            <a:r>
              <a:rPr lang="uk-UA" b="1" dirty="0">
                <a:solidFill>
                  <a:srgbClr val="002060"/>
                </a:solidFill>
                <a:effectLst>
                  <a:outerShdw blurRad="38100" dist="38100" dir="2700000" algn="tl">
                    <a:srgbClr val="000000">
                      <a:alpha val="43137"/>
                    </a:srgbClr>
                  </a:outerShdw>
                </a:effectLst>
                <a:latin typeface="Constantia" pitchFamily="18" charset="0"/>
              </a:rPr>
              <a:t>також громадяни США.</a:t>
            </a:r>
            <a:endParaRPr lang="ru-RU" b="1" dirty="0">
              <a:solidFill>
                <a:srgbClr val="002060"/>
              </a:solidFill>
              <a:effectLst>
                <a:outerShdw blurRad="38100" dist="38100" dir="2700000" algn="tl">
                  <a:srgbClr val="000000">
                    <a:alpha val="43137"/>
                  </a:srgbClr>
                </a:outerShdw>
              </a:effectLst>
              <a:latin typeface="Constantia" pitchFamily="18" charset="0"/>
            </a:endParaRPr>
          </a:p>
        </p:txBody>
      </p:sp>
      <p:pic>
        <p:nvPicPr>
          <p:cNvPr id="56324" name="Picture 4" descr="Картинка 21 из 1002">
            <a:hlinkClick r:id="rId2"/>
          </p:cNvPr>
          <p:cNvPicPr>
            <a:picLocks noChangeAspect="1" noChangeArrowheads="1"/>
          </p:cNvPicPr>
          <p:nvPr/>
        </p:nvPicPr>
        <p:blipFill>
          <a:blip r:embed="rId3" cstate="print"/>
          <a:srcRect t="21449"/>
          <a:stretch>
            <a:fillRect/>
          </a:stretch>
        </p:blipFill>
        <p:spPr bwMode="auto">
          <a:xfrm>
            <a:off x="1071538" y="3714752"/>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cstate="print"/>
          <a:srcRect/>
          <a:stretch>
            <a:fillRect/>
          </a:stretch>
        </p:blipFill>
        <p:spPr bwMode="auto">
          <a:xfrm flipH="1">
            <a:off x="214282" y="85723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2857488" y="2071678"/>
            <a:ext cx="6143668"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Для </a:t>
            </a:r>
            <a:r>
              <a:rPr lang="uk-UA" sz="2000" b="1" dirty="0" err="1">
                <a:solidFill>
                  <a:srgbClr val="C00000"/>
                </a:solidFill>
                <a:effectLst>
                  <a:outerShdw blurRad="38100" dist="38100" dir="2700000" algn="tl">
                    <a:srgbClr val="000000">
                      <a:alpha val="43137"/>
                    </a:srgbClr>
                  </a:outerShdw>
                </a:effectLst>
                <a:latin typeface="Constantia" pitchFamily="18" charset="0"/>
              </a:rPr>
              <a:t>Дягілєвських</a:t>
            </a:r>
            <a:r>
              <a:rPr lang="uk-UA" sz="2000" b="1" dirty="0">
                <a:solidFill>
                  <a:srgbClr val="C00000"/>
                </a:solidFill>
                <a:effectLst>
                  <a:outerShdw blurRad="38100" dist="38100" dir="2700000" algn="tl">
                    <a:srgbClr val="000000">
                      <a:alpha val="43137"/>
                    </a:srgbClr>
                  </a:outerShdw>
                </a:effectLst>
                <a:latin typeface="Constantia" pitchFamily="18" charset="0"/>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latin typeface="Constantia" pitchFamily="18" charset="0"/>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521699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1000" fill="hold"/>
                                        <p:tgtEl>
                                          <p:spTgt spid="56328"/>
                                        </p:tgtEl>
                                        <p:attrNameLst>
                                          <p:attrName>ppt_x</p:attrName>
                                        </p:attrNameLst>
                                      </p:cBhvr>
                                      <p:tavLst>
                                        <p:tav tm="0">
                                          <p:val>
                                            <p:strVal val="#ppt_x-.2"/>
                                          </p:val>
                                        </p:tav>
                                        <p:tav tm="100000">
                                          <p:val>
                                            <p:strVal val="#ppt_x"/>
                                          </p:val>
                                        </p:tav>
                                      </p:tavLst>
                                    </p:anim>
                                    <p:anim calcmode="lin" valueType="num">
                                      <p:cBhvr>
                                        <p:cTn id="8" dur="1000" fill="hold"/>
                                        <p:tgtEl>
                                          <p:spTgt spid="56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 calcmode="lin" valueType="num">
                                      <p:cBhvr>
                                        <p:cTn id="14" dur="1000" fill="hold"/>
                                        <p:tgtEl>
                                          <p:spTgt spid="56324"/>
                                        </p:tgtEl>
                                        <p:attrNameLst>
                                          <p:attrName>ppt_x</p:attrName>
                                        </p:attrNameLst>
                                      </p:cBhvr>
                                      <p:tavLst>
                                        <p:tav tm="0">
                                          <p:val>
                                            <p:strVal val="#ppt_x-.2"/>
                                          </p:val>
                                        </p:tav>
                                        <p:tav tm="100000">
                                          <p:val>
                                            <p:strVal val="#ppt_x"/>
                                          </p:val>
                                        </p:tav>
                                      </p:tavLst>
                                    </p:anim>
                                    <p:anim calcmode="lin" valueType="num">
                                      <p:cBhvr>
                                        <p:cTn id="15"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215370" cy="954107"/>
          </a:xfrm>
          <a:prstGeom prst="rect">
            <a:avLst/>
          </a:prstGeom>
        </p:spPr>
        <p:txBody>
          <a:bodyPr wrap="square">
            <a:spAutoFit/>
          </a:bodyPr>
          <a:lstStyle/>
          <a:p>
            <a:pPr algn="ctr">
              <a:defRPr/>
            </a:pP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Сергійович </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Прокоф</a:t>
            </a: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єв </a:t>
            </a:r>
          </a:p>
          <a:p>
            <a:pPr algn="ctr">
              <a:defRPr/>
            </a:pP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1891-1953</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pic>
        <p:nvPicPr>
          <p:cNvPr id="15363" name="Picture 2" descr="Картинка 22 из 2013">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1831738"/>
            <a:ext cx="4143404" cy="2783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29256" y="1571612"/>
            <a:ext cx="2341562"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Прямоугольник 5"/>
          <p:cNvSpPr>
            <a:spLocks noChangeArrowheads="1"/>
          </p:cNvSpPr>
          <p:nvPr/>
        </p:nvSpPr>
        <p:spPr bwMode="auto">
          <a:xfrm>
            <a:off x="285720" y="928670"/>
            <a:ext cx="82153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Видатний композитор-новатор, піаніст і диригент народився в селі </a:t>
            </a:r>
            <a:r>
              <a:rPr lang="uk-UA" b="1" dirty="0" err="1">
                <a:solidFill>
                  <a:prstClr val="black"/>
                </a:solidFill>
                <a:latin typeface="Constantia" pitchFamily="18" charset="0"/>
                <a:cs typeface="Arial" pitchFamily="34" charset="0"/>
              </a:rPr>
              <a:t>Сонцівка</a:t>
            </a:r>
            <a:r>
              <a:rPr lang="uk-UA" b="1" dirty="0">
                <a:solidFill>
                  <a:prstClr val="black"/>
                </a:solidFill>
                <a:latin typeface="Constantia" pitchFamily="18" charset="0"/>
                <a:cs typeface="Arial" pitchFamily="34" charset="0"/>
              </a:rPr>
              <a:t>, нині село Красне Червоноармійського району Донецької області.</a:t>
            </a:r>
            <a:endParaRPr lang="ru-RU" b="1" dirty="0">
              <a:solidFill>
                <a:prstClr val="black"/>
              </a:solidFill>
              <a:latin typeface="Constantia" pitchFamily="18"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Створив балети «Сталевий </a:t>
            </a:r>
            <a:r>
              <a:rPr lang="uk-UA" b="1" dirty="0" err="1">
                <a:solidFill>
                  <a:prstClr val="black"/>
                </a:solidFill>
                <a:latin typeface="Constantia" pitchFamily="18" charset="0"/>
                <a:cs typeface="Arial" pitchFamily="34" charset="0"/>
              </a:rPr>
              <a:t>скок</a:t>
            </a:r>
            <a:r>
              <a:rPr lang="uk-UA" b="1" dirty="0">
                <a:solidFill>
                  <a:prstClr val="black"/>
                </a:solidFill>
                <a:latin typeface="Constantia" pitchFamily="18" charset="0"/>
                <a:cs typeface="Arial" pitchFamily="34" charset="0"/>
              </a:rPr>
              <a:t>» і «Блудний син», «Казка про блазня, який сімох блазнів </a:t>
            </a:r>
            <a:r>
              <a:rPr lang="uk-UA" b="1" dirty="0" err="1">
                <a:solidFill>
                  <a:prstClr val="black"/>
                </a:solidFill>
                <a:latin typeface="Constantia" pitchFamily="18" charset="0"/>
                <a:cs typeface="Arial" pitchFamily="34" charset="0"/>
              </a:rPr>
              <a:t>пережартував</a:t>
            </a:r>
            <a:r>
              <a:rPr lang="uk-UA" b="1" dirty="0">
                <a:solidFill>
                  <a:prstClr val="black"/>
                </a:solidFill>
                <a:latin typeface="Constantia" pitchFamily="18" charset="0"/>
                <a:cs typeface="Arial" pitchFamily="34" charset="0"/>
              </a:rPr>
              <a:t>», «Ромео й Джульєтта», «Розповідь про кам’яну квітку». 1930 року для театру «Гранд-Опера» був написаний балет «На Дніпрі». Балет «Попелюшка» отримав </a:t>
            </a:r>
            <a:br>
              <a:rPr lang="uk-UA" b="1" dirty="0">
                <a:solidFill>
                  <a:prstClr val="black"/>
                </a:solidFill>
                <a:latin typeface="Constantia" pitchFamily="18" charset="0"/>
                <a:cs typeface="Arial" pitchFamily="34" charset="0"/>
              </a:rPr>
            </a:br>
            <a:r>
              <a:rPr lang="uk-UA" b="1" dirty="0">
                <a:solidFill>
                  <a:prstClr val="black"/>
                </a:solidFill>
                <a:latin typeface="Constantia" pitchFamily="18" charset="0"/>
                <a:cs typeface="Arial" pitchFamily="34" charset="0"/>
              </a:rPr>
              <a:t>у 1946 році Державну премію СРСР.</a:t>
            </a:r>
            <a:endParaRPr lang="ru-RU" b="1" dirty="0">
              <a:solidFill>
                <a:prstClr val="black"/>
              </a:solidFill>
              <a:latin typeface="Constantia" pitchFamily="18"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r="37"/>
          <a:stretch>
            <a:fillRect/>
          </a:stretch>
        </p:blipFill>
        <p:spPr bwMode="auto">
          <a:xfrm>
            <a:off x="7072330" y="3714752"/>
            <a:ext cx="1714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122374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1000" fill="hold"/>
                                        <p:tgtEl>
                                          <p:spTgt spid="15367"/>
                                        </p:tgtEl>
                                        <p:attrNameLst>
                                          <p:attrName>ppt_x</p:attrName>
                                        </p:attrNameLst>
                                      </p:cBhvr>
                                      <p:tavLst>
                                        <p:tav tm="0">
                                          <p:val>
                                            <p:strVal val="#ppt_x-.2"/>
                                          </p:val>
                                        </p:tav>
                                        <p:tav tm="100000">
                                          <p:val>
                                            <p:strVal val="#ppt_x"/>
                                          </p:val>
                                        </p:tav>
                                      </p:tavLst>
                                    </p:anim>
                                    <p:anim calcmode="lin" valueType="num">
                                      <p:cBhvr>
                                        <p:cTn id="22"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cstate="print"/>
          <a:srcRect/>
          <a:stretch>
            <a:fillRect/>
          </a:stretch>
        </p:blipFill>
        <p:spPr bwMode="auto">
          <a:xfrm>
            <a:off x="5604869" y="357166"/>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142844" y="1785926"/>
            <a:ext cx="5786478" cy="2031325"/>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поетичний символ російського</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балету початку XX століття. </a:t>
            </a:r>
            <a:endParaRPr lang="uk-UA" sz="2800"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endParaRPr>
          </a:p>
        </p:txBody>
      </p:sp>
      <p:sp>
        <p:nvSpPr>
          <p:cNvPr id="5" name="Прямоугольник 4"/>
          <p:cNvSpPr/>
          <p:nvPr/>
        </p:nvSpPr>
        <p:spPr>
          <a:xfrm>
            <a:off x="500034" y="285728"/>
            <a:ext cx="5409686"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p>
          <a:p>
            <a:pPr algn="ct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1881-1931</a:t>
            </a:r>
            <a:endParaRPr lang="ru-RU" sz="2800" dirty="0"/>
          </a:p>
        </p:txBody>
      </p:sp>
    </p:spTree>
    <p:extLst>
      <p:ext uri="{BB962C8B-B14F-4D97-AF65-F5344CB8AC3E}">
        <p14:creationId xmlns:p14="http://schemas.microsoft.com/office/powerpoint/2010/main" xmlns="" val="35911912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7286676" cy="857256"/>
          </a:xfrm>
          <a:ln>
            <a:miter lim="800000"/>
            <a:headEnd/>
            <a:tailEnd/>
          </a:ln>
          <a:extLst/>
        </p:spPr>
        <p:txBody>
          <a:bodyPr rtlCol="0">
            <a:noAutofit/>
          </a:bodyPr>
          <a:lstStyle/>
          <a:p>
            <a:pPr eaLnBrk="1" fontAlgn="auto" hangingPunct="1">
              <a:spcAft>
                <a:spcPts val="0"/>
              </a:spcAft>
              <a:defRPr/>
            </a:pP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Вацлав  </a:t>
            </a:r>
            <a:r>
              <a:rPr lang="uk-U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Томович</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Ніжинський</a:t>
            </a:r>
            <a:b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1889-1950</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sp>
        <p:nvSpPr>
          <p:cNvPr id="31745" name="Rectangle 1"/>
          <p:cNvSpPr>
            <a:spLocks noChangeArrowheads="1"/>
          </p:cNvSpPr>
          <p:nvPr/>
        </p:nvSpPr>
        <p:spPr bwMode="auto">
          <a:xfrm>
            <a:off x="428625" y="1071563"/>
            <a:ext cx="6072201" cy="175432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Constantia" pitchFamily="18" charset="0"/>
                <a:cs typeface="Times New Roman" pitchFamily="18" charset="0"/>
              </a:rPr>
            </a:b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Constantia" pitchFamily="18" charset="0"/>
            </a:endParaRPr>
          </a:p>
        </p:txBody>
      </p:sp>
      <p:pic>
        <p:nvPicPr>
          <p:cNvPr id="8" name="Picture 2" descr="Картинка 60 из 599">
            <a:hlinkClick r:id="rId2"/>
          </p:cNvPr>
          <p:cNvPicPr>
            <a:picLocks noChangeAspect="1" noChangeArrowheads="1"/>
          </p:cNvPicPr>
          <p:nvPr/>
        </p:nvPicPr>
        <p:blipFill>
          <a:blip r:embed="rId3" cstate="print"/>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cstate="print"/>
          <a:srcRect/>
          <a:stretch>
            <a:fillRect/>
          </a:stretch>
        </p:blipFill>
        <p:spPr bwMode="auto">
          <a:xfrm>
            <a:off x="571472" y="3000374"/>
            <a:ext cx="2079653" cy="3743375"/>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cstate="print"/>
          <a:srcRect/>
          <a:stretch>
            <a:fillRect/>
          </a:stretch>
        </p:blipFill>
        <p:spPr bwMode="auto">
          <a:xfrm flipH="1">
            <a:off x="6643702"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cstate="print"/>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0373943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84092"/>
          </a:xfrm>
          <a:ln>
            <a:miter lim="800000"/>
            <a:headEnd/>
            <a:tailEnd/>
          </a:ln>
          <a:extLst/>
        </p:spPr>
        <p:txBody>
          <a:bodyPr rtlCol="0">
            <a:noAutofit/>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Галина </a:t>
            </a: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Сергіївна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Уланова</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1909-1998</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cstate="print"/>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cstate="print"/>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14282" y="1500174"/>
            <a:ext cx="6072230" cy="224676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Її життя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й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сердечністю. </a:t>
            </a:r>
            <a:r>
              <a:rPr lang="uk-UA" sz="2000" b="1" dirty="0" err="1">
                <a:solidFill>
                  <a:srgbClr val="C00000"/>
                </a:solidFill>
                <a:effectLst>
                  <a:outerShdw blurRad="38100" dist="38100" dir="2700000" algn="tl">
                    <a:srgbClr val="C0C0C0"/>
                  </a:outerShdw>
                </a:effectLst>
                <a:latin typeface="Constantia" pitchFamily="18"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у Стокгольмі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і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в Санкт-Петербурзі. </a:t>
            </a:r>
            <a:endParaRPr lang="uk-UA" sz="3200" b="1" dirty="0">
              <a:solidFill>
                <a:srgbClr val="C00000"/>
              </a:solidFill>
              <a:effectLst>
                <a:outerShdw blurRad="38100" dist="38100" dir="2700000" algn="tl">
                  <a:srgbClr val="C0C0C0"/>
                </a:outerShdw>
              </a:effectLst>
              <a:latin typeface="Constantia" pitchFamily="18" charset="0"/>
            </a:endParaRPr>
          </a:p>
        </p:txBody>
      </p:sp>
      <p:pic>
        <p:nvPicPr>
          <p:cNvPr id="11" name="Picture 4" descr="Картинка 81 из 1712">
            <a:hlinkClick r:id="rId6"/>
          </p:cNvPr>
          <p:cNvPicPr>
            <a:picLocks noChangeAspect="1" noChangeArrowheads="1"/>
          </p:cNvPicPr>
          <p:nvPr/>
        </p:nvPicPr>
        <p:blipFill>
          <a:blip r:embed="rId7" cstate="print"/>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167134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ppt_x</p:attrName>
                                        </p:attrNameLst>
                                      </p:cBhvr>
                                      <p:tavLst>
                                        <p:tav tm="0">
                                          <p:val>
                                            <p:strVal val="#ppt_x-.2"/>
                                          </p:val>
                                        </p:tav>
                                        <p:tav tm="100000">
                                          <p:val>
                                            <p:strVal val="#ppt_x"/>
                                          </p:val>
                                        </p:tav>
                                      </p:tavLst>
                                    </p:anim>
                                    <p:anim calcmode="lin" valueType="num">
                                      <p:cBhvr>
                                        <p:cTn id="22"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cstate="print"/>
          <a:srcRect/>
          <a:stretch>
            <a:fillRect/>
          </a:stretch>
        </p:blipFill>
        <p:spPr>
          <a:xfrm>
            <a:off x="3000364" y="1142984"/>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8501122" cy="685784"/>
          </a:xfrm>
          <a:ln>
            <a:miter lim="800000"/>
            <a:headEnd/>
            <a:tailEnd/>
          </a:ln>
          <a:extLst/>
        </p:spPr>
        <p:txBody>
          <a:bodyPr rtlCol="0">
            <a:normAutofit fontScale="90000"/>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Плісецька</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a:t>
            </a:r>
            <a:b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нар</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1925</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3" name="Рисунок 2" descr="Майя Плисецкая1.jpg"/>
          <p:cNvPicPr>
            <a:picLocks noChangeAspect="1"/>
          </p:cNvPicPr>
          <p:nvPr/>
        </p:nvPicPr>
        <p:blipFill>
          <a:blip r:embed="rId3" cstate="email"/>
          <a:stretch>
            <a:fillRect/>
          </a:stretch>
        </p:blipFill>
        <p:spPr>
          <a:xfrm>
            <a:off x="5786446" y="857232"/>
            <a:ext cx="3222515"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cstate="print"/>
          <a:srcRect t="36569"/>
          <a:stretch>
            <a:fillRect/>
          </a:stretch>
        </p:blipFill>
        <p:spPr>
          <a:xfrm>
            <a:off x="214282" y="4071942"/>
            <a:ext cx="3357586" cy="2518695"/>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cstate="print"/>
          <a:stretch>
            <a:fillRect/>
          </a:stretch>
        </p:blipFill>
        <p:spPr>
          <a:xfrm>
            <a:off x="6643702" y="3476176"/>
            <a:ext cx="2071702" cy="328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286248" y="3529013"/>
            <a:ext cx="1857388" cy="306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cstate="print"/>
          <a:srcRect/>
          <a:stretch>
            <a:fillRect/>
          </a:stretch>
        </p:blipFill>
        <p:spPr bwMode="auto">
          <a:xfrm>
            <a:off x="357158" y="662562"/>
            <a:ext cx="2214578" cy="326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5277503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action="ppaction://hlinkfile"/>
          </p:cNvPr>
          <p:cNvPicPr>
            <a:picLocks noChangeAspect="1" noChangeArrowheads="1"/>
          </p:cNvPicPr>
          <p:nvPr/>
        </p:nvPicPr>
        <p:blipFill>
          <a:blip r:embed="rId3" cstate="print"/>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9875" fontAlgn="base">
              <a:spcBef>
                <a:spcPct val="0"/>
              </a:spcBef>
              <a:spcAft>
                <a:spcPct val="0"/>
              </a:spcAft>
            </a:pPr>
            <a:r>
              <a:rPr lang="uk-UA" b="1" dirty="0">
                <a:solidFill>
                  <a:prstClr val="black"/>
                </a:solidFill>
                <a:latin typeface="Constantia" pitchFamily="18" charset="0"/>
                <a:ea typeface="Times New Roman" pitchFamily="18" charset="0"/>
                <a:cs typeface="Arial" pitchFamily="34" charset="0"/>
              </a:rPr>
              <a:t>Видатна балерина, хореограф, доктор </a:t>
            </a:r>
            <a:r>
              <a:rPr lang="uk-UA" b="1" dirty="0" err="1">
                <a:solidFill>
                  <a:prstClr val="black"/>
                </a:solidFill>
                <a:latin typeface="Constantia" pitchFamily="18" charset="0"/>
                <a:ea typeface="Times New Roman" pitchFamily="18" charset="0"/>
                <a:cs typeface="Arial" pitchFamily="34" charset="0"/>
              </a:rPr>
              <a:t>Сорбонни</a:t>
            </a:r>
            <a:r>
              <a:rPr lang="uk-UA" b="1" dirty="0">
                <a:solidFill>
                  <a:prstClr val="black"/>
                </a:solidFill>
                <a:latin typeface="Constantia" pitchFamily="18" charset="0"/>
                <a:ea typeface="Times New Roman" pitchFamily="18" charset="0"/>
                <a:cs typeface="Arial" pitchFamily="34" charset="0"/>
              </a:rPr>
              <a:t>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Tree>
    <p:extLst>
      <p:ext uri="{BB962C8B-B14F-4D97-AF65-F5344CB8AC3E}">
        <p14:creationId xmlns:p14="http://schemas.microsoft.com/office/powerpoint/2010/main" xmlns="" val="11764450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Constantia" pitchFamily="18" charset="0"/>
                <a:ea typeface="Times New Roman" pitchFamily="18" charset="0"/>
                <a:cs typeface="Arial" pitchFamily="34" charset="0"/>
              </a:rPr>
              <a:t>(від </a:t>
            </a:r>
            <a:r>
              <a:rPr lang="uk-UA" sz="1600" b="1" dirty="0" err="1">
                <a:solidFill>
                  <a:prstClr val="black"/>
                </a:solidFill>
                <a:latin typeface="Constantia" pitchFamily="18" charset="0"/>
                <a:ea typeface="Times New Roman" pitchFamily="18" charset="0"/>
                <a:cs typeface="Arial" pitchFamily="34" charset="0"/>
              </a:rPr>
              <a:t>фр</a:t>
            </a:r>
            <a:r>
              <a:rPr lang="uk-UA" sz="1600" b="1" dirty="0">
                <a:solidFill>
                  <a:prstClr val="black"/>
                </a:solidFill>
                <a:latin typeface="Constantia" pitchFamily="18" charset="0"/>
                <a:ea typeface="Times New Roman" pitchFamily="18" charset="0"/>
                <a:cs typeface="Arial" pitchFamily="34" charset="0"/>
              </a:rPr>
              <a:t>. </a:t>
            </a:r>
            <a:r>
              <a:rPr lang="uk-UA" sz="1600" b="1" i="1" dirty="0" err="1">
                <a:solidFill>
                  <a:prstClr val="black"/>
                </a:solidFill>
                <a:latin typeface="Constantia" pitchFamily="18" charset="0"/>
                <a:ea typeface="Times New Roman" pitchFamily="18" charset="0"/>
                <a:cs typeface="Arial" pitchFamily="34" charset="0"/>
              </a:rPr>
              <a:t>balleto</a:t>
            </a:r>
            <a:r>
              <a:rPr lang="uk-UA" sz="1600" b="1" dirty="0">
                <a:solidFill>
                  <a:prstClr val="black"/>
                </a:solidFill>
                <a:latin typeface="Constantia" pitchFamily="18" charset="0"/>
                <a:ea typeface="Times New Roman" pitchFamily="18" charset="0"/>
                <a:cs typeface="Arial" pitchFamily="34" charset="0"/>
              </a:rPr>
              <a:t> і лат. </a:t>
            </a:r>
            <a:r>
              <a:rPr lang="uk-UA" sz="1600" b="1" i="1" dirty="0" err="1">
                <a:solidFill>
                  <a:prstClr val="black"/>
                </a:solidFill>
                <a:latin typeface="Constantia" pitchFamily="18" charset="0"/>
                <a:ea typeface="Times New Roman" pitchFamily="18" charset="0"/>
                <a:cs typeface="Arial" pitchFamily="34" charset="0"/>
              </a:rPr>
              <a:t>ballo</a:t>
            </a:r>
            <a:r>
              <a:rPr lang="uk-UA" sz="1600" b="1" dirty="0">
                <a:solidFill>
                  <a:prstClr val="black"/>
                </a:solidFill>
                <a:latin typeface="Constantia" pitchFamily="18" charset="0"/>
                <a:ea typeface="Times New Roman" pitchFamily="18" charset="0"/>
                <a:cs typeface="Arial" pitchFamily="34" charset="0"/>
              </a:rPr>
              <a:t> – танцюю)  </a:t>
            </a:r>
            <a:r>
              <a:rPr lang="uk-UA" sz="1600" b="1" dirty="0">
                <a:solidFill>
                  <a:prstClr val="black"/>
                </a:solidFill>
                <a:latin typeface="Constantia" pitchFamily="18" charset="0"/>
                <a:ea typeface="Times New Roman" pitchFamily="18" charset="0"/>
                <a:cs typeface="Calibri"/>
              </a:rPr>
              <a:t>̶</a:t>
            </a:r>
            <a:r>
              <a:rPr lang="uk-UA" sz="1600" b="1" dirty="0">
                <a:solidFill>
                  <a:prstClr val="black"/>
                </a:solidFill>
                <a:latin typeface="Constantia" pitchFamily="18"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uk-UA" sz="2000" b="1" dirty="0">
                <a:solidFill>
                  <a:prstClr val="black"/>
                </a:solidFill>
                <a:latin typeface="Constantia" pitchFamily="18" charset="0"/>
              </a:rPr>
              <a:t>Виник  у Північній Італії в епоху Відродження (XVI ст.). Першим балетним спектаклем-виставою став комедійний балет королеви Катерини Медичі «</a:t>
            </a:r>
            <a:r>
              <a:rPr lang="uk-UA" sz="2000" b="1" dirty="0" err="1">
                <a:solidFill>
                  <a:prstClr val="black"/>
                </a:solidFill>
                <a:latin typeface="Constantia" pitchFamily="18" charset="0"/>
              </a:rPr>
              <a:t>Цирцея</a:t>
            </a:r>
            <a:r>
              <a:rPr lang="uk-UA" sz="2000" b="1" dirty="0">
                <a:solidFill>
                  <a:prstClr val="black"/>
                </a:solidFill>
                <a:latin typeface="Constantia" pitchFamily="18" charset="0"/>
              </a:rPr>
              <a:t>»,  поставлений італійським балетмейстером </a:t>
            </a:r>
            <a:r>
              <a:rPr lang="uk-UA" sz="2000" b="1" dirty="0" err="1">
                <a:solidFill>
                  <a:prstClr val="black"/>
                </a:solidFill>
                <a:latin typeface="Constantia" pitchFamily="18" charset="0"/>
              </a:rPr>
              <a:t>Бальтазаріні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ді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Бельджойозо</a:t>
            </a:r>
            <a:r>
              <a:rPr lang="uk-UA" sz="2000" b="1" dirty="0">
                <a:solidFill>
                  <a:prstClr val="black"/>
                </a:solidFill>
                <a:latin typeface="Constantia" pitchFamily="18" charset="0"/>
              </a:rPr>
              <a:t>  в 1581 р. у Франції.</a:t>
            </a:r>
            <a:endParaRPr lang="ru-RU" sz="2000" b="1" dirty="0">
              <a:solidFill>
                <a:prstClr val="black"/>
              </a:solidFill>
              <a:latin typeface="Constantia" pitchFamily="18" charset="0"/>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Calibri"/>
              </a:rPr>
              <a:t>̶</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xmlns="" val="41823131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214290"/>
            <a:ext cx="722486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Спеціальний</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одяг</a:t>
            </a:r>
            <a:r>
              <a:rPr lang="ru-RU" sz="4000" dirty="0" smtClean="0">
                <a:solidFill>
                  <a:srgbClr val="FF0000"/>
                </a:solidFill>
                <a:latin typeface="Constantia" pitchFamily="18" charset="0"/>
              </a:rPr>
              <a:t> для балету</a:t>
            </a:r>
            <a:endParaRPr lang="ru-RU" sz="4000" dirty="0">
              <a:solidFill>
                <a:srgbClr val="FF0000"/>
              </a:solidFill>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1214422"/>
            <a:ext cx="3536182" cy="4714908"/>
          </a:xfrm>
          <a:prstGeom prst="rect">
            <a:avLst/>
          </a:prstGeom>
          <a:ln>
            <a:noFill/>
          </a:ln>
          <a:effectLst>
            <a:softEdge rad="112500"/>
          </a:effectLst>
        </p:spPr>
      </p:pic>
      <p:sp>
        <p:nvSpPr>
          <p:cNvPr id="8" name="Прямоугольник 7"/>
          <p:cNvSpPr/>
          <p:nvPr/>
        </p:nvSpPr>
        <p:spPr>
          <a:xfrm>
            <a:off x="4286248" y="1142984"/>
            <a:ext cx="4429156" cy="3970318"/>
          </a:xfrm>
          <a:prstGeom prst="rect">
            <a:avLst/>
          </a:prstGeom>
        </p:spPr>
        <p:txBody>
          <a:bodyPr wrap="square">
            <a:spAutoFit/>
          </a:bodyPr>
          <a:lstStyle/>
          <a:p>
            <a:pPr fontAlgn="auto">
              <a:spcAft>
                <a:spcPts val="0"/>
              </a:spcAft>
              <a:buFont typeface="Wingdings 2"/>
              <a:buNone/>
              <a:defRPr/>
            </a:pPr>
            <a:r>
              <a:rPr lang="ru-RU" dirty="0" smtClean="0">
                <a:latin typeface="Constantia" pitchFamily="18" charset="0"/>
              </a:rPr>
              <a:t>Пачка - </a:t>
            </a:r>
            <a:r>
              <a:rPr lang="ru-RU" dirty="0" err="1" smtClean="0">
                <a:latin typeface="Constantia" pitchFamily="18" charset="0"/>
              </a:rPr>
              <a:t>жорстка</a:t>
            </a:r>
            <a:r>
              <a:rPr lang="ru-RU" dirty="0" smtClean="0">
                <a:latin typeface="Constantia" pitchFamily="18" charset="0"/>
              </a:rPr>
              <a:t> </a:t>
            </a:r>
            <a:r>
              <a:rPr lang="ru-RU" dirty="0" err="1" smtClean="0">
                <a:latin typeface="Constantia" pitchFamily="18" charset="0"/>
              </a:rPr>
              <a:t>спідниця</a:t>
            </a:r>
            <a:r>
              <a:rPr lang="ru-RU" dirty="0" smtClean="0">
                <a:latin typeface="Constantia" pitchFamily="18" charset="0"/>
              </a:rPr>
              <a:t>, </a:t>
            </a:r>
            <a:r>
              <a:rPr lang="ru-RU" dirty="0" err="1" smtClean="0">
                <a:latin typeface="Constantia" pitchFamily="18" charset="0"/>
              </a:rPr>
              <a:t>використовувана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для </a:t>
            </a:r>
            <a:r>
              <a:rPr lang="ru-RU" dirty="0" err="1" smtClean="0">
                <a:latin typeface="Constantia" pitchFamily="18" charset="0"/>
              </a:rPr>
              <a:t>танцівниць</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Перша пачка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зроблена</a:t>
            </a:r>
            <a:r>
              <a:rPr lang="ru-RU" dirty="0" smtClean="0">
                <a:latin typeface="Constantia" pitchFamily="18" charset="0"/>
              </a:rPr>
              <a:t> в 1839 для </a:t>
            </a:r>
            <a:r>
              <a:rPr lang="ru-RU" dirty="0" err="1" smtClean="0">
                <a:latin typeface="Constantia" pitchFamily="18" charset="0"/>
              </a:rPr>
              <a:t>Марії</a:t>
            </a:r>
            <a:r>
              <a:rPr lang="ru-RU" dirty="0" smtClean="0">
                <a:latin typeface="Constantia" pitchFamily="18" charset="0"/>
              </a:rPr>
              <a:t> </a:t>
            </a:r>
            <a:r>
              <a:rPr lang="ru-RU" dirty="0" err="1" smtClean="0">
                <a:latin typeface="Constantia" pitchFamily="18" charset="0"/>
              </a:rPr>
              <a:t>Тальоні</a:t>
            </a:r>
            <a:r>
              <a:rPr lang="ru-RU" dirty="0" smtClean="0">
                <a:latin typeface="Constantia" pitchFamily="18" charset="0"/>
              </a:rPr>
              <a:t> по </a:t>
            </a:r>
            <a:r>
              <a:rPr lang="ru-RU" dirty="0" err="1" smtClean="0">
                <a:latin typeface="Constantia" pitchFamily="18" charset="0"/>
              </a:rPr>
              <a:t>малюнку</a:t>
            </a:r>
            <a:r>
              <a:rPr lang="ru-RU" dirty="0" smtClean="0">
                <a:latin typeface="Constantia" pitchFamily="18" charset="0"/>
              </a:rPr>
              <a:t> художника Ежен </a:t>
            </a:r>
            <a:r>
              <a:rPr lang="ru-RU" dirty="0" err="1" smtClean="0">
                <a:latin typeface="Constantia" pitchFamily="18" charset="0"/>
              </a:rPr>
              <a:t>Ламі</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Стиль </a:t>
            </a:r>
            <a:r>
              <a:rPr lang="ru-RU" dirty="0" err="1" smtClean="0">
                <a:latin typeface="Constantia" pitchFamily="18" charset="0"/>
              </a:rPr>
              <a:t>і</a:t>
            </a:r>
            <a:r>
              <a:rPr lang="ru-RU" dirty="0" smtClean="0">
                <a:latin typeface="Constantia" pitchFamily="18" charset="0"/>
              </a:rPr>
              <a:t> форма пачки з часом </a:t>
            </a:r>
            <a:r>
              <a:rPr lang="ru-RU" dirty="0" err="1" smtClean="0">
                <a:latin typeface="Constantia" pitchFamily="18" charset="0"/>
              </a:rPr>
              <a:t>змінювалися</a:t>
            </a:r>
            <a:r>
              <a:rPr lang="ru-RU" dirty="0" smtClean="0">
                <a:latin typeface="Constantia" pitchFamily="18" charset="0"/>
              </a:rPr>
              <a:t>. В </a:t>
            </a:r>
            <a:r>
              <a:rPr lang="ru-RU" dirty="0" err="1" smtClean="0">
                <a:latin typeface="Constantia" pitchFamily="18" charset="0"/>
              </a:rPr>
              <a:t>кінці</a:t>
            </a:r>
            <a:r>
              <a:rPr lang="ru-RU" dirty="0" smtClean="0">
                <a:latin typeface="Constantia" pitchFamily="18" charset="0"/>
              </a:rPr>
              <a:t> </a:t>
            </a:r>
            <a:r>
              <a:rPr lang="en-US" dirty="0" smtClean="0">
                <a:latin typeface="Constantia" pitchFamily="18" charset="0"/>
              </a:rPr>
              <a:t>XIX </a:t>
            </a:r>
            <a:r>
              <a:rPr lang="ru-RU" dirty="0" err="1" smtClean="0">
                <a:latin typeface="Constantia" pitchFamily="18" charset="0"/>
              </a:rPr>
              <a:t>століття</a:t>
            </a:r>
            <a:r>
              <a:rPr lang="ru-RU" dirty="0" smtClean="0">
                <a:latin typeface="Constantia" pitchFamily="18" charset="0"/>
              </a:rPr>
              <a:t> пачка </a:t>
            </a:r>
            <a:r>
              <a:rPr lang="ru-RU" dirty="0" err="1" smtClean="0">
                <a:latin typeface="Constantia" pitchFamily="18" charset="0"/>
              </a:rPr>
              <a:t>Анни</a:t>
            </a:r>
            <a:r>
              <a:rPr lang="ru-RU" dirty="0" smtClean="0">
                <a:latin typeface="Constantia" pitchFamily="18" charset="0"/>
              </a:rPr>
              <a:t> </a:t>
            </a:r>
            <a:r>
              <a:rPr lang="ru-RU" dirty="0" err="1" smtClean="0">
                <a:latin typeface="Constantia" pitchFamily="18" charset="0"/>
              </a:rPr>
              <a:t>Павлової</a:t>
            </a:r>
            <a:r>
              <a:rPr lang="ru-RU" dirty="0" smtClean="0">
                <a:latin typeface="Constantia" pitchFamily="18" charset="0"/>
              </a:rPr>
              <a:t> сильно </a:t>
            </a:r>
            <a:r>
              <a:rPr lang="ru-RU" dirty="0" err="1" smtClean="0">
                <a:latin typeface="Constantia" pitchFamily="18" charset="0"/>
              </a:rPr>
              <a:t>відрізнялася</a:t>
            </a:r>
            <a:r>
              <a:rPr lang="ru-RU" dirty="0" smtClean="0">
                <a:latin typeface="Constantia" pitchFamily="18" charset="0"/>
              </a:rPr>
              <a:t>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сучасної</a:t>
            </a:r>
            <a:r>
              <a:rPr lang="ru-RU" dirty="0" smtClean="0">
                <a:latin typeface="Constantia" pitchFamily="18" charset="0"/>
              </a:rPr>
              <a:t>, вона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довшою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тоншою</a:t>
            </a:r>
            <a:r>
              <a:rPr lang="ru-RU" dirty="0" smtClean="0">
                <a:latin typeface="Constantia" pitchFamily="18" charset="0"/>
              </a:rPr>
              <a:t>. На початку 20 </a:t>
            </a:r>
            <a:r>
              <a:rPr lang="ru-RU" dirty="0" err="1" smtClean="0">
                <a:latin typeface="Constantia" pitchFamily="18" charset="0"/>
              </a:rPr>
              <a:t>століття</a:t>
            </a:r>
            <a:r>
              <a:rPr lang="ru-RU" dirty="0" smtClean="0">
                <a:latin typeface="Constantia" pitchFamily="18" charset="0"/>
              </a:rPr>
              <a:t> </a:t>
            </a:r>
            <a:r>
              <a:rPr lang="ru-RU" dirty="0" err="1" smtClean="0">
                <a:latin typeface="Constantia" pitchFamily="18" charset="0"/>
              </a:rPr>
              <a:t>прийшла</a:t>
            </a:r>
            <a:r>
              <a:rPr lang="ru-RU" dirty="0" smtClean="0">
                <a:latin typeface="Constantia" pitchFamily="18" charset="0"/>
              </a:rPr>
              <a:t> мода на пачки, </a:t>
            </a:r>
            <a:r>
              <a:rPr lang="ru-RU" dirty="0" err="1" smtClean="0">
                <a:latin typeface="Constantia" pitchFamily="18" charset="0"/>
              </a:rPr>
              <a:t>прикрашені</a:t>
            </a:r>
            <a:r>
              <a:rPr lang="ru-RU" dirty="0" smtClean="0">
                <a:latin typeface="Constantia" pitchFamily="18" charset="0"/>
              </a:rPr>
              <a:t> </a:t>
            </a:r>
            <a:r>
              <a:rPr lang="ru-RU" dirty="0" err="1" smtClean="0">
                <a:latin typeface="Constantia" pitchFamily="18" charset="0"/>
              </a:rPr>
              <a:t>пір'ям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коштовним</a:t>
            </a:r>
            <a:r>
              <a:rPr lang="ru-RU" dirty="0" smtClean="0">
                <a:latin typeface="Constantia" pitchFamily="18" charset="0"/>
              </a:rPr>
              <a:t> </a:t>
            </a:r>
            <a:r>
              <a:rPr lang="ru-RU" dirty="0" err="1" smtClean="0">
                <a:latin typeface="Constantia" pitchFamily="18" charset="0"/>
              </a:rPr>
              <a:t>камінням</a:t>
            </a:r>
            <a:r>
              <a:rPr lang="ru-RU" dirty="0" smtClean="0">
                <a:latin typeface="Constantia" pitchFamily="18" charset="0"/>
              </a:rPr>
              <a:t>. У </a:t>
            </a:r>
            <a:r>
              <a:rPr lang="ru-RU" dirty="0" err="1" smtClean="0">
                <a:latin typeface="Constantia" pitchFamily="18" charset="0"/>
              </a:rPr>
              <a:t>радянський</a:t>
            </a:r>
            <a:r>
              <a:rPr lang="ru-RU" dirty="0" smtClean="0">
                <a:latin typeface="Constantia" pitchFamily="18" charset="0"/>
              </a:rPr>
              <a:t> час пачка стала короткою </a:t>
            </a:r>
            <a:r>
              <a:rPr lang="ru-RU" dirty="0" err="1" smtClean="0">
                <a:latin typeface="Constantia" pitchFamily="18" charset="0"/>
              </a:rPr>
              <a:t>і</a:t>
            </a:r>
            <a:r>
              <a:rPr lang="ru-RU" dirty="0" smtClean="0">
                <a:latin typeface="Constantia" pitchFamily="18" charset="0"/>
              </a:rPr>
              <a:t> широкою.</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142852"/>
            <a:ext cx="693882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Спеціальне</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взуття</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балерини</a:t>
            </a:r>
            <a:endParaRPr lang="ru-RU" sz="4000" dirty="0">
              <a:solidFill>
                <a:srgbClr val="FF0000"/>
              </a:solidFill>
              <a:latin typeface="Constantia" pitchFamily="18" charset="0"/>
            </a:endParaRPr>
          </a:p>
        </p:txBody>
      </p:sp>
      <p:sp>
        <p:nvSpPr>
          <p:cNvPr id="5" name="Прямоугольник 4"/>
          <p:cNvSpPr/>
          <p:nvPr/>
        </p:nvSpPr>
        <p:spPr>
          <a:xfrm>
            <a:off x="4214810" y="785795"/>
            <a:ext cx="4714908" cy="5632311"/>
          </a:xfrm>
          <a:prstGeom prst="rect">
            <a:avLst/>
          </a:prstGeom>
        </p:spPr>
        <p:txBody>
          <a:bodyPr wrap="square">
            <a:spAutoFit/>
          </a:bodyPr>
          <a:lstStyle/>
          <a:p>
            <a:pPr fontAlgn="auto">
              <a:spcAft>
                <a:spcPts val="0"/>
              </a:spcAft>
              <a:buFont typeface="Wingdings 2"/>
              <a:buNone/>
              <a:defRPr/>
            </a:pPr>
            <a:r>
              <a:rPr lang="ru-RU" dirty="0" err="1" smtClean="0">
                <a:solidFill>
                  <a:srgbClr val="FF0000"/>
                </a:solidFill>
                <a:latin typeface="Constantia" pitchFamily="18" charset="0"/>
              </a:rPr>
              <a:t>Пуанти</a:t>
            </a:r>
            <a:r>
              <a:rPr lang="ru-RU" dirty="0" smtClean="0">
                <a:solidFill>
                  <a:srgbClr val="FF0000"/>
                </a:solidFill>
                <a:latin typeface="Constantia" pitchFamily="18" charset="0"/>
              </a:rPr>
              <a:t> - </a:t>
            </a:r>
            <a:r>
              <a:rPr lang="ru-RU" dirty="0" err="1" smtClean="0">
                <a:latin typeface="Constantia" pitchFamily="18" charset="0"/>
              </a:rPr>
              <a:t>спеціальне</a:t>
            </a:r>
            <a:r>
              <a:rPr lang="ru-RU" dirty="0" smtClean="0">
                <a:latin typeface="Constantia" pitchFamily="18" charset="0"/>
              </a:rPr>
              <a:t> </a:t>
            </a:r>
            <a:r>
              <a:rPr lang="ru-RU" dirty="0" err="1" smtClean="0">
                <a:latin typeface="Constantia" pitchFamily="18" charset="0"/>
              </a:rPr>
              <a:t>взуття</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яка </a:t>
            </a:r>
            <a:r>
              <a:rPr lang="ru-RU" dirty="0" err="1" smtClean="0">
                <a:latin typeface="Constantia" pitchFamily="18" charset="0"/>
              </a:rPr>
              <a:t>дозволяє</a:t>
            </a:r>
            <a:r>
              <a:rPr lang="ru-RU" dirty="0" smtClean="0">
                <a:latin typeface="Constantia" pitchFamily="18" charset="0"/>
              </a:rPr>
              <a:t> стати на </a:t>
            </a:r>
            <a:r>
              <a:rPr lang="ru-RU" dirty="0" err="1" smtClean="0">
                <a:latin typeface="Constantia" pitchFamily="18" charset="0"/>
              </a:rPr>
              <a:t>полупальци</a:t>
            </a:r>
            <a:r>
              <a:rPr lang="ru-RU" dirty="0" smtClean="0">
                <a:latin typeface="Constantia" pitchFamily="18" charset="0"/>
              </a:rPr>
              <a:t>, походить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французького</a:t>
            </a:r>
            <a:r>
              <a:rPr lang="ru-RU" dirty="0" smtClean="0">
                <a:latin typeface="Constantia" pitchFamily="18" charset="0"/>
              </a:rPr>
              <a:t> «</a:t>
            </a:r>
            <a:r>
              <a:rPr lang="ru-RU" dirty="0" err="1" smtClean="0">
                <a:latin typeface="Constantia" pitchFamily="18" charset="0"/>
              </a:rPr>
              <a:t>кінчик</a:t>
            </a:r>
            <a:r>
              <a:rPr lang="ru-RU" dirty="0" smtClean="0">
                <a:latin typeface="Constantia" pitchFamily="18" charset="0"/>
              </a:rPr>
              <a:t>». </a:t>
            </a:r>
            <a:r>
              <a:rPr lang="ru-RU" dirty="0" err="1" smtClean="0">
                <a:latin typeface="Constantia" pitchFamily="18" charset="0"/>
              </a:rPr>
              <a:t>Французькі</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могли </a:t>
            </a:r>
            <a:r>
              <a:rPr lang="ru-RU" dirty="0" err="1" smtClean="0">
                <a:latin typeface="Constantia" pitchFamily="18" charset="0"/>
              </a:rPr>
              <a:t>похвалитися</a:t>
            </a:r>
            <a:r>
              <a:rPr lang="ru-RU" dirty="0" smtClean="0">
                <a:latin typeface="Constantia" pitchFamily="18" charset="0"/>
              </a:rPr>
              <a:t> </a:t>
            </a:r>
            <a:r>
              <a:rPr lang="ru-RU" dirty="0" err="1" smtClean="0">
                <a:latin typeface="Constantia" pitchFamily="18" charset="0"/>
              </a:rPr>
              <a:t>тим</a:t>
            </a:r>
            <a:r>
              <a:rPr lang="ru-RU" dirty="0" smtClean="0">
                <a:latin typeface="Constantia" pitchFamily="18" charset="0"/>
              </a:rPr>
              <a:t>, </a:t>
            </a:r>
            <a:r>
              <a:rPr lang="ru-RU" dirty="0" err="1" smtClean="0">
                <a:latin typeface="Constantia" pitchFamily="18" charset="0"/>
              </a:rPr>
              <a:t>що</a:t>
            </a:r>
            <a:r>
              <a:rPr lang="ru-RU" dirty="0" smtClean="0">
                <a:latin typeface="Constantia" pitchFamily="18" charset="0"/>
              </a:rPr>
              <a:t> </a:t>
            </a:r>
            <a:r>
              <a:rPr lang="ru-RU" dirty="0" err="1" smtClean="0">
                <a:latin typeface="Constantia" pitchFamily="18" charset="0"/>
              </a:rPr>
              <a:t>вміли</a:t>
            </a:r>
            <a:r>
              <a:rPr lang="ru-RU" dirty="0" smtClean="0">
                <a:latin typeface="Constantia" pitchFamily="18" charset="0"/>
              </a:rPr>
              <a:t> </a:t>
            </a:r>
            <a:r>
              <a:rPr lang="ru-RU" dirty="0" err="1" smtClean="0">
                <a:latin typeface="Constantia" pitchFamily="18" charset="0"/>
              </a:rPr>
              <a:t>ставати</a:t>
            </a:r>
            <a:r>
              <a:rPr lang="ru-RU" dirty="0" smtClean="0">
                <a:latin typeface="Constantia" pitchFamily="18" charset="0"/>
              </a:rPr>
              <a:t> на </a:t>
            </a:r>
            <a:r>
              <a:rPr lang="ru-RU" dirty="0" err="1" smtClean="0">
                <a:latin typeface="Constantia" pitchFamily="18" charset="0"/>
              </a:rPr>
              <a:t>кінчики</a:t>
            </a:r>
            <a:r>
              <a:rPr lang="ru-RU" dirty="0" smtClean="0">
                <a:latin typeface="Constantia" pitchFamily="18" charset="0"/>
              </a:rPr>
              <a:t> </a:t>
            </a:r>
            <a:r>
              <a:rPr lang="ru-RU" dirty="0" err="1" smtClean="0">
                <a:latin typeface="Constantia" pitchFamily="18" charset="0"/>
              </a:rPr>
              <a:t>пальців</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виконувати</a:t>
            </a:r>
            <a:r>
              <a:rPr lang="ru-RU" dirty="0" smtClean="0">
                <a:latin typeface="Constantia" pitchFamily="18" charset="0"/>
              </a:rPr>
              <a:t> при </a:t>
            </a:r>
            <a:r>
              <a:rPr lang="ru-RU" dirty="0" err="1" smtClean="0">
                <a:latin typeface="Constantia" pitchFamily="18" charset="0"/>
              </a:rPr>
              <a:t>цьому</a:t>
            </a:r>
            <a:r>
              <a:rPr lang="ru-RU" dirty="0" smtClean="0">
                <a:latin typeface="Constantia" pitchFamily="18" charset="0"/>
              </a:rPr>
              <a:t> </a:t>
            </a:r>
            <a:r>
              <a:rPr lang="ru-RU" dirty="0" err="1" smtClean="0">
                <a:latin typeface="Constantia" pitchFamily="18" charset="0"/>
              </a:rPr>
              <a:t>складні</a:t>
            </a:r>
            <a:r>
              <a:rPr lang="ru-RU" dirty="0" smtClean="0">
                <a:latin typeface="Constantia" pitchFamily="18" charset="0"/>
              </a:rPr>
              <a:t> </a:t>
            </a:r>
            <a:r>
              <a:rPr lang="ru-RU" dirty="0" err="1" smtClean="0">
                <a:latin typeface="Constantia" pitchFamily="18" charset="0"/>
              </a:rPr>
              <a:t>елементи</a:t>
            </a:r>
            <a:r>
              <a:rPr lang="ru-RU" dirty="0" smtClean="0">
                <a:latin typeface="Constantia" pitchFamily="18" charset="0"/>
              </a:rPr>
              <a:t>. Для </a:t>
            </a:r>
            <a:r>
              <a:rPr lang="ru-RU" dirty="0" err="1" smtClean="0">
                <a:latin typeface="Constantia" pitchFamily="18" charset="0"/>
              </a:rPr>
              <a:t>полегшення</a:t>
            </a:r>
            <a:r>
              <a:rPr lang="ru-RU" dirty="0" smtClean="0">
                <a:latin typeface="Constantia" pitchFamily="18" charset="0"/>
              </a:rPr>
              <a:t> такого </a:t>
            </a:r>
            <a:r>
              <a:rPr lang="ru-RU" dirty="0" err="1" smtClean="0">
                <a:latin typeface="Constantia" pitchFamily="18" charset="0"/>
              </a:rPr>
              <a:t>танцю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стали </a:t>
            </a:r>
            <a:r>
              <a:rPr lang="ru-RU" dirty="0" err="1" smtClean="0">
                <a:latin typeface="Constantia" pitchFamily="18" charset="0"/>
              </a:rPr>
              <a:t>використовуватися</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a:t>
            </a:r>
            <a:r>
              <a:rPr lang="ru-RU" dirty="0" err="1" smtClean="0">
                <a:latin typeface="Constantia" pitchFamily="18" charset="0"/>
              </a:rPr>
              <a:t>закріплювали</a:t>
            </a:r>
            <a:r>
              <a:rPr lang="ru-RU" dirty="0" smtClean="0">
                <a:latin typeface="Constantia" pitchFamily="18" charset="0"/>
              </a:rPr>
              <a:t> ногу </a:t>
            </a:r>
            <a:r>
              <a:rPr lang="ru-RU" dirty="0" err="1" smtClean="0">
                <a:latin typeface="Constantia" pitchFamily="18" charset="0"/>
              </a:rPr>
              <a:t>і</a:t>
            </a:r>
            <a:r>
              <a:rPr lang="ru-RU" dirty="0" smtClean="0">
                <a:latin typeface="Constantia" pitchFamily="18" charset="0"/>
              </a:rPr>
              <a:t> дозволяли </a:t>
            </a:r>
            <a:r>
              <a:rPr lang="ru-RU" dirty="0" err="1" smtClean="0">
                <a:latin typeface="Constantia" pitchFamily="18" charset="0"/>
              </a:rPr>
              <a:t>балерині</a:t>
            </a:r>
            <a:r>
              <a:rPr lang="ru-RU" dirty="0" smtClean="0">
                <a:latin typeface="Constantia" pitchFamily="18" charset="0"/>
              </a:rPr>
              <a:t> </a:t>
            </a:r>
            <a:r>
              <a:rPr lang="ru-RU" dirty="0" err="1" smtClean="0">
                <a:latin typeface="Constantia" pitchFamily="18" charset="0"/>
              </a:rPr>
              <a:t>зберігати</a:t>
            </a:r>
            <a:r>
              <a:rPr lang="ru-RU" dirty="0" smtClean="0">
                <a:latin typeface="Constantia" pitchFamily="18" charset="0"/>
              </a:rPr>
              <a:t> </a:t>
            </a:r>
            <a:r>
              <a:rPr lang="ru-RU" dirty="0" err="1" smtClean="0">
                <a:latin typeface="Constantia" pitchFamily="18" charset="0"/>
              </a:rPr>
              <a:t>рівновагу</a:t>
            </a:r>
            <a:r>
              <a:rPr lang="ru-RU" dirty="0" smtClean="0">
                <a:latin typeface="Constantia" pitchFamily="18" charset="0"/>
              </a:rPr>
              <a:t>.</a:t>
            </a:r>
          </a:p>
          <a:p>
            <a:pPr fontAlgn="auto">
              <a:spcAft>
                <a:spcPts val="0"/>
              </a:spcAft>
              <a:buFont typeface="Wingdings 2"/>
              <a:buNone/>
              <a:defRPr/>
            </a:pPr>
            <a:r>
              <a:rPr lang="ru-RU" dirty="0" err="1" smtClean="0">
                <a:latin typeface="Constantia" pitchFamily="18" charset="0"/>
              </a:rPr>
              <a:t>Сучасні</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виготовляються</a:t>
            </a:r>
            <a:r>
              <a:rPr lang="ru-RU" dirty="0" smtClean="0">
                <a:latin typeface="Constantia" pitchFamily="18" charset="0"/>
              </a:rPr>
              <a:t> з атласною </a:t>
            </a:r>
            <a:r>
              <a:rPr lang="ru-RU" dirty="0" err="1" smtClean="0">
                <a:latin typeface="Constantia" pitchFamily="18" charset="0"/>
              </a:rPr>
              <a:t>матерії</a:t>
            </a:r>
            <a:r>
              <a:rPr lang="ru-RU" dirty="0" smtClean="0">
                <a:latin typeface="Constantia" pitchFamily="18" charset="0"/>
              </a:rPr>
              <a:t>, </a:t>
            </a:r>
            <a:r>
              <a:rPr lang="ru-RU" dirty="0" err="1" smtClean="0">
                <a:latin typeface="Constantia" pitchFamily="18" charset="0"/>
              </a:rPr>
              <a:t>найчастіше</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замовляються</a:t>
            </a:r>
            <a:r>
              <a:rPr lang="ru-RU" dirty="0" smtClean="0">
                <a:latin typeface="Constantia" pitchFamily="18" charset="0"/>
              </a:rPr>
              <a:t> </a:t>
            </a:r>
            <a:r>
              <a:rPr lang="ru-RU" dirty="0" err="1" smtClean="0">
                <a:latin typeface="Constantia" pitchFamily="18" charset="0"/>
              </a:rPr>
              <a:t>майстру</a:t>
            </a:r>
            <a:r>
              <a:rPr lang="ru-RU" dirty="0" smtClean="0">
                <a:latin typeface="Constantia" pitchFamily="18" charset="0"/>
              </a:rPr>
              <a:t> для </a:t>
            </a:r>
            <a:r>
              <a:rPr lang="ru-RU" dirty="0" err="1" smtClean="0">
                <a:latin typeface="Constantia" pitchFamily="18" charset="0"/>
              </a:rPr>
              <a:t>певної</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a:t>
            </a:r>
            <a:r>
              <a:rPr lang="ru-RU" dirty="0" err="1" smtClean="0">
                <a:latin typeface="Constantia" pitchFamily="18" charset="0"/>
              </a:rPr>
              <a:t>Це</a:t>
            </a:r>
            <a:r>
              <a:rPr lang="ru-RU" dirty="0" smtClean="0">
                <a:latin typeface="Constantia" pitchFamily="18" charset="0"/>
              </a:rPr>
              <a:t> </a:t>
            </a:r>
            <a:r>
              <a:rPr lang="ru-RU" dirty="0" err="1" smtClean="0">
                <a:latin typeface="Constantia" pitchFamily="18" charset="0"/>
              </a:rPr>
              <a:t>необхідно</a:t>
            </a:r>
            <a:r>
              <a:rPr lang="ru-RU" dirty="0" smtClean="0">
                <a:latin typeface="Constantia" pitchFamily="18" charset="0"/>
              </a:rPr>
              <a:t> для того, </a:t>
            </a:r>
            <a:r>
              <a:rPr lang="ru-RU" dirty="0" err="1" smtClean="0">
                <a:latin typeface="Constantia" pitchFamily="18" charset="0"/>
              </a:rPr>
              <a:t>щоб</a:t>
            </a:r>
            <a:r>
              <a:rPr lang="ru-RU" dirty="0" smtClean="0">
                <a:latin typeface="Constantia" pitchFamily="18" charset="0"/>
              </a:rPr>
              <a:t> вони </a:t>
            </a:r>
            <a:r>
              <a:rPr lang="ru-RU" dirty="0" err="1" smtClean="0">
                <a:latin typeface="Constantia" pitchFamily="18" charset="0"/>
              </a:rPr>
              <a:t>надійно</a:t>
            </a:r>
            <a:r>
              <a:rPr lang="ru-RU" dirty="0" smtClean="0">
                <a:latin typeface="Constantia" pitchFamily="18" charset="0"/>
              </a:rPr>
              <a:t> </a:t>
            </a:r>
            <a:r>
              <a:rPr lang="ru-RU" dirty="0" err="1" smtClean="0">
                <a:latin typeface="Constantia" pitchFamily="18" charset="0"/>
              </a:rPr>
              <a:t>закріпили</a:t>
            </a:r>
            <a:r>
              <a:rPr lang="ru-RU" dirty="0" smtClean="0">
                <a:latin typeface="Constantia" pitchFamily="18" charset="0"/>
              </a:rPr>
              <a:t> стопу. У </a:t>
            </a:r>
            <a:r>
              <a:rPr lang="ru-RU" dirty="0" err="1" smtClean="0">
                <a:latin typeface="Constantia" pitchFamily="18" charset="0"/>
              </a:rPr>
              <a:t>шкарпетці</a:t>
            </a:r>
            <a:r>
              <a:rPr lang="ru-RU" dirty="0" smtClean="0">
                <a:latin typeface="Constantia" pitchFamily="18" charset="0"/>
              </a:rPr>
              <a:t> </a:t>
            </a:r>
            <a:r>
              <a:rPr lang="ru-RU" dirty="0" err="1" smtClean="0">
                <a:latin typeface="Constantia" pitchFamily="18" charset="0"/>
              </a:rPr>
              <a:t>балетної</a:t>
            </a:r>
            <a:r>
              <a:rPr lang="ru-RU" dirty="0" smtClean="0">
                <a:latin typeface="Constantia" pitchFamily="18" charset="0"/>
              </a:rPr>
              <a:t> туфельки </a:t>
            </a:r>
            <a:r>
              <a:rPr lang="ru-RU" dirty="0" err="1" smtClean="0">
                <a:latin typeface="Constantia" pitchFamily="18" charset="0"/>
              </a:rPr>
              <a:t>укладається</a:t>
            </a:r>
            <a:r>
              <a:rPr lang="ru-RU" dirty="0" smtClean="0">
                <a:latin typeface="Constantia" pitchFamily="18" charset="0"/>
              </a:rPr>
              <a:t> </a:t>
            </a:r>
            <a:r>
              <a:rPr lang="ru-RU" dirty="0" err="1" smtClean="0">
                <a:latin typeface="Constantia" pitchFamily="18" charset="0"/>
              </a:rPr>
              <a:t>ущільнений</a:t>
            </a:r>
            <a:r>
              <a:rPr lang="ru-RU" dirty="0" smtClean="0">
                <a:latin typeface="Constantia" pitchFamily="18" charset="0"/>
              </a:rPr>
              <a:t> </a:t>
            </a:r>
            <a:r>
              <a:rPr lang="ru-RU" dirty="0" err="1" smtClean="0">
                <a:latin typeface="Constantia" pitchFamily="18" charset="0"/>
              </a:rPr>
              <a:t>матеріал</a:t>
            </a:r>
            <a:r>
              <a:rPr lang="ru-RU" dirty="0" smtClean="0">
                <a:latin typeface="Constantia" pitchFamily="18" charset="0"/>
              </a:rPr>
              <a:t>, а </a:t>
            </a:r>
            <a:r>
              <a:rPr lang="ru-RU" dirty="0" err="1" smtClean="0">
                <a:latin typeface="Constantia" pitchFamily="18" charset="0"/>
              </a:rPr>
              <a:t>стрічки</a:t>
            </a:r>
            <a:r>
              <a:rPr lang="ru-RU" dirty="0" smtClean="0">
                <a:latin typeface="Constantia" pitchFamily="18" charset="0"/>
              </a:rPr>
              <a:t> </a:t>
            </a:r>
            <a:r>
              <a:rPr lang="ru-RU" dirty="0" err="1" smtClean="0">
                <a:latin typeface="Constantia" pitchFamily="18" charset="0"/>
              </a:rPr>
              <a:t>перехоплюють</a:t>
            </a:r>
            <a:r>
              <a:rPr lang="ru-RU" dirty="0" smtClean="0">
                <a:latin typeface="Constantia" pitchFamily="18" charset="0"/>
              </a:rPr>
              <a:t> ногу у щиколотки.</a:t>
            </a:r>
          </a:p>
          <a:p>
            <a:pPr fontAlgn="auto">
              <a:spcAft>
                <a:spcPts val="0"/>
              </a:spcAft>
              <a:buFont typeface="Wingdings 2"/>
              <a:buNone/>
              <a:defRPr/>
            </a:pPr>
            <a:r>
              <a:rPr lang="ru-RU" dirty="0" err="1" smtClean="0">
                <a:latin typeface="Constantia" pitchFamily="18" charset="0"/>
              </a:rPr>
              <a:t>Танець</a:t>
            </a:r>
            <a:r>
              <a:rPr lang="ru-RU" dirty="0" smtClean="0">
                <a:latin typeface="Constantia" pitchFamily="18" charset="0"/>
              </a:rPr>
              <a:t> на пуантах </a:t>
            </a:r>
            <a:r>
              <a:rPr lang="ru-RU" dirty="0" err="1" smtClean="0">
                <a:latin typeface="Constantia" pitchFamily="18" charset="0"/>
              </a:rPr>
              <a:t>відрізняється</a:t>
            </a:r>
            <a:r>
              <a:rPr lang="ru-RU" dirty="0" smtClean="0">
                <a:latin typeface="Constantia" pitchFamily="18" charset="0"/>
              </a:rPr>
              <a:t> особливою </a:t>
            </a:r>
            <a:r>
              <a:rPr lang="ru-RU" dirty="0" err="1" smtClean="0">
                <a:latin typeface="Constantia" pitchFamily="18" charset="0"/>
              </a:rPr>
              <a:t>граціозністю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віртуозністю</a:t>
            </a:r>
            <a:r>
              <a:rPr lang="ru-RU" dirty="0" smtClean="0">
                <a:latin typeface="Constantia" pitchFamily="18" charset="0"/>
              </a:rPr>
              <a:t> </a:t>
            </a:r>
            <a:r>
              <a:rPr lang="ru-RU" dirty="0" err="1" smtClean="0">
                <a:latin typeface="Constantia" pitchFamily="18" charset="0"/>
              </a:rPr>
              <a:t>виконання</a:t>
            </a:r>
            <a:r>
              <a:rPr lang="ru-RU" dirty="0" smtClean="0">
                <a:latin typeface="Constantia" pitchFamily="18" charset="0"/>
              </a:rPr>
              <a:t>.</a:t>
            </a:r>
          </a:p>
        </p:txBody>
      </p:sp>
      <p:pic>
        <p:nvPicPr>
          <p:cNvPr id="2050" name="Picture 2"/>
          <p:cNvPicPr>
            <a:picLocks noChangeAspect="1" noChangeArrowheads="1"/>
          </p:cNvPicPr>
          <p:nvPr/>
        </p:nvPicPr>
        <p:blipFill>
          <a:blip r:embed="rId2" cstate="print"/>
          <a:srcRect/>
          <a:stretch>
            <a:fillRect/>
          </a:stretch>
        </p:blipFill>
        <p:spPr bwMode="auto">
          <a:xfrm>
            <a:off x="428596" y="1071546"/>
            <a:ext cx="1954200" cy="2928958"/>
          </a:xfrm>
          <a:prstGeom prst="rect">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1714480" y="3786189"/>
            <a:ext cx="2054228" cy="278443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142852"/>
            <a:ext cx="7000924" cy="707886"/>
          </a:xfrm>
          <a:prstGeom prst="rect">
            <a:avLst/>
          </a:prstGeom>
        </p:spPr>
        <p:txBody>
          <a:bodyPr wrap="square">
            <a:spAutoFit/>
          </a:bodyPr>
          <a:lstStyle/>
          <a:p>
            <a:r>
              <a:rPr lang="ru-RU" sz="4000" dirty="0" smtClean="0">
                <a:solidFill>
                  <a:srgbClr val="FF0000"/>
                </a:solidFill>
                <a:latin typeface="Constantia" pitchFamily="18" charset="0"/>
              </a:rPr>
              <a:t> Через </a:t>
            </a:r>
            <a:r>
              <a:rPr lang="ru-RU" sz="4000" dirty="0" err="1" smtClean="0">
                <a:solidFill>
                  <a:srgbClr val="FF0000"/>
                </a:solidFill>
                <a:latin typeface="Constantia" pitchFamily="18" charset="0"/>
              </a:rPr>
              <a:t>терни</a:t>
            </a:r>
            <a:r>
              <a:rPr lang="ru-RU" sz="4000" dirty="0" smtClean="0">
                <a:solidFill>
                  <a:srgbClr val="FF0000"/>
                </a:solidFill>
                <a:latin typeface="Constantia" pitchFamily="18" charset="0"/>
              </a:rPr>
              <a:t> до </a:t>
            </a:r>
            <a:r>
              <a:rPr lang="ru-RU" sz="4000" dirty="0" err="1" smtClean="0">
                <a:solidFill>
                  <a:srgbClr val="FF0000"/>
                </a:solidFill>
                <a:latin typeface="Constantia" pitchFamily="18" charset="0"/>
              </a:rPr>
              <a:t>зірок</a:t>
            </a:r>
            <a:endParaRPr lang="ru-RU" sz="4000" dirty="0">
              <a:solidFill>
                <a:srgbClr val="FF0000"/>
              </a:solidFill>
              <a:latin typeface="Constantia" pitchFamily="18" charset="0"/>
            </a:endParaRPr>
          </a:p>
        </p:txBody>
      </p:sp>
      <p:sp>
        <p:nvSpPr>
          <p:cNvPr id="7" name="Прямоугольник 6"/>
          <p:cNvSpPr/>
          <p:nvPr/>
        </p:nvSpPr>
        <p:spPr>
          <a:xfrm>
            <a:off x="4643438" y="857232"/>
            <a:ext cx="4143372" cy="2677656"/>
          </a:xfrm>
          <a:prstGeom prst="rect">
            <a:avLst/>
          </a:prstGeom>
        </p:spPr>
        <p:txBody>
          <a:bodyPr wrap="square">
            <a:spAutoFit/>
          </a:bodyPr>
          <a:lstStyle/>
          <a:p>
            <a:pPr fontAlgn="auto">
              <a:spcAft>
                <a:spcPts val="0"/>
              </a:spcAft>
              <a:buFont typeface="Wingdings 2"/>
              <a:buNone/>
              <a:defRPr/>
            </a:pPr>
            <a:r>
              <a:rPr lang="ru-RU" sz="2400" dirty="0" smtClean="0">
                <a:latin typeface="Constantia" pitchFamily="18" charset="0"/>
              </a:rPr>
              <a:t>Балет </a:t>
            </a:r>
            <a:r>
              <a:rPr lang="ru-RU" sz="2400" dirty="0" err="1" smtClean="0">
                <a:latin typeface="Constantia" pitchFamily="18" charset="0"/>
              </a:rPr>
              <a:t>красивий</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складний</a:t>
            </a:r>
            <a:r>
              <a:rPr lang="ru-RU" sz="2400" dirty="0" smtClean="0">
                <a:latin typeface="Constantia" pitchFamily="18" charset="0"/>
              </a:rPr>
              <a:t> вид </a:t>
            </a:r>
            <a:r>
              <a:rPr lang="ru-RU" sz="2400" dirty="0" err="1" smtClean="0">
                <a:latin typeface="Constantia" pitchFamily="18" charset="0"/>
              </a:rPr>
              <a:t>мистецтва</a:t>
            </a:r>
            <a:r>
              <a:rPr lang="ru-RU" sz="2400" dirty="0" smtClean="0">
                <a:latin typeface="Constantia" pitchFamily="18" charset="0"/>
              </a:rPr>
              <a:t>, </a:t>
            </a:r>
            <a:r>
              <a:rPr lang="ru-RU" sz="2400" dirty="0" err="1" smtClean="0">
                <a:latin typeface="Constantia" pitchFamily="18" charset="0"/>
              </a:rPr>
              <a:t>який</a:t>
            </a:r>
            <a:r>
              <a:rPr lang="ru-RU" sz="2400" dirty="0" smtClean="0">
                <a:latin typeface="Constantia" pitchFamily="18" charset="0"/>
              </a:rPr>
              <a:t> </a:t>
            </a:r>
            <a:r>
              <a:rPr lang="ru-RU" sz="2400" dirty="0" err="1" smtClean="0">
                <a:latin typeface="Constantia" pitchFamily="18" charset="0"/>
              </a:rPr>
              <a:t>вимагає</a:t>
            </a:r>
            <a:r>
              <a:rPr lang="ru-RU" sz="2400" dirty="0" smtClean="0">
                <a:latin typeface="Constantia" pitchFamily="18" charset="0"/>
              </a:rPr>
              <a:t> </a:t>
            </a:r>
            <a:r>
              <a:rPr lang="ru-RU" sz="2400" dirty="0" err="1" smtClean="0">
                <a:latin typeface="Constantia" pitchFamily="18" charset="0"/>
              </a:rPr>
              <a:t>від</a:t>
            </a:r>
            <a:r>
              <a:rPr lang="ru-RU" sz="2400" dirty="0" smtClean="0">
                <a:latin typeface="Constantia" pitchFamily="18" charset="0"/>
              </a:rPr>
              <a:t> </a:t>
            </a:r>
            <a:r>
              <a:rPr lang="ru-RU" sz="2400" dirty="0" err="1" smtClean="0">
                <a:latin typeface="Constantia" pitchFamily="18" charset="0"/>
              </a:rPr>
              <a:t>артистів</a:t>
            </a:r>
            <a:r>
              <a:rPr lang="ru-RU" sz="2400" dirty="0" smtClean="0">
                <a:latin typeface="Constantia" pitchFamily="18" charset="0"/>
              </a:rPr>
              <a:t> </a:t>
            </a:r>
            <a:r>
              <a:rPr lang="ru-RU" sz="2400" dirty="0" err="1" smtClean="0">
                <a:latin typeface="Constantia" pitchFamily="18" charset="0"/>
              </a:rPr>
              <a:t>величезно</a:t>
            </a:r>
            <a:r>
              <a:rPr lang="uk-UA" sz="2400" dirty="0" smtClean="0">
                <a:latin typeface="Constantia" pitchFamily="18" charset="0"/>
              </a:rPr>
              <a:t>ї</a:t>
            </a:r>
            <a:r>
              <a:rPr lang="ru-RU" sz="2400" dirty="0" smtClean="0">
                <a:latin typeface="Constantia" pitchFamily="18" charset="0"/>
              </a:rPr>
              <a:t> </a:t>
            </a:r>
            <a:r>
              <a:rPr lang="ru-RU" sz="2400" dirty="0" err="1" smtClean="0">
                <a:latin typeface="Constantia" pitchFamily="18" charset="0"/>
              </a:rPr>
              <a:t>титанічної</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наполегливої</a:t>
            </a:r>
            <a:r>
              <a:rPr lang="ru-RU" sz="2400" dirty="0" smtClean="0">
                <a:latin typeface="Constantia" pitchFamily="18" charset="0"/>
              </a:rPr>
              <a:t> ​​</a:t>
            </a:r>
            <a:r>
              <a:rPr lang="ru-RU" sz="2400" dirty="0" err="1" smtClean="0">
                <a:latin typeface="Constantia" pitchFamily="18" charset="0"/>
              </a:rPr>
              <a:t>праці</a:t>
            </a:r>
            <a:r>
              <a:rPr lang="ru-RU" sz="2400" dirty="0" smtClean="0">
                <a:latin typeface="Constantia" pitchFamily="18" charset="0"/>
              </a:rPr>
              <a:t>. </a:t>
            </a:r>
            <a:r>
              <a:rPr lang="ru-RU" sz="2400" dirty="0" err="1" smtClean="0">
                <a:latin typeface="Constantia" pitchFamily="18" charset="0"/>
              </a:rPr>
              <a:t>Займатися</a:t>
            </a:r>
            <a:r>
              <a:rPr lang="ru-RU" sz="2400" dirty="0" smtClean="0">
                <a:latin typeface="Constantia" pitchFamily="18" charset="0"/>
              </a:rPr>
              <a:t> балетом </a:t>
            </a:r>
            <a:r>
              <a:rPr lang="ru-RU" sz="2400" dirty="0" err="1" smtClean="0">
                <a:latin typeface="Constantia" pitchFamily="18" charset="0"/>
              </a:rPr>
              <a:t>починають</a:t>
            </a:r>
            <a:r>
              <a:rPr lang="ru-RU" sz="2400" dirty="0" smtClean="0">
                <a:latin typeface="Constantia" pitchFamily="18" charset="0"/>
              </a:rPr>
              <a:t> з </a:t>
            </a:r>
            <a:r>
              <a:rPr lang="ru-RU" sz="2400" dirty="0" err="1" smtClean="0">
                <a:latin typeface="Constantia" pitchFamily="18" charset="0"/>
              </a:rPr>
              <a:t>дитинства</a:t>
            </a:r>
            <a:r>
              <a:rPr lang="ru-RU" sz="2400" dirty="0" smtClean="0">
                <a:latin typeface="Constantia" pitchFamily="18" charset="0"/>
              </a:rPr>
              <a:t>.</a:t>
            </a:r>
            <a:endParaRPr lang="ru-RU" sz="2400" dirty="0">
              <a:latin typeface="Constantia" pitchFamily="18" charset="0"/>
            </a:endParaRPr>
          </a:p>
        </p:txBody>
      </p:sp>
      <p:pic>
        <p:nvPicPr>
          <p:cNvPr id="8" name="Рисунок 7" descr="j0202235.jpg"/>
          <p:cNvPicPr>
            <a:picLocks noChangeAspect="1"/>
          </p:cNvPicPr>
          <p:nvPr/>
        </p:nvPicPr>
        <p:blipFill>
          <a:blip r:embed="rId2" cstate="email"/>
          <a:stretch>
            <a:fillRect/>
          </a:stretch>
        </p:blipFill>
        <p:spPr>
          <a:xfrm>
            <a:off x="285721" y="1071546"/>
            <a:ext cx="4286280" cy="2828945"/>
          </a:xfrm>
          <a:prstGeom prst="rect">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5286379" y="3500438"/>
            <a:ext cx="3524275" cy="2643206"/>
          </a:xfrm>
          <a:prstGeom prst="rect">
            <a:avLst/>
          </a:prstGeom>
          <a:ln>
            <a:noFill/>
          </a:ln>
          <a:effectLst>
            <a:softEdge rad="112500"/>
          </a:effectLst>
        </p:spPr>
      </p:pic>
      <p:sp>
        <p:nvSpPr>
          <p:cNvPr id="9" name="Прямоугольник 8"/>
          <p:cNvSpPr/>
          <p:nvPr/>
        </p:nvSpPr>
        <p:spPr>
          <a:xfrm>
            <a:off x="357158" y="4286256"/>
            <a:ext cx="4857784" cy="1938992"/>
          </a:xfrm>
          <a:prstGeom prst="rect">
            <a:avLst/>
          </a:prstGeom>
        </p:spPr>
        <p:txBody>
          <a:bodyPr wrap="square">
            <a:spAutoFit/>
          </a:bodyPr>
          <a:lstStyle/>
          <a:p>
            <a:pPr fontAlgn="auto">
              <a:spcAft>
                <a:spcPts val="0"/>
              </a:spcAft>
              <a:buFont typeface="Wingdings 2"/>
              <a:buNone/>
              <a:defRPr/>
            </a:pPr>
            <a:r>
              <a:rPr lang="ru-RU" sz="2400" dirty="0" err="1" smtClean="0">
                <a:latin typeface="Constantia" pitchFamily="18" charset="0"/>
              </a:rPr>
              <a:t>Щоденні</a:t>
            </a:r>
            <a:r>
              <a:rPr lang="ru-RU" sz="2400" dirty="0" smtClean="0">
                <a:latin typeface="Constantia" pitchFamily="18" charset="0"/>
              </a:rPr>
              <a:t> </a:t>
            </a:r>
            <a:r>
              <a:rPr lang="ru-RU" sz="2400" dirty="0" err="1" smtClean="0">
                <a:latin typeface="Constantia" pitchFamily="18" charset="0"/>
              </a:rPr>
              <a:t>репетиції</a:t>
            </a:r>
            <a:r>
              <a:rPr lang="ru-RU" sz="2400" dirty="0" smtClean="0">
                <a:latin typeface="Constantia" pitchFamily="18" charset="0"/>
              </a:rPr>
              <a:t>, </a:t>
            </a:r>
            <a:r>
              <a:rPr lang="ru-RU" sz="2400" dirty="0" err="1" smtClean="0">
                <a:latin typeface="Constantia" pitchFamily="18" charset="0"/>
              </a:rPr>
              <a:t>вправи</a:t>
            </a:r>
            <a:r>
              <a:rPr lang="ru-RU" sz="2400" dirty="0" smtClean="0">
                <a:latin typeface="Constantia" pitchFamily="18" charset="0"/>
              </a:rPr>
              <a:t> на </a:t>
            </a:r>
            <a:r>
              <a:rPr lang="ru-RU" sz="2400" dirty="0" err="1" smtClean="0">
                <a:latin typeface="Constantia" pitchFamily="18" charset="0"/>
              </a:rPr>
              <a:t>розтяжку</a:t>
            </a:r>
            <a:r>
              <a:rPr lang="ru-RU" sz="2400" dirty="0" smtClean="0">
                <a:latin typeface="Constantia" pitchFamily="18" charset="0"/>
              </a:rPr>
              <a:t> </a:t>
            </a:r>
            <a:r>
              <a:rPr lang="ru-RU" sz="2400" dirty="0" err="1" smtClean="0">
                <a:latin typeface="Constantia" pitchFamily="18" charset="0"/>
              </a:rPr>
              <a:t>забирають</a:t>
            </a:r>
            <a:r>
              <a:rPr lang="ru-RU" sz="2400" dirty="0" smtClean="0">
                <a:latin typeface="Constantia" pitchFamily="18" charset="0"/>
              </a:rPr>
              <a:t> </a:t>
            </a:r>
            <a:r>
              <a:rPr lang="ru-RU" sz="2400" dirty="0" err="1" smtClean="0">
                <a:latin typeface="Constantia" pitchFamily="18" charset="0"/>
              </a:rPr>
              <a:t>багато</a:t>
            </a:r>
            <a:r>
              <a:rPr lang="ru-RU" sz="2400" dirty="0" smtClean="0">
                <a:latin typeface="Constantia" pitchFamily="18" charset="0"/>
              </a:rPr>
              <a:t> часу. </a:t>
            </a:r>
            <a:r>
              <a:rPr lang="ru-RU" sz="2400" dirty="0" err="1" smtClean="0">
                <a:latin typeface="Constantia" pitchFamily="18" charset="0"/>
              </a:rPr>
              <a:t>Ті</a:t>
            </a:r>
            <a:r>
              <a:rPr lang="ru-RU" sz="2400" dirty="0" smtClean="0">
                <a:latin typeface="Constantia" pitchFamily="18" charset="0"/>
              </a:rPr>
              <a:t>, </a:t>
            </a:r>
            <a:r>
              <a:rPr lang="ru-RU" sz="2400" dirty="0" err="1" smtClean="0">
                <a:latin typeface="Constantia" pitchFamily="18" charset="0"/>
              </a:rPr>
              <a:t>хто</a:t>
            </a:r>
            <a:r>
              <a:rPr lang="ru-RU" sz="2400" dirty="0" smtClean="0">
                <a:latin typeface="Constantia" pitchFamily="18" charset="0"/>
              </a:rPr>
              <a:t> </a:t>
            </a:r>
            <a:r>
              <a:rPr lang="ru-RU" sz="2400" dirty="0" err="1" smtClean="0">
                <a:latin typeface="Constantia" pitchFamily="18" charset="0"/>
              </a:rPr>
              <a:t>прирікає</a:t>
            </a:r>
            <a:r>
              <a:rPr lang="ru-RU" sz="2400" dirty="0" smtClean="0">
                <a:latin typeface="Constantia" pitchFamily="18" charset="0"/>
              </a:rPr>
              <a:t> себе на </a:t>
            </a:r>
            <a:r>
              <a:rPr lang="ru-RU" sz="2400" dirty="0" err="1" smtClean="0">
                <a:latin typeface="Constantia" pitchFamily="18" charset="0"/>
              </a:rPr>
              <a:t>таку</a:t>
            </a:r>
            <a:r>
              <a:rPr lang="ru-RU" sz="2400" dirty="0" smtClean="0">
                <a:latin typeface="Constantia" pitchFamily="18" charset="0"/>
              </a:rPr>
              <a:t> </a:t>
            </a:r>
            <a:r>
              <a:rPr lang="ru-RU" sz="2400" dirty="0" err="1" smtClean="0">
                <a:latin typeface="Constantia" pitchFamily="18" charset="0"/>
              </a:rPr>
              <a:t>працю</a:t>
            </a:r>
            <a:r>
              <a:rPr lang="ru-RU" sz="2400" dirty="0" smtClean="0">
                <a:latin typeface="Constantia" pitchFamily="18" charset="0"/>
              </a:rPr>
              <a:t> </a:t>
            </a:r>
            <a:r>
              <a:rPr lang="ru-RU" sz="2400" dirty="0" err="1" smtClean="0">
                <a:latin typeface="Constantia" pitchFamily="18" charset="0"/>
              </a:rPr>
              <a:t>присвячують</a:t>
            </a:r>
            <a:r>
              <a:rPr lang="ru-RU" sz="2400" dirty="0" smtClean="0">
                <a:latin typeface="Constantia" pitchFamily="18" charset="0"/>
              </a:rPr>
              <a:t> </a:t>
            </a:r>
            <a:r>
              <a:rPr lang="ru-RU" sz="2400" dirty="0" err="1" smtClean="0">
                <a:latin typeface="Constantia" pitchFamily="18" charset="0"/>
              </a:rPr>
              <a:t>цій</a:t>
            </a:r>
            <a:r>
              <a:rPr lang="ru-RU" sz="2400" dirty="0" smtClean="0">
                <a:latin typeface="Constantia" pitchFamily="18" charset="0"/>
              </a:rPr>
              <a:t> </a:t>
            </a:r>
            <a:r>
              <a:rPr lang="ru-RU" sz="2400" dirty="0" err="1" smtClean="0">
                <a:latin typeface="Constantia" pitchFamily="18" charset="0"/>
              </a:rPr>
              <a:t>справі</a:t>
            </a:r>
            <a:r>
              <a:rPr lang="ru-RU" sz="2400" dirty="0" smtClean="0">
                <a:latin typeface="Constantia" pitchFamily="18" charset="0"/>
              </a:rPr>
              <a:t> все </a:t>
            </a:r>
            <a:r>
              <a:rPr lang="ru-RU" sz="2400" dirty="0" err="1" smtClean="0">
                <a:latin typeface="Constantia" pitchFamily="18" charset="0"/>
              </a:rPr>
              <a:t>своє</a:t>
            </a:r>
            <a:r>
              <a:rPr lang="ru-RU" sz="2400" dirty="0" smtClean="0">
                <a:latin typeface="Constantia" pitchFamily="18" charset="0"/>
              </a:rPr>
              <a:t> </a:t>
            </a:r>
            <a:r>
              <a:rPr lang="ru-RU" sz="2400" dirty="0" err="1" smtClean="0">
                <a:latin typeface="Constantia" pitchFamily="18" charset="0"/>
              </a:rPr>
              <a:t>життя</a:t>
            </a:r>
            <a:r>
              <a:rPr lang="ru-RU" sz="2400" dirty="0" smtClean="0">
                <a:latin typeface="Constantia" pitchFamily="18" charset="0"/>
              </a:rPr>
              <a:t>.</a:t>
            </a:r>
            <a:endParaRPr lang="ru-RU" sz="2400" dirty="0">
              <a:latin typeface="Constant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8711" y="2967335"/>
            <a:ext cx="7186583" cy="923330"/>
          </a:xfrm>
          <a:prstGeom prst="rect">
            <a:avLst/>
          </a:prstGeom>
          <a:noFill/>
        </p:spPr>
        <p:txBody>
          <a:bodyPr wrap="none" lIns="91440" tIns="45720" rIns="91440" bIns="45720">
            <a:spAutoFit/>
          </a:bodyPr>
          <a:lstStyle/>
          <a:p>
            <a:pPr algn="ct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plex" pitchFamily="2" charset="0"/>
                <a:cs typeface="Complex" pitchFamily="2" charset="0"/>
              </a:rPr>
              <a:t>Дякую</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plex" pitchFamily="2" charset="0"/>
                <a:cs typeface="Complex" pitchFamily="2" charset="0"/>
              </a:rPr>
              <a:t> за </a:t>
            </a: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plex" pitchFamily="2" charset="0"/>
                <a:cs typeface="Complex" pitchFamily="2" charset="0"/>
              </a:rPr>
              <a:t>увагу</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plex" pitchFamily="2" charset="0"/>
                <a:cs typeface="Complex" pitchFamily="2" charset="0"/>
              </a:rPr>
              <a:t>!</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plex" pitchFamily="2" charset="0"/>
              <a:cs typeface="Complex"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cstate="print"/>
          <a:srcRect/>
          <a:stretch>
            <a:fillRect/>
          </a:stretch>
        </p:blipFill>
        <p:spPr bwMode="auto">
          <a:xfrm>
            <a:off x="-1" y="0"/>
            <a:ext cx="9144033" cy="6858000"/>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uk-UA" sz="2400" b="1" dirty="0">
                <a:solidFill>
                  <a:prstClr val="white"/>
                </a:solidFill>
                <a:latin typeface="Constantia" pitchFamily="18" charset="0"/>
              </a:rPr>
              <a:t>Балет у Росії виник як придворне мистецтво за царя Олексія  Михайловича.  </a:t>
            </a:r>
          </a:p>
          <a:p>
            <a:pPr fontAlgn="base">
              <a:spcBef>
                <a:spcPct val="0"/>
              </a:spcBef>
              <a:spcAft>
                <a:spcPct val="0"/>
              </a:spcAft>
            </a:pPr>
            <a:r>
              <a:rPr lang="uk-UA" sz="2400" b="1" dirty="0">
                <a:solidFill>
                  <a:prstClr val="white"/>
                </a:solidFill>
                <a:latin typeface="Constantia" pitchFamily="18" charset="0"/>
              </a:rPr>
              <a:t>8 лютого 1673 року була поставлена перша балетна вистава  </a:t>
            </a:r>
            <a:r>
              <a:rPr lang="uk-UA" sz="2400" b="1" dirty="0">
                <a:solidFill>
                  <a:prstClr val="white"/>
                </a:solidFill>
                <a:latin typeface="Constantia" pitchFamily="18" charset="0"/>
                <a:cs typeface="Calibri" pitchFamily="34" charset="0"/>
              </a:rPr>
              <a:t>̶</a:t>
            </a:r>
            <a:r>
              <a:rPr lang="uk-UA" sz="2400" b="1" dirty="0">
                <a:solidFill>
                  <a:prstClr val="white"/>
                </a:solidFill>
                <a:latin typeface="Constantia" pitchFamily="18" charset="0"/>
              </a:rPr>
              <a:t> «Балет про Орфея і </a:t>
            </a:r>
            <a:r>
              <a:rPr lang="uk-UA" sz="2400" b="1" dirty="0" err="1">
                <a:solidFill>
                  <a:prstClr val="white"/>
                </a:solidFill>
                <a:latin typeface="Constantia" pitchFamily="18" charset="0"/>
              </a:rPr>
              <a:t>Евридику</a:t>
            </a:r>
            <a:r>
              <a:rPr lang="uk-UA" sz="2400" b="1" dirty="0">
                <a:solidFill>
                  <a:prstClr val="white"/>
                </a:solidFill>
                <a:latin typeface="Constantia" pitchFamily="18" charset="0"/>
              </a:rPr>
              <a:t>». Це була лише чергова царська «забава», але він першим із </a:t>
            </a:r>
            <a:r>
              <a:rPr lang="uk-UA" sz="2400" b="1" dirty="0" smtClean="0">
                <a:solidFill>
                  <a:prstClr val="white"/>
                </a:solidFill>
                <a:latin typeface="Constantia" pitchFamily="18" charset="0"/>
              </a:rPr>
              <a:t>російських  </a:t>
            </a:r>
            <a:r>
              <a:rPr lang="uk-UA" sz="2400" b="1" dirty="0">
                <a:solidFill>
                  <a:prstClr val="white"/>
                </a:solidFill>
                <a:latin typeface="Constantia" pitchFamily="18" charset="0"/>
              </a:rPr>
              <a:t>царів увів </a:t>
            </a:r>
            <a:r>
              <a:rPr lang="uk-UA" sz="2400" b="1" dirty="0" smtClean="0">
                <a:solidFill>
                  <a:prstClr val="white"/>
                </a:solidFill>
                <a:latin typeface="Constantia" pitchFamily="18" charset="0"/>
              </a:rPr>
              <a:t>у </a:t>
            </a:r>
            <a:r>
              <a:rPr lang="uk-UA" sz="2400" b="1" dirty="0">
                <a:solidFill>
                  <a:prstClr val="white"/>
                </a:solidFill>
                <a:latin typeface="Constantia" pitchFamily="18" charset="0"/>
              </a:rPr>
              <a:t>штат свого двору нову посаду танцюриста. </a:t>
            </a:r>
            <a:endParaRPr lang="ru-RU" sz="2400" b="1" dirty="0">
              <a:solidFill>
                <a:prstClr val="white"/>
              </a:solidFill>
              <a:latin typeface="Constantia" pitchFamily="18" charset="0"/>
            </a:endParaRPr>
          </a:p>
        </p:txBody>
      </p:sp>
    </p:spTree>
    <p:extLst>
      <p:ext uri="{BB962C8B-B14F-4D97-AF65-F5344CB8AC3E}">
        <p14:creationId xmlns:p14="http://schemas.microsoft.com/office/powerpoint/2010/main" xmlns="" val="34362739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5 из 96000">
            <a:hlinkClick r:id="rId2"/>
          </p:cNvPr>
          <p:cNvPicPr>
            <a:picLocks noChangeAspect="1" noChangeArrowheads="1"/>
          </p:cNvPicPr>
          <p:nvPr/>
        </p:nvPicPr>
        <p:blipFill>
          <a:blip r:embed="rId3" cstate="print"/>
          <a:srcRect/>
          <a:stretch>
            <a:fillRect/>
          </a:stretch>
        </p:blipFill>
        <p:spPr bwMode="auto">
          <a:xfrm>
            <a:off x="1071538" y="1360566"/>
            <a:ext cx="6858048" cy="5497433"/>
          </a:xfrm>
          <a:prstGeom prst="rect">
            <a:avLst/>
          </a:prstGeom>
          <a:noFill/>
          <a:effectLst>
            <a:softEdge rad="635000"/>
          </a:effectLst>
        </p:spPr>
      </p:pic>
      <p:sp>
        <p:nvSpPr>
          <p:cNvPr id="2" name="Прямоугольник 1"/>
          <p:cNvSpPr/>
          <p:nvPr/>
        </p:nvSpPr>
        <p:spPr>
          <a:xfrm>
            <a:off x="428625" y="142875"/>
            <a:ext cx="8358188" cy="1477328"/>
          </a:xfrm>
          <a:prstGeom prst="rect">
            <a:avLst/>
          </a:prstGeom>
        </p:spPr>
        <p:txBody>
          <a:bodyPr>
            <a:spAutoFit/>
          </a:bodyPr>
          <a:lstStyle/>
          <a:p>
            <a:pPr algn="just">
              <a:defRPr/>
            </a:pPr>
            <a:r>
              <a:rPr lang="uk-UA" dirty="0">
                <a:solidFill>
                  <a:prstClr val="black"/>
                </a:solidFill>
                <a:effectLst>
                  <a:outerShdw blurRad="38100" dist="38100" dir="2700000" algn="tl">
                    <a:srgbClr val="000000">
                      <a:alpha val="43137"/>
                    </a:srgbClr>
                  </a:outerShdw>
                </a:effectLst>
                <a:latin typeface="Constantia" pitchFamily="18" charset="0"/>
              </a:rPr>
              <a:t>У  1738 році в Російській імперії, завдяки французькому танцмейстеру Жанові-Батисту </a:t>
            </a:r>
            <a:r>
              <a:rPr lang="uk-UA" dirty="0" err="1">
                <a:solidFill>
                  <a:prstClr val="black"/>
                </a:solidFill>
                <a:effectLst>
                  <a:outerShdw blurRad="38100" dist="38100" dir="2700000" algn="tl">
                    <a:srgbClr val="000000">
                      <a:alpha val="43137"/>
                    </a:srgbClr>
                  </a:outerShdw>
                </a:effectLst>
                <a:latin typeface="Constantia" pitchFamily="18" charset="0"/>
              </a:rPr>
              <a:t>Ланде</a:t>
            </a:r>
            <a:r>
              <a:rPr lang="uk-UA" dirty="0">
                <a:solidFill>
                  <a:prstClr val="black"/>
                </a:solidFill>
                <a:effectLst>
                  <a:outerShdw blurRad="38100" dist="38100" dir="2700000" algn="tl">
                    <a:srgbClr val="000000">
                      <a:alpha val="43137"/>
                    </a:srgbClr>
                  </a:outerShdw>
                </a:effectLst>
                <a:latin typeface="Constantia" pitchFamily="18" charset="0"/>
              </a:rPr>
              <a:t>, </a:t>
            </a:r>
            <a:r>
              <a:rPr lang="uk-UA" dirty="0" smtClean="0">
                <a:solidFill>
                  <a:prstClr val="black"/>
                </a:solidFill>
                <a:effectLst>
                  <a:outerShdw blurRad="38100" dist="38100" dir="2700000" algn="tl">
                    <a:srgbClr val="000000">
                      <a:alpha val="43137"/>
                    </a:srgbClr>
                  </a:outerShdw>
                </a:effectLst>
                <a:latin typeface="Constantia" pitchFamily="18" charset="0"/>
              </a:rPr>
              <a:t>з</a:t>
            </a:r>
            <a:r>
              <a:rPr lang="uk-UA" dirty="0">
                <a:solidFill>
                  <a:prstClr val="black"/>
                </a:solidFill>
                <a:effectLst>
                  <a:outerShdw blurRad="38100" dist="38100" dir="2700000" algn="tl">
                    <a:srgbClr val="000000">
                      <a:alpha val="43137"/>
                    </a:srgbClr>
                  </a:outerShdw>
                </a:effectLst>
                <a:latin typeface="Constantia" pitchFamily="18" charset="0"/>
              </a:rPr>
              <a:t>'</a:t>
            </a:r>
            <a:r>
              <a:rPr lang="uk-UA" dirty="0" smtClean="0">
                <a:solidFill>
                  <a:prstClr val="black"/>
                </a:solidFill>
                <a:effectLst>
                  <a:outerShdw blurRad="38100" dist="38100" dir="2700000" algn="tl">
                    <a:srgbClr val="000000">
                      <a:alpha val="43137"/>
                    </a:srgbClr>
                  </a:outerShdw>
                </a:effectLst>
                <a:latin typeface="Constantia" pitchFamily="18" charset="0"/>
              </a:rPr>
              <a:t>явилася </a:t>
            </a:r>
            <a:r>
              <a:rPr lang="uk-UA" dirty="0">
                <a:solidFill>
                  <a:prstClr val="black"/>
                </a:solidFill>
                <a:effectLst>
                  <a:outerShdw blurRad="38100" dist="38100" dir="2700000" algn="tl">
                    <a:srgbClr val="000000">
                      <a:alpha val="43137"/>
                    </a:srgbClr>
                  </a:outerShdw>
                </a:effectLst>
                <a:latin typeface="Constantia" pitchFamily="18" charset="0"/>
              </a:rPr>
              <a:t>перша школа балетної майстерності </a:t>
            </a:r>
            <a:r>
              <a:rPr lang="uk-UA" dirty="0">
                <a:solidFill>
                  <a:prstClr val="black"/>
                </a:solidFill>
                <a:effectLst>
                  <a:outerShdw blurRad="38100" dist="38100" dir="2700000" algn="tl">
                    <a:srgbClr val="000000">
                      <a:alpha val="43137"/>
                    </a:srgbClr>
                  </a:outerShdw>
                </a:effectLst>
                <a:latin typeface="Constantia" pitchFamily="18" charset="0"/>
                <a:cs typeface="Calibri"/>
              </a:rPr>
              <a:t>̶</a:t>
            </a:r>
            <a:r>
              <a:rPr lang="uk-UA" dirty="0">
                <a:solidFill>
                  <a:prstClr val="black"/>
                </a:solidFill>
                <a:effectLst>
                  <a:outerShdw blurRad="38100" dist="38100" dir="2700000" algn="tl">
                    <a:srgbClr val="000000">
                      <a:alpha val="43137"/>
                    </a:srgbClr>
                  </a:outerShdw>
                </a:effectLst>
                <a:latin typeface="Constantia" pitchFamily="18" charset="0"/>
              </a:rPr>
              <a:t> нині відома Санкт-Петербурзька Академія Російського балету ім. Агрипини Яківни </a:t>
            </a:r>
            <a:r>
              <a:rPr lang="uk-UA" dirty="0" err="1">
                <a:solidFill>
                  <a:prstClr val="black"/>
                </a:solidFill>
                <a:effectLst>
                  <a:outerShdw blurRad="38100" dist="38100" dir="2700000" algn="tl">
                    <a:srgbClr val="000000">
                      <a:alpha val="43137"/>
                    </a:srgbClr>
                  </a:outerShdw>
                </a:effectLst>
                <a:latin typeface="Constantia" pitchFamily="18" charset="0"/>
              </a:rPr>
              <a:t>Ваганової</a:t>
            </a:r>
            <a:r>
              <a:rPr lang="uk-UA" dirty="0">
                <a:solidFill>
                  <a:prstClr val="black"/>
                </a:solidFill>
                <a:effectLst>
                  <a:outerShdw blurRad="38100" dist="38100" dir="2700000" algn="tl">
                    <a:srgbClr val="000000">
                      <a:alpha val="43137"/>
                    </a:srgbClr>
                  </a:outerShdw>
                </a:effectLst>
                <a:latin typeface="Constantia" pitchFamily="18" charset="0"/>
              </a:rPr>
              <a:t>. Через три роки 12 хлопчиків і 12 дівчат із палацової челяді стали першими в Росії професійними танцівниками. </a:t>
            </a:r>
            <a:endParaRPr lang="ru-RU"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24106798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06 из 96000">
            <a:hlinkClick r:id="rId2"/>
          </p:cNvPr>
          <p:cNvPicPr>
            <a:picLocks noChangeAspect="1" noChangeArrowheads="1"/>
          </p:cNvPicPr>
          <p:nvPr/>
        </p:nvPicPr>
        <p:blipFill>
          <a:blip r:embed="rId3" cstate="print">
            <a:lum contrast="30000"/>
            <a:extLst>
              <a:ext uri="{28A0092B-C50C-407E-A947-70E740481C1C}">
                <a14:useLocalDpi xmlns:a14="http://schemas.microsoft.com/office/drawing/2010/main" xmlns=""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14282" y="214313"/>
            <a:ext cx="8643998" cy="5262979"/>
          </a:xfrm>
          <a:prstGeom prst="rect">
            <a:avLst/>
          </a:prstGeom>
        </p:spPr>
        <p:txBody>
          <a:bodyPr wrap="square">
            <a:spAutoFit/>
          </a:bodyPr>
          <a:lstStyle/>
          <a:p>
            <a:pPr algn="just">
              <a:defRPr/>
            </a:pPr>
            <a:r>
              <a:rPr lang="uk-UA" sz="2400" dirty="0" smtClean="0">
                <a:solidFill>
                  <a:srgbClr val="0070C0"/>
                </a:solidFill>
                <a:latin typeface="Constantia" pitchFamily="18" charset="0"/>
              </a:rPr>
              <a:t>1742 року Єлизавета </a:t>
            </a:r>
            <a:r>
              <a:rPr lang="en-US" sz="2400" dirty="0" smtClean="0">
                <a:solidFill>
                  <a:srgbClr val="0070C0"/>
                </a:solidFill>
                <a:latin typeface="Constantia" pitchFamily="18" charset="0"/>
              </a:rPr>
              <a:t>II</a:t>
            </a:r>
            <a:r>
              <a:rPr lang="uk-UA" sz="2400" dirty="0" smtClean="0">
                <a:solidFill>
                  <a:srgbClr val="0070C0"/>
                </a:solidFill>
                <a:latin typeface="Constantia" pitchFamily="18" charset="0"/>
              </a:rPr>
              <a:t> видала указ про заснування в Петербурзі російської балетної трупи. 1756 року був виданий указ про створення дирекції імператорських театрів.</a:t>
            </a:r>
          </a:p>
          <a:p>
            <a:pPr algn="just">
              <a:defRPr/>
            </a:pPr>
            <a:r>
              <a:rPr lang="uk-UA" sz="2400" dirty="0" smtClean="0">
                <a:solidFill>
                  <a:srgbClr val="0070C0"/>
                </a:solidFill>
                <a:latin typeface="Constantia" pitchFamily="18" charset="0"/>
              </a:rPr>
              <a:t> 1776 року у Москві було закладено </a:t>
            </a:r>
            <a:r>
              <a:rPr lang="uk-UA" sz="2400" dirty="0" err="1" smtClean="0">
                <a:solidFill>
                  <a:srgbClr val="0070C0"/>
                </a:solidFill>
                <a:latin typeface="Constantia" pitchFamily="18" charset="0"/>
              </a:rPr>
              <a:t>Большой</a:t>
            </a:r>
            <a:r>
              <a:rPr lang="uk-UA" sz="2400" dirty="0" smtClean="0">
                <a:solidFill>
                  <a:srgbClr val="0070C0"/>
                </a:solidFill>
                <a:latin typeface="Constantia" pitchFamily="18" charset="0"/>
              </a:rPr>
              <a:t> театр</a:t>
            </a:r>
          </a:p>
          <a:p>
            <a:pPr algn="just">
              <a:defRPr/>
            </a:pPr>
            <a:r>
              <a:rPr lang="uk-UA" sz="2400" dirty="0" smtClean="0">
                <a:solidFill>
                  <a:srgbClr val="0070C0"/>
                </a:solidFill>
                <a:latin typeface="Constantia" pitchFamily="18" charset="0"/>
              </a:rPr>
              <a:t>1801 року В Петербург прибув балетмейстер Шарль Луї </a:t>
            </a:r>
            <a:r>
              <a:rPr lang="uk-UA" sz="2400" dirty="0" err="1" smtClean="0">
                <a:solidFill>
                  <a:srgbClr val="0070C0"/>
                </a:solidFill>
                <a:latin typeface="Constantia" pitchFamily="18" charset="0"/>
              </a:rPr>
              <a:t>Дідло</a:t>
            </a:r>
            <a:r>
              <a:rPr lang="uk-UA" sz="2400" dirty="0" smtClean="0">
                <a:solidFill>
                  <a:srgbClr val="0070C0"/>
                </a:solidFill>
                <a:latin typeface="Constantia" pitchFamily="18" charset="0"/>
              </a:rPr>
              <a:t>, який очолив трупу петербурзького балету</a:t>
            </a:r>
          </a:p>
          <a:p>
            <a:pPr algn="just">
              <a:defRPr/>
            </a:pPr>
            <a:r>
              <a:rPr lang="uk-UA" sz="2400" dirty="0" smtClean="0">
                <a:solidFill>
                  <a:srgbClr val="0070C0"/>
                </a:solidFill>
                <a:latin typeface="Constantia" pitchFamily="18" charset="0"/>
              </a:rPr>
              <a:t>1823 року французька балерина </a:t>
            </a:r>
            <a:r>
              <a:rPr lang="uk-UA" sz="2400" dirty="0" err="1" smtClean="0">
                <a:solidFill>
                  <a:srgbClr val="0070C0"/>
                </a:solidFill>
                <a:latin typeface="Constantia" pitchFamily="18" charset="0"/>
              </a:rPr>
              <a:t>Феліцата</a:t>
            </a:r>
            <a:r>
              <a:rPr lang="uk-UA" sz="2400" dirty="0" smtClean="0">
                <a:solidFill>
                  <a:srgbClr val="0070C0"/>
                </a:solidFill>
                <a:latin typeface="Constantia" pitchFamily="18" charset="0"/>
              </a:rPr>
              <a:t> </a:t>
            </a:r>
            <a:r>
              <a:rPr lang="uk-UA" sz="2400" dirty="0" err="1" smtClean="0">
                <a:solidFill>
                  <a:srgbClr val="0070C0"/>
                </a:solidFill>
                <a:latin typeface="Constantia" pitchFamily="18" charset="0"/>
              </a:rPr>
              <a:t>Гюллень-Сор</a:t>
            </a:r>
            <a:r>
              <a:rPr lang="uk-UA" sz="2400" dirty="0" smtClean="0">
                <a:solidFill>
                  <a:srgbClr val="0070C0"/>
                </a:solidFill>
                <a:latin typeface="Constantia" pitchFamily="18" charset="0"/>
              </a:rPr>
              <a:t> виклала свою методику В Московському театральному училищі.</a:t>
            </a:r>
          </a:p>
          <a:p>
            <a:pPr algn="just">
              <a:defRPr/>
            </a:pPr>
            <a:r>
              <a:rPr lang="uk-UA" sz="2400" dirty="0" smtClean="0">
                <a:solidFill>
                  <a:srgbClr val="0070C0"/>
                </a:solidFill>
                <a:latin typeface="Constantia" pitchFamily="18" charset="0"/>
              </a:rPr>
              <a:t>1830 році у російському балеті почалась епоха романтизму.</a:t>
            </a:r>
          </a:p>
          <a:p>
            <a:pPr algn="just">
              <a:defRPr/>
            </a:pPr>
            <a:r>
              <a:rPr lang="uk-UA" sz="2400" dirty="0" smtClean="0">
                <a:solidFill>
                  <a:srgbClr val="0070C0"/>
                </a:solidFill>
                <a:latin typeface="Constantia" pitchFamily="18" charset="0"/>
              </a:rPr>
              <a:t>1860 року у Петербурзі відкрито - Маріїнський театр.</a:t>
            </a:r>
          </a:p>
          <a:p>
            <a:pPr algn="just">
              <a:defRPr/>
            </a:pPr>
            <a:r>
              <a:rPr lang="uk-UA" sz="2400" dirty="0" smtClean="0">
                <a:solidFill>
                  <a:srgbClr val="0070C0"/>
                </a:solidFill>
                <a:latin typeface="Constantia" pitchFamily="18" charset="0"/>
              </a:rPr>
              <a:t>На </a:t>
            </a:r>
            <a:r>
              <a:rPr lang="uk-UA" sz="2400" dirty="0">
                <a:solidFill>
                  <a:srgbClr val="0070C0"/>
                </a:solidFill>
                <a:latin typeface="Constantia" pitchFamily="18" charset="0"/>
              </a:rPr>
              <a:t>початку XIX століття російське балетне мистецтво досягло творчої зрілості. Балет зайняв привілейоване положення серед інших видів театрального мистецтва. </a:t>
            </a:r>
            <a:endParaRPr lang="ru-RU" sz="2400" dirty="0">
              <a:solidFill>
                <a:srgbClr val="0070C0"/>
              </a:solidFill>
              <a:latin typeface="Constantia" pitchFamily="18" charset="0"/>
            </a:endParaRPr>
          </a:p>
        </p:txBody>
      </p:sp>
    </p:spTree>
    <p:extLst>
      <p:ext uri="{BB962C8B-B14F-4D97-AF65-F5344CB8AC3E}">
        <p14:creationId xmlns:p14="http://schemas.microsoft.com/office/powerpoint/2010/main" xmlns="" val="1953066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8" y="-17463"/>
            <a:ext cx="9183688"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1"/>
          <p:cNvSpPr>
            <a:spLocks noChangeArrowheads="1"/>
          </p:cNvSpPr>
          <p:nvPr/>
        </p:nvSpPr>
        <p:spPr bwMode="auto">
          <a:xfrm>
            <a:off x="1071563" y="714375"/>
            <a:ext cx="7072312"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ea typeface="Calibri" pitchFamily="34" charset="0"/>
                <a:cs typeface="Times New Roman" pitchFamily="18" charset="0"/>
              </a:rPr>
              <a:t>У балетах минулого існувала ціла система умовних позначок. Якщо артист, приміром, проводив по своєму чолу ребром долоні, припускаючи, що в нього на голові корона, це означало «король»; склав хрестоподібно руки на грудях, виходить, «помер»; указав на підмізинний палець руки, де зазвичай носять обручку </a:t>
            </a:r>
            <a:r>
              <a:rPr lang="uk-UA" dirty="0">
                <a:solidFill>
                  <a:prstClr val="white"/>
                </a:solidFill>
                <a:ea typeface="Calibri" pitchFamily="34" charset="0"/>
                <a:cs typeface="Times New Roman" pitchFamily="18" charset="0"/>
              </a:rPr>
              <a:t>̶</a:t>
            </a:r>
            <a:r>
              <a:rPr lang="uk-UA" dirty="0">
                <a:solidFill>
                  <a:prstClr val="white"/>
                </a:solidFill>
                <a:latin typeface="Arial" pitchFamily="34" charset="0"/>
                <a:ea typeface="Calibri" pitchFamily="34" charset="0"/>
                <a:cs typeface="Times New Roman" pitchFamily="18" charset="0"/>
              </a:rPr>
              <a:t> «прагну одружитися» або «одружений»; став робити руками хвилеподібні рухи, виходить, «приплив на кораблі» і так далі. Звісно, усі ці жести були зрозумілі лише балетмейстерам, артистам і купці балетоманів </a:t>
            </a:r>
            <a:r>
              <a:rPr lang="uk-UA" dirty="0">
                <a:solidFill>
                  <a:prstClr val="white"/>
                </a:solidFill>
                <a:ea typeface="Calibri" pitchFamily="34" charset="0"/>
                <a:cs typeface="Times New Roman" pitchFamily="18" charset="0"/>
              </a:rPr>
              <a:t>̶</a:t>
            </a:r>
            <a:r>
              <a:rPr lang="uk-UA" dirty="0">
                <a:solidFill>
                  <a:prstClr val="white"/>
                </a:solidFill>
                <a:latin typeface="Arial" pitchFamily="34" charset="0"/>
                <a:ea typeface="Calibri" pitchFamily="34" charset="0"/>
                <a:cs typeface="Times New Roman" pitchFamily="18" charset="0"/>
              </a:rPr>
              <a:t> постійних відвідувачів балетів. </a:t>
            </a:r>
            <a:endParaRPr lang="uk-UA" sz="2800" dirty="0">
              <a:solidFill>
                <a:prstClr val="white"/>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9676726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dirty="0">
              <a:solidFill>
                <a:prstClr val="white"/>
              </a:solidFill>
              <a:latin typeface="Arial" pitchFamily="34" charset="0"/>
            </a:endParaRPr>
          </a:p>
        </p:txBody>
      </p:sp>
    </p:spTree>
    <p:extLst>
      <p:ext uri="{BB962C8B-B14F-4D97-AF65-F5344CB8AC3E}">
        <p14:creationId xmlns:p14="http://schemas.microsoft.com/office/powerpoint/2010/main" xmlns="" val="18958708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ppt_x</p:attrName>
                                        </p:attrNameLst>
                                      </p:cBhvr>
                                      <p:tavLst>
                                        <p:tav tm="0">
                                          <p:val>
                                            <p:strVal val="#ppt_x-.2"/>
                                          </p:val>
                                        </p:tav>
                                        <p:tav tm="100000">
                                          <p:val>
                                            <p:strVal val="#ppt_x"/>
                                          </p:val>
                                        </p:tav>
                                      </p:tavLst>
                                    </p:anim>
                                    <p:anim calcmode="lin" valueType="num">
                                      <p:cBhvr>
                                        <p:cTn id="8" dur="2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8"/>
          <p:cNvSpPr txBox="1">
            <a:spLocks noChangeArrowheads="1"/>
          </p:cNvSpPr>
          <p:nvPr/>
        </p:nvSpPr>
        <p:spPr bwMode="auto">
          <a:xfrm>
            <a:off x="5214942" y="4714884"/>
            <a:ext cx="3643338" cy="2985433"/>
          </a:xfrm>
          <a:prstGeom prst="rect">
            <a:avLst/>
          </a:prstGeom>
          <a:noFill/>
          <a:ln w="9525">
            <a:noFill/>
            <a:miter lim="800000"/>
            <a:headEnd/>
            <a:tailEnd/>
          </a:ln>
          <a:effectLst/>
        </p:spPr>
        <p:txBody>
          <a:bodyPr wrap="square">
            <a:spAutoFit/>
          </a:bodyPr>
          <a:lstStyle/>
          <a:p>
            <a:pPr algn="ctr">
              <a:spcBef>
                <a:spcPct val="0"/>
              </a:spcBef>
              <a:defRPr/>
            </a:pP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Петро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Ілліч</a:t>
            </a: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Чайковський</a:t>
            </a:r>
            <a:endPar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endParaRPr>
          </a:p>
          <a:p>
            <a:pPr algn="ctr">
              <a:spcBef>
                <a:spcPct val="0"/>
              </a:spcBef>
              <a:defRPr/>
            </a:pPr>
            <a:r>
              <a:rPr lang="ru-RU" sz="2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1840-1893</a:t>
            </a:r>
          </a:p>
          <a:p>
            <a:pPr algn="ctr">
              <a:spcBef>
                <a:spcPct val="0"/>
              </a:spcBef>
              <a:defRPr/>
            </a:pPr>
            <a: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r>
            <a:b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br>
            <a:endParaRPr lang="ru-RU" sz="4800" b="1" dirty="0">
              <a:solidFill>
                <a:srgbClr val="990099"/>
              </a:solidFill>
              <a:effectLst>
                <a:outerShdw blurRad="38100" dist="38100" dir="2700000" algn="tl">
                  <a:srgbClr val="000000">
                    <a:alpha val="43137"/>
                  </a:srgbClr>
                </a:outerShdw>
              </a:effectLst>
              <a:latin typeface="Constantia" pitchFamily="18" charset="0"/>
              <a:cs typeface="Arial" pitchFamily="34" charset="0"/>
            </a:endParaRPr>
          </a:p>
        </p:txBody>
      </p:sp>
      <p:pic>
        <p:nvPicPr>
          <p:cNvPr id="7" name="Рисунок 6" descr="0113-030.jpg"/>
          <p:cNvPicPr>
            <a:picLocks noChangeAspect="1"/>
          </p:cNvPicPr>
          <p:nvPr/>
        </p:nvPicPr>
        <p:blipFill>
          <a:blip r:embed="rId4" cstate="print"/>
          <a:stretch>
            <a:fillRect/>
          </a:stretch>
        </p:blipFill>
        <p:spPr>
          <a:xfrm>
            <a:off x="6000760" y="500042"/>
            <a:ext cx="2674381"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596" y="357166"/>
            <a:ext cx="4786346" cy="6186309"/>
          </a:xfrm>
          <a:prstGeom prst="rect">
            <a:avLst/>
          </a:prstGeom>
        </p:spPr>
        <p:txBody>
          <a:bodyPr wrap="square">
            <a:spAutoFit/>
          </a:bodyPr>
          <a:lstStyle/>
          <a:p>
            <a:r>
              <a:rPr lang="ru-RU" dirty="0" smtClean="0">
                <a:latin typeface="Constantia" pitchFamily="18" charset="0"/>
              </a:rPr>
              <a:t>Докорінний злам у розвитку балетного </a:t>
            </a:r>
            <a:r>
              <a:rPr lang="ru-RU" dirty="0" err="1" smtClean="0">
                <a:latin typeface="Constantia" pitchFamily="18" charset="0"/>
              </a:rPr>
              <a:t>мистецтва</a:t>
            </a:r>
            <a:r>
              <a:rPr lang="ru-RU" dirty="0" smtClean="0">
                <a:latin typeface="Constantia" pitchFamily="18" charset="0"/>
              </a:rPr>
              <a:t> </a:t>
            </a:r>
            <a:r>
              <a:rPr lang="ru-RU" dirty="0" err="1" smtClean="0">
                <a:latin typeface="Constantia" pitchFamily="18" charset="0"/>
              </a:rPr>
              <a:t>настає</a:t>
            </a:r>
            <a:r>
              <a:rPr lang="ru-RU" dirty="0" smtClean="0">
                <a:latin typeface="Constantia" pitchFamily="18" charset="0"/>
              </a:rPr>
              <a:t> у зв'язку з </a:t>
            </a:r>
            <a:r>
              <a:rPr lang="ru-RU" dirty="0" err="1" smtClean="0">
                <a:latin typeface="Constantia" pitchFamily="18" charset="0"/>
              </a:rPr>
              <a:t>діяльністю</a:t>
            </a:r>
            <a:r>
              <a:rPr lang="ru-RU" dirty="0" smtClean="0">
                <a:latin typeface="Constantia" pitchFamily="18" charset="0"/>
              </a:rPr>
              <a:t> </a:t>
            </a:r>
            <a:r>
              <a:rPr lang="ru-RU" dirty="0" err="1" smtClean="0">
                <a:latin typeface="Constantia" pitchFamily="18" charset="0"/>
              </a:rPr>
              <a:t>П.І.Чайковського</a:t>
            </a:r>
            <a:r>
              <a:rPr lang="ru-RU" dirty="0" smtClean="0">
                <a:latin typeface="Constantia" pitchFamily="18" charset="0"/>
              </a:rPr>
              <a:t> </a:t>
            </a:r>
            <a:r>
              <a:rPr lang="ru-RU" dirty="0" err="1" smtClean="0">
                <a:latin typeface="Constantia" pitchFamily="18" charset="0"/>
              </a:rPr>
              <a:t>балетна</a:t>
            </a:r>
            <a:r>
              <a:rPr lang="ru-RU" dirty="0" smtClean="0">
                <a:latin typeface="Constantia" pitchFamily="18" charset="0"/>
              </a:rPr>
              <a:t> </a:t>
            </a:r>
            <a:r>
              <a:rPr lang="ru-RU" dirty="0" err="1" smtClean="0">
                <a:latin typeface="Constantia" pitchFamily="18" charset="0"/>
              </a:rPr>
              <a:t>музика</a:t>
            </a:r>
            <a:r>
              <a:rPr lang="ru-RU" dirty="0" smtClean="0">
                <a:latin typeface="Constantia" pitchFamily="18" charset="0"/>
              </a:rPr>
              <a:t> </a:t>
            </a:r>
            <a:r>
              <a:rPr lang="ru-RU" dirty="0" err="1" smtClean="0">
                <a:latin typeface="Constantia" pitchFamily="18" charset="0"/>
              </a:rPr>
              <a:t>якого</a:t>
            </a:r>
            <a:r>
              <a:rPr lang="ru-RU" dirty="0" smtClean="0">
                <a:latin typeface="Constantia" pitchFamily="18" charset="0"/>
              </a:rPr>
              <a:t> </a:t>
            </a:r>
            <a:r>
              <a:rPr lang="ru-RU" dirty="0" err="1" smtClean="0">
                <a:latin typeface="Constantia" pitchFamily="18" charset="0"/>
              </a:rPr>
              <a:t>органічно</a:t>
            </a:r>
            <a:r>
              <a:rPr lang="ru-RU" dirty="0" smtClean="0">
                <a:latin typeface="Constantia" pitchFamily="18" charset="0"/>
              </a:rPr>
              <a:t> </a:t>
            </a:r>
            <a:r>
              <a:rPr lang="ru-RU" dirty="0" err="1" smtClean="0">
                <a:latin typeface="Constantia" pitchFamily="18" charset="0"/>
              </a:rPr>
              <a:t>пов'язана</a:t>
            </a:r>
            <a:r>
              <a:rPr lang="ru-RU" dirty="0" smtClean="0">
                <a:latin typeface="Constantia" pitchFamily="18" charset="0"/>
              </a:rPr>
              <a:t> </a:t>
            </a:r>
            <a:r>
              <a:rPr lang="ru-RU" dirty="0" err="1" smtClean="0">
                <a:latin typeface="Constantia" pitchFamily="18" charset="0"/>
              </a:rPr>
              <a:t>із</a:t>
            </a:r>
            <a:r>
              <a:rPr lang="ru-RU" dirty="0" smtClean="0">
                <a:latin typeface="Constantia" pitchFamily="18" charset="0"/>
              </a:rPr>
              <a:t> </a:t>
            </a:r>
            <a:r>
              <a:rPr lang="ru-RU" dirty="0" err="1" smtClean="0">
                <a:latin typeface="Constantia" pitchFamily="18" charset="0"/>
              </a:rPr>
              <a:t>змістом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розвитком</a:t>
            </a:r>
            <a:r>
              <a:rPr lang="ru-RU" dirty="0" smtClean="0">
                <a:latin typeface="Constantia" pitchFamily="18" charset="0"/>
              </a:rPr>
              <a:t> </a:t>
            </a:r>
            <a:r>
              <a:rPr lang="ru-RU" dirty="0" err="1" smtClean="0">
                <a:latin typeface="Constantia" pitchFamily="18" charset="0"/>
              </a:rPr>
              <a:t>сценічної</a:t>
            </a:r>
            <a:r>
              <a:rPr lang="ru-RU" dirty="0" smtClean="0">
                <a:latin typeface="Constantia" pitchFamily="18" charset="0"/>
              </a:rPr>
              <a:t> </a:t>
            </a:r>
            <a:r>
              <a:rPr lang="ru-RU" dirty="0" err="1" smtClean="0">
                <a:latin typeface="Constantia" pitchFamily="18" charset="0"/>
              </a:rPr>
              <a:t>дії</a:t>
            </a:r>
            <a:r>
              <a:rPr lang="ru-RU" dirty="0" smtClean="0">
                <a:latin typeface="Constantia" pitchFamily="18" charset="0"/>
              </a:rPr>
              <a:t>. До </a:t>
            </a:r>
            <a:r>
              <a:rPr lang="ru-RU" dirty="0" err="1" smtClean="0">
                <a:latin typeface="Constantia" pitchFamily="18" charset="0"/>
              </a:rPr>
              <a:t>цього</a:t>
            </a:r>
            <a:r>
              <a:rPr lang="ru-RU" dirty="0" smtClean="0">
                <a:latin typeface="Constantia" pitchFamily="18" charset="0"/>
              </a:rPr>
              <a:t> часу </a:t>
            </a:r>
            <a:r>
              <a:rPr lang="ru-RU" dirty="0" err="1" smtClean="0">
                <a:latin typeface="Constantia" pitchFamily="18" charset="0"/>
              </a:rPr>
              <a:t>музика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a:t>
            </a:r>
            <a:r>
              <a:rPr lang="ru-RU" dirty="0" err="1" smtClean="0">
                <a:latin typeface="Constantia" pitchFamily="18" charset="0"/>
              </a:rPr>
              <a:t>відігравала</a:t>
            </a:r>
            <a:r>
              <a:rPr lang="ru-RU" dirty="0" smtClean="0">
                <a:latin typeface="Constantia" pitchFamily="18" charset="0"/>
              </a:rPr>
              <a:t> </a:t>
            </a:r>
            <a:r>
              <a:rPr lang="ru-RU" dirty="0" err="1" smtClean="0">
                <a:latin typeface="Constantia" pitchFamily="18" charset="0"/>
              </a:rPr>
              <a:t>лише</a:t>
            </a:r>
            <a:r>
              <a:rPr lang="ru-RU" dirty="0" smtClean="0">
                <a:latin typeface="Constantia" pitchFamily="18" charset="0"/>
              </a:rPr>
              <a:t> </a:t>
            </a:r>
            <a:r>
              <a:rPr lang="ru-RU" dirty="0" err="1" smtClean="0">
                <a:latin typeface="Constantia" pitchFamily="18" charset="0"/>
              </a:rPr>
              <a:t>другорядну</a:t>
            </a:r>
            <a:r>
              <a:rPr lang="ru-RU" dirty="0" smtClean="0">
                <a:latin typeface="Constantia" pitchFamily="18" charset="0"/>
              </a:rPr>
              <a:t> роль. </a:t>
            </a:r>
            <a:r>
              <a:rPr lang="ru-RU" dirty="0" err="1" smtClean="0">
                <a:latin typeface="Constantia" pitchFamily="18" charset="0"/>
              </a:rPr>
              <a:t>Він</a:t>
            </a:r>
            <a:r>
              <a:rPr lang="ru-RU" dirty="0" smtClean="0">
                <a:latin typeface="Constantia" pitchFamily="18" charset="0"/>
              </a:rPr>
              <a:t> широко </a:t>
            </a:r>
            <a:r>
              <a:rPr lang="ru-RU" dirty="0" err="1" smtClean="0">
                <a:latin typeface="Constantia" pitchFamily="18" charset="0"/>
              </a:rPr>
              <a:t>застосовував</a:t>
            </a:r>
            <a:r>
              <a:rPr lang="ru-RU" dirty="0" smtClean="0">
                <a:latin typeface="Constantia" pitchFamily="18" charset="0"/>
              </a:rPr>
              <a:t> принцип </a:t>
            </a:r>
            <a:r>
              <a:rPr lang="ru-RU" dirty="0" err="1" smtClean="0">
                <a:latin typeface="Constantia" pitchFamily="18" charset="0"/>
              </a:rPr>
              <a:t>симфонічного</a:t>
            </a:r>
            <a:r>
              <a:rPr lang="ru-RU" dirty="0" smtClean="0">
                <a:latin typeface="Constantia" pitchFamily="18" charset="0"/>
              </a:rPr>
              <a:t> розвитку </a:t>
            </a:r>
            <a:r>
              <a:rPr lang="ru-RU" dirty="0" err="1" smtClean="0">
                <a:latin typeface="Constantia" pitchFamily="18" charset="0"/>
              </a:rPr>
              <a:t>музичних</a:t>
            </a:r>
            <a:r>
              <a:rPr lang="ru-RU" dirty="0" smtClean="0">
                <a:latin typeface="Constantia" pitchFamily="18" charset="0"/>
              </a:rPr>
              <a:t> думок, </a:t>
            </a:r>
            <a:r>
              <a:rPr lang="ru-RU" dirty="0" err="1" smtClean="0">
                <a:latin typeface="Constantia" pitchFamily="18" charset="0"/>
              </a:rPr>
              <a:t>створював</a:t>
            </a:r>
            <a:r>
              <a:rPr lang="ru-RU" dirty="0" smtClean="0">
                <a:latin typeface="Constantia" pitchFamily="18" charset="0"/>
              </a:rPr>
              <a:t> </a:t>
            </a:r>
            <a:r>
              <a:rPr lang="ru-RU" dirty="0" err="1" smtClean="0">
                <a:latin typeface="Constantia" pitchFamily="18" charset="0"/>
              </a:rPr>
              <a:t>яскраві</a:t>
            </a:r>
            <a:r>
              <a:rPr lang="ru-RU" dirty="0" smtClean="0">
                <a:latin typeface="Constantia" pitchFamily="18" charset="0"/>
              </a:rPr>
              <a:t> </a:t>
            </a:r>
            <a:r>
              <a:rPr lang="ru-RU" dirty="0" err="1" smtClean="0">
                <a:latin typeface="Constantia" pitchFamily="18" charset="0"/>
              </a:rPr>
              <a:t>музичні</a:t>
            </a:r>
            <a:r>
              <a:rPr lang="ru-RU" dirty="0" smtClean="0">
                <a:latin typeface="Constantia" pitchFamily="18" charset="0"/>
              </a:rPr>
              <a:t> характеристики. </a:t>
            </a:r>
            <a:r>
              <a:rPr lang="ru-RU" dirty="0" err="1" smtClean="0">
                <a:latin typeface="Constantia" pitchFamily="18" charset="0"/>
              </a:rPr>
              <a:t>Велике</a:t>
            </a:r>
            <a:r>
              <a:rPr lang="ru-RU" dirty="0" smtClean="0">
                <a:latin typeface="Constantia" pitchFamily="18" charset="0"/>
              </a:rPr>
              <a:t> </a:t>
            </a:r>
            <a:r>
              <a:rPr lang="ru-RU" dirty="0" err="1" smtClean="0">
                <a:latin typeface="Constantia" pitchFamily="18" charset="0"/>
              </a:rPr>
              <a:t>значення</a:t>
            </a:r>
            <a:r>
              <a:rPr lang="ru-RU" dirty="0" smtClean="0">
                <a:latin typeface="Constantia" pitchFamily="18" charset="0"/>
              </a:rPr>
              <a:t> мала </a:t>
            </a:r>
            <a:r>
              <a:rPr lang="ru-RU" dirty="0" err="1" smtClean="0">
                <a:latin typeface="Constantia" pitchFamily="18" charset="0"/>
              </a:rPr>
              <a:t>діяльність</a:t>
            </a:r>
            <a:r>
              <a:rPr lang="ru-RU" dirty="0" smtClean="0">
                <a:latin typeface="Constantia" pitchFamily="18" charset="0"/>
              </a:rPr>
              <a:t> </a:t>
            </a:r>
            <a:r>
              <a:rPr lang="ru-RU" dirty="0" err="1" smtClean="0">
                <a:latin typeface="Constantia" pitchFamily="18" charset="0"/>
              </a:rPr>
              <a:t>балетмейстерів</a:t>
            </a:r>
            <a:r>
              <a:rPr lang="ru-RU" dirty="0" smtClean="0">
                <a:latin typeface="Constantia" pitchFamily="18" charset="0"/>
              </a:rPr>
              <a:t> </a:t>
            </a:r>
            <a:r>
              <a:rPr lang="ru-RU" dirty="0" err="1" smtClean="0">
                <a:latin typeface="Constantia" pitchFamily="18" charset="0"/>
              </a:rPr>
              <a:t>М.Петіпа</a:t>
            </a:r>
            <a:r>
              <a:rPr lang="ru-RU" dirty="0" smtClean="0">
                <a:latin typeface="Constantia" pitchFamily="18" charset="0"/>
              </a:rPr>
              <a:t> та Л. </a:t>
            </a:r>
            <a:r>
              <a:rPr lang="ru-RU" dirty="0" err="1" smtClean="0">
                <a:latin typeface="Constantia" pitchFamily="18" charset="0"/>
              </a:rPr>
              <a:t>Іванова</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разом поставили »Лебедине озеро»П. І. </a:t>
            </a:r>
            <a:r>
              <a:rPr lang="ru-RU" dirty="0" err="1" smtClean="0">
                <a:latin typeface="Constantia" pitchFamily="18" charset="0"/>
              </a:rPr>
              <a:t>Чайковського</a:t>
            </a:r>
            <a:r>
              <a:rPr lang="ru-RU" dirty="0" smtClean="0">
                <a:latin typeface="Constantia" pitchFamily="18" charset="0"/>
              </a:rPr>
              <a:t> (1876). Сам М. </a:t>
            </a:r>
            <a:r>
              <a:rPr lang="ru-RU" dirty="0" err="1" smtClean="0">
                <a:latin typeface="Constantia" pitchFamily="18" charset="0"/>
              </a:rPr>
              <a:t>Петіпа</a:t>
            </a:r>
            <a:r>
              <a:rPr lang="ru-RU" dirty="0" smtClean="0">
                <a:latin typeface="Constantia" pitchFamily="18" charset="0"/>
              </a:rPr>
              <a:t> поставив балет «</a:t>
            </a:r>
            <a:r>
              <a:rPr lang="ru-RU" dirty="0" err="1" smtClean="0">
                <a:latin typeface="Constantia" pitchFamily="18" charset="0"/>
              </a:rPr>
              <a:t>Спляча</a:t>
            </a:r>
            <a:r>
              <a:rPr lang="ru-RU" dirty="0" smtClean="0">
                <a:latin typeface="Constantia" pitchFamily="18" charset="0"/>
              </a:rPr>
              <a:t> </a:t>
            </a:r>
            <a:r>
              <a:rPr lang="ru-RU" dirty="0" err="1" smtClean="0">
                <a:latin typeface="Constantia" pitchFamily="18" charset="0"/>
              </a:rPr>
              <a:t>красуня</a:t>
            </a:r>
            <a:r>
              <a:rPr lang="ru-RU" dirty="0" smtClean="0">
                <a:latin typeface="Constantia" pitchFamily="18" charset="0"/>
              </a:rPr>
              <a:t>» (1889), »</a:t>
            </a:r>
            <a:r>
              <a:rPr lang="ru-RU" dirty="0" err="1" smtClean="0">
                <a:latin typeface="Constantia" pitchFamily="18" charset="0"/>
              </a:rPr>
              <a:t>Лусунчик</a:t>
            </a:r>
            <a:r>
              <a:rPr lang="ru-RU" dirty="0" smtClean="0">
                <a:latin typeface="Constantia" pitchFamily="18" charset="0"/>
              </a:rPr>
              <a:t> (1892). </a:t>
            </a:r>
            <a:r>
              <a:rPr lang="ru-RU" dirty="0" err="1" smtClean="0">
                <a:latin typeface="Constantia" pitchFamily="18" charset="0"/>
              </a:rPr>
              <a:t>Піднесенню</a:t>
            </a:r>
            <a:r>
              <a:rPr lang="ru-RU" dirty="0" smtClean="0">
                <a:latin typeface="Constantia" pitchFamily="18" charset="0"/>
              </a:rPr>
              <a:t> </a:t>
            </a:r>
            <a:r>
              <a:rPr lang="ru-RU" dirty="0" err="1" smtClean="0">
                <a:latin typeface="Constantia" pitchFamily="18" charset="0"/>
              </a:rPr>
              <a:t>російського</a:t>
            </a:r>
            <a:r>
              <a:rPr lang="ru-RU" dirty="0" smtClean="0">
                <a:latin typeface="Constantia" pitchFamily="18" charset="0"/>
              </a:rPr>
              <a:t> балету </a:t>
            </a:r>
            <a:r>
              <a:rPr lang="ru-RU" dirty="0" err="1" smtClean="0">
                <a:latin typeface="Constantia" pitchFamily="18" charset="0"/>
              </a:rPr>
              <a:t>сприяла</a:t>
            </a:r>
            <a:r>
              <a:rPr lang="ru-RU" dirty="0" smtClean="0">
                <a:latin typeface="Constantia" pitchFamily="18" charset="0"/>
              </a:rPr>
              <a:t> </a:t>
            </a:r>
            <a:r>
              <a:rPr lang="ru-RU" dirty="0" err="1" smtClean="0">
                <a:latin typeface="Constantia" pitchFamily="18" charset="0"/>
              </a:rPr>
              <a:t>діяльність</a:t>
            </a:r>
            <a:r>
              <a:rPr lang="ru-RU" dirty="0" smtClean="0">
                <a:latin typeface="Constantia" pitchFamily="18" charset="0"/>
              </a:rPr>
              <a:t> балетмейстера М. </a:t>
            </a:r>
            <a:r>
              <a:rPr lang="ru-RU" dirty="0" err="1" smtClean="0">
                <a:latin typeface="Constantia" pitchFamily="18" charset="0"/>
              </a:rPr>
              <a:t>Фокіна</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p>
          <a:p>
            <a:r>
              <a:rPr lang="ru-RU" dirty="0" smtClean="0">
                <a:latin typeface="Constantia" pitchFamily="18" charset="0"/>
              </a:rPr>
              <a:t>Г. </a:t>
            </a:r>
            <a:r>
              <a:rPr lang="ru-RU" dirty="0" err="1" smtClean="0">
                <a:latin typeface="Constantia" pitchFamily="18" charset="0"/>
              </a:rPr>
              <a:t>Павлової</a:t>
            </a:r>
            <a:r>
              <a:rPr lang="ru-RU" dirty="0" smtClean="0">
                <a:latin typeface="Constantia" pitchFamily="18" charset="0"/>
              </a:rPr>
              <a:t>, Т. </a:t>
            </a:r>
            <a:r>
              <a:rPr lang="ru-RU" dirty="0" err="1" smtClean="0">
                <a:latin typeface="Constantia" pitchFamily="18" charset="0"/>
              </a:rPr>
              <a:t>Карсавіної</a:t>
            </a:r>
            <a:r>
              <a:rPr lang="ru-RU" dirty="0" smtClean="0">
                <a:latin typeface="Constantia" pitchFamily="18" charset="0"/>
              </a:rPr>
              <a:t>, В. </a:t>
            </a:r>
            <a:r>
              <a:rPr lang="ru-RU" dirty="0" err="1" smtClean="0">
                <a:latin typeface="Constantia" pitchFamily="18" charset="0"/>
              </a:rPr>
              <a:t>Ніжинського</a:t>
            </a:r>
            <a:r>
              <a:rPr lang="ru-RU" dirty="0" smtClean="0">
                <a:latin typeface="Constantia" pitchFamily="18" charset="0"/>
              </a:rPr>
              <a:t> у </a:t>
            </a:r>
            <a:r>
              <a:rPr lang="ru-RU" dirty="0" err="1" smtClean="0">
                <a:latin typeface="Constantia" pitchFamily="18" charset="0"/>
              </a:rPr>
              <a:t>Петербурзі</a:t>
            </a:r>
            <a:r>
              <a:rPr lang="ru-RU" dirty="0" smtClean="0">
                <a:latin typeface="Constantia" pitchFamily="18" charset="0"/>
              </a:rPr>
              <a:t>, балетмейстера О. </a:t>
            </a:r>
            <a:r>
              <a:rPr lang="ru-RU" dirty="0" err="1" smtClean="0">
                <a:latin typeface="Constantia" pitchFamily="18" charset="0"/>
              </a:rPr>
              <a:t>Горського</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r>
              <a:rPr lang="ru-RU" dirty="0" err="1" smtClean="0">
                <a:latin typeface="Constantia" pitchFamily="18" charset="0"/>
              </a:rPr>
              <a:t>К.Гельцер</a:t>
            </a:r>
            <a:r>
              <a:rPr lang="ru-RU" dirty="0" smtClean="0">
                <a:latin typeface="Constantia" pitchFamily="18" charset="0"/>
              </a:rPr>
              <a:t>, М. </a:t>
            </a:r>
            <a:r>
              <a:rPr lang="ru-RU" dirty="0" err="1" smtClean="0">
                <a:latin typeface="Constantia" pitchFamily="18" charset="0"/>
              </a:rPr>
              <a:t>Мордкіна</a:t>
            </a:r>
            <a:r>
              <a:rPr lang="ru-RU" dirty="0" smtClean="0">
                <a:latin typeface="Constantia" pitchFamily="18" charset="0"/>
              </a:rPr>
              <a:t> у </a:t>
            </a:r>
            <a:r>
              <a:rPr lang="ru-RU" dirty="0" err="1" smtClean="0">
                <a:latin typeface="Constantia" pitchFamily="18" charset="0"/>
              </a:rPr>
              <a:t>Москві</a:t>
            </a:r>
            <a:r>
              <a:rPr lang="ru-RU" dirty="0" smtClean="0">
                <a:latin typeface="Constantia" pitchFamily="18" charset="0"/>
              </a:rPr>
              <a:t>. </a:t>
            </a:r>
            <a:r>
              <a:rPr lang="ru-RU" dirty="0" err="1" smtClean="0">
                <a:latin typeface="Constantia" pitchFamily="18" charset="0"/>
              </a:rPr>
              <a:t>Музику</a:t>
            </a:r>
            <a:r>
              <a:rPr lang="ru-RU" dirty="0" smtClean="0">
                <a:latin typeface="Constantia" pitchFamily="18" charset="0"/>
              </a:rPr>
              <a:t> до </a:t>
            </a:r>
            <a:r>
              <a:rPr lang="ru-RU" dirty="0" err="1" smtClean="0">
                <a:latin typeface="Constantia" pitchFamily="18" charset="0"/>
              </a:rPr>
              <a:t>балетів</a:t>
            </a:r>
            <a:r>
              <a:rPr lang="ru-RU" dirty="0" smtClean="0">
                <a:latin typeface="Constantia" pitchFamily="18" charset="0"/>
              </a:rPr>
              <a:t> писали </a:t>
            </a:r>
            <a:r>
              <a:rPr lang="ru-RU" dirty="0" err="1" smtClean="0">
                <a:latin typeface="Constantia" pitchFamily="18" charset="0"/>
              </a:rPr>
              <a:t>композитори</a:t>
            </a:r>
            <a:r>
              <a:rPr lang="ru-RU" dirty="0" smtClean="0">
                <a:latin typeface="Constantia" pitchFamily="18" charset="0"/>
              </a:rPr>
              <a:t> </a:t>
            </a:r>
          </a:p>
          <a:p>
            <a:r>
              <a:rPr lang="ru-RU" dirty="0" smtClean="0">
                <a:latin typeface="Constantia" pitchFamily="18" charset="0"/>
              </a:rPr>
              <a:t>О.К.Глазунов А. С. </a:t>
            </a:r>
            <a:r>
              <a:rPr lang="ru-RU" dirty="0" err="1" smtClean="0">
                <a:latin typeface="Constantia" pitchFamily="18" charset="0"/>
              </a:rPr>
              <a:t>Аренський</a:t>
            </a:r>
            <a:r>
              <a:rPr lang="ru-RU" dirty="0" smtClean="0">
                <a:latin typeface="Constantia" pitchFamily="18" charset="0"/>
              </a:rPr>
              <a:t> та </a:t>
            </a:r>
            <a:r>
              <a:rPr lang="ru-RU" dirty="0" err="1" smtClean="0">
                <a:latin typeface="Constantia" pitchFamily="18" charset="0"/>
              </a:rPr>
              <a:t>ін</a:t>
            </a:r>
            <a:r>
              <a:rPr lang="ru-RU" dirty="0" smtClean="0">
                <a:latin typeface="Constantia" pitchFamily="18" charset="0"/>
              </a:rPr>
              <a:t>.</a:t>
            </a:r>
            <a:endParaRPr lang="ru-RU" dirty="0">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929322" y="714356"/>
            <a:ext cx="2857500" cy="571500"/>
          </a:xfrm>
        </p:spPr>
        <p:txBody>
          <a:bodyPr/>
          <a:lstStyle/>
          <a:p>
            <a:pPr eaLnBrk="1" hangingPunct="1"/>
            <a:r>
              <a:rPr lang="ru-RU" sz="1800" b="1" dirty="0" smtClean="0">
                <a:solidFill>
                  <a:srgbClr val="990099"/>
                </a:solidFill>
                <a:latin typeface="Constantia" pitchFamily="18" charset="0"/>
                <a:cs typeface="Arial" pitchFamily="34" charset="0"/>
              </a:rPr>
              <a:t>Балет «</a:t>
            </a:r>
            <a:r>
              <a:rPr lang="ru-RU" sz="1800" b="1" dirty="0" err="1" smtClean="0">
                <a:solidFill>
                  <a:srgbClr val="990099"/>
                </a:solidFill>
                <a:latin typeface="Constantia" pitchFamily="18" charset="0"/>
                <a:cs typeface="Arial" pitchFamily="34" charset="0"/>
              </a:rPr>
              <a:t>Лускунчик</a:t>
            </a:r>
            <a:r>
              <a:rPr lang="ru-RU" sz="1800" b="1" dirty="0" smtClean="0">
                <a:solidFill>
                  <a:srgbClr val="990099"/>
                </a:solidFill>
                <a:latin typeface="Constantia" pitchFamily="18" charset="0"/>
                <a:cs typeface="Arial" pitchFamily="34" charset="0"/>
              </a:rPr>
              <a:t>» 1892</a:t>
            </a:r>
          </a:p>
        </p:txBody>
      </p:sp>
      <p:pic>
        <p:nvPicPr>
          <p:cNvPr id="4" name="Рисунок 3" descr="sleeping_beauty.jpg"/>
          <p:cNvPicPr>
            <a:picLocks noChangeAspect="1"/>
          </p:cNvPicPr>
          <p:nvPr/>
        </p:nvPicPr>
        <p:blipFill>
          <a:blip r:embed="rId2" cstate="print"/>
          <a:stretch>
            <a:fillRect/>
          </a:stretch>
        </p:blipFill>
        <p:spPr>
          <a:xfrm>
            <a:off x="285720" y="3214686"/>
            <a:ext cx="5214960" cy="3128976"/>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cstate="print"/>
          <a:stretch>
            <a:fillRect/>
          </a:stretch>
        </p:blipFill>
        <p:spPr>
          <a:xfrm>
            <a:off x="5786446" y="1500174"/>
            <a:ext cx="2850295" cy="3867156"/>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cstate="print"/>
          <a:stretch>
            <a:fillRect/>
          </a:stretch>
        </p:blipFill>
        <p:spPr>
          <a:xfrm>
            <a:off x="285720" y="500042"/>
            <a:ext cx="4881597" cy="2928958"/>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500166" y="6488113"/>
            <a:ext cx="34441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a:t>
            </a:r>
            <a:r>
              <a:rPr lang="ru-RU" b="1" dirty="0" err="1">
                <a:solidFill>
                  <a:srgbClr val="990099"/>
                </a:solidFill>
                <a:latin typeface="Constantia" pitchFamily="18" charset="0"/>
                <a:cs typeface="Arial" pitchFamily="34" charset="0"/>
              </a:rPr>
              <a:t>Спляча</a:t>
            </a:r>
            <a:r>
              <a:rPr lang="ru-RU" b="1" dirty="0">
                <a:solidFill>
                  <a:srgbClr val="990099"/>
                </a:solidFill>
                <a:latin typeface="Constantia" pitchFamily="18" charset="0"/>
                <a:cs typeface="Arial" pitchFamily="34" charset="0"/>
              </a:rPr>
              <a:t> </a:t>
            </a:r>
            <a:r>
              <a:rPr lang="ru-RU" b="1" dirty="0" err="1">
                <a:solidFill>
                  <a:srgbClr val="990099"/>
                </a:solidFill>
                <a:latin typeface="Constantia" pitchFamily="18" charset="0"/>
                <a:cs typeface="Arial" pitchFamily="34" charset="0"/>
              </a:rPr>
              <a:t>красуня</a:t>
            </a:r>
            <a:r>
              <a:rPr lang="ru-RU" b="1" dirty="0" smtClean="0">
                <a:solidFill>
                  <a:srgbClr val="990099"/>
                </a:solidFill>
                <a:latin typeface="Constantia" pitchFamily="18" charset="0"/>
                <a:cs typeface="Arial" pitchFamily="34" charset="0"/>
              </a:rPr>
              <a:t>» 1889</a:t>
            </a:r>
            <a:endParaRPr lang="ru-RU" dirty="0">
              <a:solidFill>
                <a:prstClr val="black"/>
              </a:solidFill>
              <a:latin typeface="Constantia" pitchFamily="18" charset="0"/>
              <a:cs typeface="Arial" pitchFamily="34" charset="0"/>
            </a:endParaRPr>
          </a:p>
        </p:txBody>
      </p:sp>
      <p:sp>
        <p:nvSpPr>
          <p:cNvPr id="10247" name="Прямоугольник 7"/>
          <p:cNvSpPr>
            <a:spLocks noChangeArrowheads="1"/>
          </p:cNvSpPr>
          <p:nvPr/>
        </p:nvSpPr>
        <p:spPr bwMode="auto">
          <a:xfrm>
            <a:off x="714348" y="142852"/>
            <a:ext cx="3424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«Лебедине озеро</a:t>
            </a:r>
            <a:r>
              <a:rPr lang="ru-RU" b="1" dirty="0" smtClean="0">
                <a:solidFill>
                  <a:srgbClr val="990099"/>
                </a:solidFill>
                <a:latin typeface="Constantia" pitchFamily="18" charset="0"/>
                <a:cs typeface="Arial" pitchFamily="34" charset="0"/>
              </a:rPr>
              <a:t>» 1876</a:t>
            </a:r>
            <a:endParaRPr lang="ru-RU" dirty="0">
              <a:solidFill>
                <a:prstClr val="black"/>
              </a:solidFill>
              <a:latin typeface="Constantia" pitchFamily="18" charset="0"/>
              <a:cs typeface="Arial" pitchFamily="34" charset="0"/>
            </a:endParaRPr>
          </a:p>
        </p:txBody>
      </p:sp>
    </p:spTree>
    <p:extLst>
      <p:ext uri="{BB962C8B-B14F-4D97-AF65-F5344CB8AC3E}">
        <p14:creationId xmlns:p14="http://schemas.microsoft.com/office/powerpoint/2010/main" xmlns="" val="2241019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1210</Words>
  <Application>Microsoft Office PowerPoint</Application>
  <PresentationFormat>Екран (4:3)</PresentationFormat>
  <Paragraphs>70</Paragraphs>
  <Slides>23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1_Тема Office</vt:lpstr>
      <vt:lpstr>Слайд 1</vt:lpstr>
      <vt:lpstr>Слайд 2</vt:lpstr>
      <vt:lpstr>Слайд 3</vt:lpstr>
      <vt:lpstr>Слайд 4</vt:lpstr>
      <vt:lpstr>Слайд 5</vt:lpstr>
      <vt:lpstr>Слайд 6</vt:lpstr>
      <vt:lpstr>Слайд 7</vt:lpstr>
      <vt:lpstr>Слайд 8</vt:lpstr>
      <vt:lpstr>Балет «Лускунчик» 1892</vt:lpstr>
      <vt:lpstr>Слайд 10</vt:lpstr>
      <vt:lpstr>Слайд 11</vt:lpstr>
      <vt:lpstr>Слайд 12</vt:lpstr>
      <vt:lpstr>Слайд 13</vt:lpstr>
      <vt:lpstr>Слайд 14</vt:lpstr>
      <vt:lpstr>Слайд 15</vt:lpstr>
      <vt:lpstr>Вацлав  Томович Ніжинський 1889-1950</vt:lpstr>
      <vt:lpstr>Галина Сергіївна Уланова 1909-1998</vt:lpstr>
      <vt:lpstr>Майя Михайлівна Плісецька  нар. 1925</vt:lpstr>
      <vt:lpstr>Слайд 19</vt:lpstr>
      <vt:lpstr>Слайд 20</vt:lpstr>
      <vt:lpstr>Слайд 21</vt:lpstr>
      <vt:lpstr>Слайд 22</vt:lpstr>
      <vt:lpstr>Слайд 23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PC</cp:lastModifiedBy>
  <cp:revision>59</cp:revision>
  <dcterms:created xsi:type="dcterms:W3CDTF">2012-06-03T18:51:30Z</dcterms:created>
  <dcterms:modified xsi:type="dcterms:W3CDTF">2014-04-02T08:28:03Z</dcterms:modified>
</cp:coreProperties>
</file>