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65" r:id="rId6"/>
    <p:sldId id="266" r:id="rId7"/>
    <p:sldId id="261" r:id="rId8"/>
    <p:sldId id="262" r:id="rId9"/>
    <p:sldId id="263" r:id="rId10"/>
    <p:sldId id="264" r:id="rId11"/>
    <p:sldId id="267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BC33-6835-46AC-8941-44A4893F9D5F}" type="datetimeFigureOut">
              <a:rPr lang="uk-UA" smtClean="0"/>
              <a:t>19.10.2013</a:t>
            </a:fld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5743E3-562F-4D90-9E86-EFB6659656FB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BC33-6835-46AC-8941-44A4893F9D5F}" type="datetimeFigureOut">
              <a:rPr lang="uk-UA" smtClean="0"/>
              <a:t>19.10.2013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743E3-562F-4D90-9E86-EFB6659656F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BC33-6835-46AC-8941-44A4893F9D5F}" type="datetimeFigureOut">
              <a:rPr lang="uk-UA" smtClean="0"/>
              <a:t>19.10.2013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743E3-562F-4D90-9E86-EFB6659656F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1B4BC33-6835-46AC-8941-44A4893F9D5F}" type="datetimeFigureOut">
              <a:rPr lang="uk-UA" smtClean="0"/>
              <a:t>19.10.2013</a:t>
            </a:fld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25743E3-562F-4D90-9E86-EFB6659656FB}" type="slidenum">
              <a:rPr lang="uk-UA" smtClean="0"/>
              <a:t>‹#›</a:t>
            </a:fld>
            <a:endParaRPr lang="uk-UA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BC33-6835-46AC-8941-44A4893F9D5F}" type="datetimeFigureOut">
              <a:rPr lang="uk-UA" smtClean="0"/>
              <a:t>19.10.2013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743E3-562F-4D90-9E86-EFB6659656FB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BC33-6835-46AC-8941-44A4893F9D5F}" type="datetimeFigureOut">
              <a:rPr lang="uk-UA" smtClean="0"/>
              <a:t>19.10.2013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743E3-562F-4D90-9E86-EFB6659656FB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743E3-562F-4D90-9E86-EFB6659656FB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BC33-6835-46AC-8941-44A4893F9D5F}" type="datetimeFigureOut">
              <a:rPr lang="uk-UA" smtClean="0"/>
              <a:t>19.10.2013</a:t>
            </a:fld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BC33-6835-46AC-8941-44A4893F9D5F}" type="datetimeFigureOut">
              <a:rPr lang="uk-UA" smtClean="0"/>
              <a:t>19.10.2013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743E3-562F-4D90-9E86-EFB6659656FB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BC33-6835-46AC-8941-44A4893F9D5F}" type="datetimeFigureOut">
              <a:rPr lang="uk-UA" smtClean="0"/>
              <a:t>19.10.2013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743E3-562F-4D90-9E86-EFB6659656F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1B4BC33-6835-46AC-8941-44A4893F9D5F}" type="datetimeFigureOut">
              <a:rPr lang="uk-UA" smtClean="0"/>
              <a:t>19.10.2013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25743E3-562F-4D90-9E86-EFB6659656FB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BC33-6835-46AC-8941-44A4893F9D5F}" type="datetimeFigureOut">
              <a:rPr lang="uk-UA" smtClean="0"/>
              <a:t>19.10.2013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5743E3-562F-4D90-9E86-EFB6659656FB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1B4BC33-6835-46AC-8941-44A4893F9D5F}" type="datetimeFigureOut">
              <a:rPr lang="uk-UA" smtClean="0"/>
              <a:t>19.10.2013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25743E3-562F-4D90-9E86-EFB6659656FB}" type="slidenum">
              <a:rPr lang="uk-UA" smtClean="0"/>
              <a:t>‹#›</a:t>
            </a:fld>
            <a:endParaRPr lang="uk-UA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jpg"/><Relationship Id="rId4" Type="http://schemas.openxmlformats.org/officeDocument/2006/relationships/image" Target="../media/image25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G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7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8" y="0"/>
            <a:ext cx="9144000" cy="686511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899592" y="2852936"/>
            <a:ext cx="76328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dirty="0" smtClean="0">
                <a:ln w="17780" cmpd="sng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Виробництво хліба</a:t>
            </a:r>
            <a:endParaRPr lang="uk-UA" sz="5400" b="1" dirty="0">
              <a:ln w="17780" cmpd="sng">
                <a:solidFill>
                  <a:schemeClr val="bg1">
                    <a:lumMod val="9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88640"/>
            <a:ext cx="4040360" cy="26642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975930"/>
            <a:ext cx="3456384" cy="2588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495350"/>
            <a:ext cx="2761778" cy="18546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4349975"/>
            <a:ext cx="2808312" cy="20912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53305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47664" y="3861048"/>
            <a:ext cx="7427168" cy="2520280"/>
          </a:xfrm>
        </p:spPr>
        <p:txBody>
          <a:bodyPr>
            <a:normAutofit/>
          </a:bodyPr>
          <a:lstStyle/>
          <a:p>
            <a:r>
              <a:rPr lang="uk-UA" dirty="0" smtClean="0"/>
              <a:t>Презентацію підготувала:</a:t>
            </a:r>
            <a:br>
              <a:rPr lang="uk-UA" dirty="0" smtClean="0"/>
            </a:br>
            <a:r>
              <a:rPr lang="uk-UA" dirty="0" smtClean="0"/>
              <a:t>студентка ІІ-курсу 54 групи</a:t>
            </a:r>
            <a:br>
              <a:rPr lang="uk-UA" dirty="0" smtClean="0"/>
            </a:br>
            <a:r>
              <a:rPr lang="uk-UA" dirty="0" smtClean="0"/>
              <a:t>Безушкевич Ірина</a:t>
            </a:r>
            <a:endParaRPr lang="uk-UA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6" y="404664"/>
            <a:ext cx="5405796" cy="40491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75879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2276872"/>
            <a:ext cx="5000133" cy="4085479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4834880" cy="25922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Хліб — харчовий продукт що випікається з борошна</a:t>
            </a:r>
            <a:r>
              <a:rPr lang="uk-UA" dirty="0" smtClean="0"/>
              <a:t>. Хліб </a:t>
            </a:r>
            <a:r>
              <a:rPr lang="uk-UA" dirty="0"/>
              <a:t>являє собою групу основних продуктів, які виробляються випічкою або смаженням. </a:t>
            </a:r>
          </a:p>
        </p:txBody>
      </p:sp>
    </p:spTree>
    <p:extLst>
      <p:ext uri="{BB962C8B-B14F-4D97-AF65-F5344CB8AC3E}">
        <p14:creationId xmlns:p14="http://schemas.microsoft.com/office/powerpoint/2010/main" val="771012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77072"/>
            <a:ext cx="8229600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Вихідним матеріалом є тісто, яке включає борошно і воду, в які зазвичай додають живі дріжджі, кисле тісто або хімічний розпушувач тіста. Можливі також й інші добавки.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24744"/>
            <a:ext cx="3716723" cy="278395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2480" y="332656"/>
            <a:ext cx="4326048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025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720550"/>
            <a:ext cx="5291551" cy="40568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395536" y="332657"/>
            <a:ext cx="8208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Процес виробництва хліба і булочних виробів складається з наступних шести етапів:</a:t>
            </a:r>
          </a:p>
          <a:p>
            <a:r>
              <a:rPr lang="uk-UA" sz="2400" b="1" dirty="0"/>
              <a:t>1) прийом і зберігання сировини;</a:t>
            </a:r>
          </a:p>
          <a:p>
            <a:r>
              <a:rPr lang="uk-UA" sz="2400" b="1" dirty="0"/>
              <a:t>2) підготовка сировини до пуску у виробництво;</a:t>
            </a:r>
          </a:p>
          <a:p>
            <a:r>
              <a:rPr lang="uk-UA" sz="2400" b="1" dirty="0"/>
              <a:t>3) приготування тіста;</a:t>
            </a:r>
          </a:p>
          <a:p>
            <a:r>
              <a:rPr lang="uk-UA" sz="2400" b="1" dirty="0"/>
              <a:t>4) оброблення тіста;</a:t>
            </a:r>
          </a:p>
          <a:p>
            <a:r>
              <a:rPr lang="uk-UA" sz="2400" b="1" dirty="0"/>
              <a:t>5) випічка;</a:t>
            </a:r>
          </a:p>
          <a:p>
            <a:r>
              <a:rPr lang="uk-UA" sz="2400" b="1" dirty="0"/>
              <a:t>6) зберігання випечених виробів і відправка їх до торгівельної мережі.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748978"/>
            <a:ext cx="3168352" cy="25127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19792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78" y="548680"/>
            <a:ext cx="2502024" cy="166801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531620"/>
            <a:ext cx="2527614" cy="168507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548680"/>
            <a:ext cx="2527614" cy="168507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829" y="3573016"/>
            <a:ext cx="2484276" cy="165618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3573016"/>
            <a:ext cx="2484276" cy="165618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6965" y="3543608"/>
            <a:ext cx="2512966" cy="167531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553075" y="2459504"/>
            <a:ext cx="26182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Приготування тіста, зразу після замішування </a:t>
            </a: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347864" y="2561652"/>
            <a:ext cx="25059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Поділ тіста на порції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084168" y="2571467"/>
            <a:ext cx="2546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Порожні кошики для випікання хліба </a:t>
            </a:r>
            <a:endParaRPr lang="uk-UA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07662" y="5445224"/>
            <a:ext cx="25394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Обсипання кошиків для хліба мукою </a:t>
            </a:r>
            <a:endParaRPr lang="uk-UA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347864" y="5445224"/>
            <a:ext cx="24842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Тісто в кошиках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091491" y="5458639"/>
            <a:ext cx="25129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Підростання хліба в теплому приміщенні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63678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230" y="421161"/>
            <a:ext cx="2574602" cy="167638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441356"/>
            <a:ext cx="2484276" cy="165618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441356"/>
            <a:ext cx="2502024" cy="163218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230" y="3645024"/>
            <a:ext cx="2448272" cy="171117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722" y="3657921"/>
            <a:ext cx="2547410" cy="169827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645025"/>
            <a:ext cx="2502666" cy="1722638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85230" y="2420705"/>
            <a:ext cx="24659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Надрізання хліба для отримання форми </a:t>
            </a:r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199061" y="2559204"/>
            <a:ext cx="26378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Хліб після надрізання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075201" y="2427778"/>
            <a:ext cx="25026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Виймання з кошиків перед випіканням </a:t>
            </a:r>
            <a:endParaRPr lang="uk-UA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85230" y="5733256"/>
            <a:ext cx="24238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Саджання хліба у піч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212722" y="5797662"/>
            <a:ext cx="25474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Виймання спеченого хліба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084168" y="5797662"/>
            <a:ext cx="24936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Остигання готового хліба </a:t>
            </a:r>
          </a:p>
        </p:txBody>
      </p:sp>
    </p:spTree>
    <p:extLst>
      <p:ext uri="{BB962C8B-B14F-4D97-AF65-F5344CB8AC3E}">
        <p14:creationId xmlns:p14="http://schemas.microsoft.com/office/powerpoint/2010/main" val="4003529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836712"/>
            <a:ext cx="4916388" cy="417087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573016"/>
            <a:ext cx="8229600" cy="30963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Хліб </a:t>
            </a:r>
            <a:r>
              <a:rPr lang="uk-UA" dirty="0"/>
              <a:t>- корисний біологічний продукт, який містить </a:t>
            </a:r>
            <a:r>
              <a:rPr lang="uk-UA" dirty="0" smtClean="0"/>
              <a:t>велику кількість </a:t>
            </a:r>
            <a:r>
              <a:rPr lang="uk-UA" dirty="0"/>
              <a:t>речовин, необхідних для організму людини. Це білки, </a:t>
            </a:r>
            <a:r>
              <a:rPr lang="uk-UA" dirty="0" smtClean="0"/>
              <a:t>білкові сполуки, </a:t>
            </a:r>
            <a:r>
              <a:rPr lang="uk-UA" dirty="0"/>
              <a:t>високомолекулярні жири, крохмаль, а також вітаміни. Особливо </a:t>
            </a:r>
            <a:r>
              <a:rPr lang="uk-UA" dirty="0" smtClean="0"/>
              <a:t>в хлібі </a:t>
            </a:r>
            <a:r>
              <a:rPr lang="uk-UA" dirty="0"/>
              <a:t>міститься багато вітамінів групи В, необхідних для </a:t>
            </a:r>
            <a:r>
              <a:rPr lang="uk-UA" dirty="0" smtClean="0"/>
              <a:t>нормального функціонування </a:t>
            </a:r>
            <a:r>
              <a:rPr lang="uk-UA" dirty="0"/>
              <a:t>нервової системи людини.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uk-UA" dirty="0" smtClean="0"/>
              <a:t>Вплив на людину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36170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88840"/>
            <a:ext cx="7931224" cy="3819128"/>
          </a:xfrm>
        </p:spPr>
        <p:txBody>
          <a:bodyPr/>
          <a:lstStyle/>
          <a:p>
            <a:r>
              <a:rPr lang="ru-RU" dirty="0"/>
              <a:t>борошняний і цукровий пил, гази компресорно-повітряних установок системного повітря, </a:t>
            </a:r>
            <a:r>
              <a:rPr lang="ru-RU" dirty="0" err="1"/>
              <a:t>що</a:t>
            </a:r>
            <a:r>
              <a:rPr lang="ru-RU" dirty="0"/>
              <a:t> використовується для аерозольного транспортування борошна</a:t>
            </a:r>
            <a:r>
              <a:rPr lang="ru-RU" dirty="0" smtClean="0"/>
              <a:t>;</a:t>
            </a:r>
          </a:p>
          <a:p>
            <a:r>
              <a:rPr lang="ru-RU" dirty="0"/>
              <a:t>борошняний пил (борошно, цукор, крохмаль, какао-вела), NO2 та CО з печей для випікання вафель, печива, заготовок для тортів, аміак і фреон компресорів;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91264" cy="1800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Викиди з технологічного обладнання хлібопекарських підприємств бувають: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1375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75656" y="3620683"/>
            <a:ext cx="7365504" cy="3024336"/>
          </a:xfrm>
        </p:spPr>
        <p:txBody>
          <a:bodyPr/>
          <a:lstStyle/>
          <a:p>
            <a:r>
              <a:rPr lang="uk-UA" dirty="0"/>
              <a:t>Підприємства харчової промисловості є потужними споживачами, а відповідно, і забруднювачами води. На підприємствах стічні води утворюються при </a:t>
            </a:r>
            <a:r>
              <a:rPr lang="uk-UA" dirty="0" smtClean="0"/>
              <a:t>гідро транспортуванні; </a:t>
            </a:r>
            <a:r>
              <a:rPr lang="uk-UA" dirty="0"/>
              <a:t>митті; як сировина; санітарно-побутових потребах; поглинанні твердих частинок газів при їх очищенні.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23131"/>
            <a:ext cx="5544616" cy="3397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962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368</TotalTime>
  <Words>311</Words>
  <Application>Microsoft Office PowerPoint</Application>
  <PresentationFormat>Экран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Бумажная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Вплив на людину</vt:lpstr>
      <vt:lpstr>Викиди з технологічного обладнання хлібопекарських підприємств бувають:</vt:lpstr>
      <vt:lpstr>Презентация PowerPoint</vt:lpstr>
      <vt:lpstr>Презентация PowerPoint</vt:lpstr>
      <vt:lpstr>Презентацію підготувала: студентка ІІ-курсу 54 групи Безушкевич Ірина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Зима…)))</dc:title>
  <dc:creator>пк</dc:creator>
  <cp:lastModifiedBy>пк</cp:lastModifiedBy>
  <cp:revision>14</cp:revision>
  <dcterms:created xsi:type="dcterms:W3CDTF">2012-11-09T15:23:54Z</dcterms:created>
  <dcterms:modified xsi:type="dcterms:W3CDTF">2013-10-19T15:09:59Z</dcterms:modified>
</cp:coreProperties>
</file>