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79" r:id="rId2"/>
    <p:sldId id="270" r:id="rId3"/>
    <p:sldId id="271" r:id="rId4"/>
    <p:sldId id="260" r:id="rId5"/>
    <p:sldId id="261" r:id="rId6"/>
    <p:sldId id="257" r:id="rId7"/>
    <p:sldId id="272" r:id="rId8"/>
    <p:sldId id="273" r:id="rId9"/>
    <p:sldId id="278" r:id="rId10"/>
    <p:sldId id="274" r:id="rId11"/>
    <p:sldId id="275" r:id="rId12"/>
    <p:sldId id="277" r:id="rId13"/>
    <p:sldId id="282" r:id="rId14"/>
    <p:sldId id="280" r:id="rId15"/>
    <p:sldId id="276" r:id="rId16"/>
    <p:sldId id="284" r:id="rId17"/>
    <p:sldId id="263" r:id="rId18"/>
    <p:sldId id="264" r:id="rId19"/>
    <p:sldId id="283" r:id="rId20"/>
    <p:sldId id="281" r:id="rId21"/>
    <p:sldId id="269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62" autoAdjust="0"/>
    <p:restoredTop sz="94624" autoAdjust="0"/>
  </p:normalViewPr>
  <p:slideViewPr>
    <p:cSldViewPr>
      <p:cViewPr>
        <p:scale>
          <a:sx n="64" d="100"/>
          <a:sy n="64" d="100"/>
        </p:scale>
        <p:origin x="-1144" y="-1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AA2A-E928-4595-B0A3-56EED5F7EA4D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00F9C84-01E4-4BAF-BB5A-B716F84AAF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AA2A-E928-4595-B0A3-56EED5F7EA4D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F9C84-01E4-4BAF-BB5A-B716F84AAF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AA2A-E928-4595-B0A3-56EED5F7EA4D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F9C84-01E4-4BAF-BB5A-B716F84AAF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AA2A-E928-4595-B0A3-56EED5F7EA4D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F9C84-01E4-4BAF-BB5A-B716F84AAF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AA2A-E928-4595-B0A3-56EED5F7EA4D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00F9C84-01E4-4BAF-BB5A-B716F84AAF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AA2A-E928-4595-B0A3-56EED5F7EA4D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F9C84-01E4-4BAF-BB5A-B716F84AAF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AA2A-E928-4595-B0A3-56EED5F7EA4D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F9C84-01E4-4BAF-BB5A-B716F84AAF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AA2A-E928-4595-B0A3-56EED5F7EA4D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F9C84-01E4-4BAF-BB5A-B716F84AAF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AA2A-E928-4595-B0A3-56EED5F7EA4D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F9C84-01E4-4BAF-BB5A-B716F84AAF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AA2A-E928-4595-B0A3-56EED5F7EA4D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F9C84-01E4-4BAF-BB5A-B716F84AAF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AA2A-E928-4595-B0A3-56EED5F7EA4D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00F9C84-01E4-4BAF-BB5A-B716F84AAF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EB6AA2A-E928-4595-B0A3-56EED5F7EA4D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00F9C84-01E4-4BAF-BB5A-B716F84AAFB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3" Type="http://schemas.openxmlformats.org/officeDocument/2006/relationships/slide" Target="slide3.xml"/><Relationship Id="rId7" Type="http://schemas.openxmlformats.org/officeDocument/2006/relationships/slide" Target="slide1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slide" Target="slide20.xml"/><Relationship Id="rId5" Type="http://schemas.openxmlformats.org/officeDocument/2006/relationships/slide" Target="slide9.xml"/><Relationship Id="rId10" Type="http://schemas.openxmlformats.org/officeDocument/2006/relationships/slide" Target="slide21.xml"/><Relationship Id="rId4" Type="http://schemas.openxmlformats.org/officeDocument/2006/relationships/slide" Target="slide4.xml"/><Relationship Id="rId9" Type="http://schemas.openxmlformats.org/officeDocument/2006/relationships/slide" Target="slide1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49499656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57290" y="214290"/>
            <a:ext cx="6472254" cy="1776402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Графіка і живопис в роки Великої Вітчизняної війни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714876" y="4853385"/>
            <a:ext cx="307180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Підготувала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Учениця 11 класу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Хустськог</a:t>
            </a:r>
            <a:r>
              <a:rPr lang="uk-UA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 НВК №1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Вакарова</a:t>
            </a:r>
            <a:r>
              <a:rPr lang="uk-UA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Валентина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2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7" name="Picture 1" descr="C:\Users\User\Pictures\494996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28728" y="1071546"/>
            <a:ext cx="628654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2400" dirty="0" smtClean="0"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В образотворчому мистецтві набуває поширення тенденція до підкресленого узагальнення образу радянської людини. Мужність і героїзм радянських бійців, їх рішучість будь-якою ціною вистояти в нерівному двобої з лютим ворогом лягли в основу полотен О. Будинкова "Стояти на смерть**, Ю. Волкова "Подвиг п'яти героїв-севастопольців", П. </a:t>
            </a:r>
            <a:r>
              <a:rPr lang="uk-UA" sz="2400" dirty="0" err="1" smtClean="0"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Перхета</a:t>
            </a:r>
            <a:r>
              <a:rPr lang="uk-UA" sz="2400" dirty="0" smtClean="0"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 "Подвиг моряків", В. Полтавця "Атаку відбито".</a:t>
            </a:r>
            <a:endParaRPr lang="uk-UA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Укараїнський</a:t>
            </a:r>
            <a:r>
              <a:rPr lang="uk-UA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плакат в роки Великої Вітчизняної війни</a:t>
            </a:r>
            <a:endParaRPr lang="ru-RU" b="1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571612"/>
            <a:ext cx="878684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 smtClean="0">
                <a:ln w="18415" cmpd="sng">
                  <a:solidFill>
                    <a:schemeClr val="tx1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Протягом 1941-1945 рр. важливу роль у справі мобілізації народу на захист Батьківщини відіграв плакат, як один з найзрозуміліших, активних, масових видів образотворчого мистецтва. З перших років війни художники України проводили активну роботу по створенню антифашистських літографічних плакатів і </a:t>
            </a:r>
            <a:r>
              <a:rPr lang="uk-UA" sz="3200" dirty="0" err="1" smtClean="0">
                <a:ln w="18415" cmpd="sng">
                  <a:solidFill>
                    <a:schemeClr val="tx1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“агіт-вікон”</a:t>
            </a:r>
            <a:r>
              <a:rPr lang="uk-UA" sz="3200" dirty="0" smtClean="0">
                <a:ln w="18415" cmpd="sng">
                  <a:solidFill>
                    <a:schemeClr val="tx1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які у теперішній час представляють неабияку рідкість.</a:t>
            </a:r>
            <a:endParaRPr lang="uk-UA" sz="3200" dirty="0">
              <a:ln w="18415" cmpd="sng">
                <a:solidFill>
                  <a:schemeClr val="tx1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C:\Users\User\Desktop\rfhsybyf rekmnehf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742050" cy="5286388"/>
          </a:xfrm>
          <a:prstGeom prst="rect">
            <a:avLst/>
          </a:prstGeom>
          <a:noFill/>
        </p:spPr>
      </p:pic>
      <p:pic>
        <p:nvPicPr>
          <p:cNvPr id="1028" name="Picture 4" descr="C:\Users\User\Desktop\rfhsybyf rekmnehf\загруженное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66" y="0"/>
            <a:ext cx="3286133" cy="4929198"/>
          </a:xfrm>
          <a:prstGeom prst="rect">
            <a:avLst/>
          </a:prstGeom>
          <a:noFill/>
        </p:spPr>
      </p:pic>
      <p:pic>
        <p:nvPicPr>
          <p:cNvPr id="1029" name="Picture 5" descr="C:\Users\User\Desktop\rfhsybyf rekmnehf\images (2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16" y="2513023"/>
            <a:ext cx="3143525" cy="434497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Pictures\494996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"/>
            <a:ext cx="914400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285852" y="1447800"/>
            <a:ext cx="6572296" cy="4552968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На початку війни в агітаційних плакатах переважає образ священної війни із загарбниками — плакат О. Олександрова </a:t>
            </a:r>
            <a:r>
              <a:rPr lang="uk-UA" i="1" dirty="0" smtClean="0"/>
              <a:t>«Розчавимо фашистську </a:t>
            </a:r>
            <a:r>
              <a:rPr lang="uk-UA" i="1" dirty="0" err="1" smtClean="0"/>
              <a:t>гадину</a:t>
            </a:r>
            <a:r>
              <a:rPr lang="uk-UA" i="1" dirty="0" smtClean="0"/>
              <a:t>!»</a:t>
            </a:r>
            <a:r>
              <a:rPr lang="uk-UA" dirty="0" smtClean="0"/>
              <a:t> (1941). Серія плакатів В. </a:t>
            </a:r>
            <a:r>
              <a:rPr lang="uk-UA" dirty="0" err="1" smtClean="0"/>
              <a:t>Касіяна</a:t>
            </a:r>
            <a:r>
              <a:rPr lang="uk-UA" dirty="0" smtClean="0"/>
              <a:t> </a:t>
            </a:r>
            <a:r>
              <a:rPr lang="uk-UA" i="1" dirty="0" smtClean="0"/>
              <a:t>«Гнів Шевченка — зброя перемоги»</a:t>
            </a:r>
            <a:r>
              <a:rPr lang="uk-UA" dirty="0" smtClean="0"/>
              <a:t> (1942–1943) використовував образ Великого Кобзаря, що кличе український народ на боротьбу, плакат </a:t>
            </a:r>
            <a:r>
              <a:rPr lang="uk-UA" i="1" dirty="0" smtClean="0"/>
              <a:t>«У бій слов'яни!»</a:t>
            </a:r>
            <a:r>
              <a:rPr lang="uk-UA" dirty="0" smtClean="0"/>
              <a:t> апелює до національної спорідненості українців і росіян й протиставляє слов'ян германській нації.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6" descr="C:\Users\User\Desktop\rfhsybyf rekmnehf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50921" y="785794"/>
            <a:ext cx="5893079" cy="4357718"/>
          </a:xfrm>
          <a:prstGeom prst="rect">
            <a:avLst/>
          </a:prstGeom>
          <a:noFill/>
        </p:spPr>
      </p:pic>
      <p:pic>
        <p:nvPicPr>
          <p:cNvPr id="3" name="Picture 2" descr="C:\Users\User\Desktop\rfhsybyf rekmnehf\image01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714356"/>
            <a:ext cx="3357554" cy="596695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 descr="C:\Users\User\Pictures\494996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0"/>
            <a:ext cx="7772400" cy="11430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Графічний живопис</a:t>
            </a: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728" y="1285861"/>
            <a:ext cx="6072230" cy="3929090"/>
          </a:xfrm>
        </p:spPr>
        <p:txBody>
          <a:bodyPr/>
          <a:lstStyle/>
          <a:p>
            <a:r>
              <a:rPr lang="uk-UA" dirty="0" smtClean="0"/>
              <a:t>У роки війни активно розвивається графічна живопис. Трагічні події війни знайшли відображення у малюнках І. </a:t>
            </a:r>
            <a:r>
              <a:rPr lang="uk-UA" dirty="0" err="1" smtClean="0"/>
              <a:t>Гуртково</a:t>
            </a:r>
            <a:r>
              <a:rPr lang="uk-UA" dirty="0" smtClean="0"/>
              <a:t> «Дівчинка на дорозі» / 1943 /, В. </a:t>
            </a:r>
            <a:r>
              <a:rPr lang="uk-UA" dirty="0" err="1" smtClean="0"/>
              <a:t>Глівенко</a:t>
            </a:r>
            <a:r>
              <a:rPr lang="uk-UA" dirty="0" smtClean="0"/>
              <a:t> «Ведуть заручників» / 1941 /, А. </a:t>
            </a:r>
            <a:r>
              <a:rPr lang="uk-UA" dirty="0" err="1" smtClean="0"/>
              <a:t>Гнілова</a:t>
            </a:r>
            <a:r>
              <a:rPr lang="uk-UA" dirty="0" smtClean="0"/>
              <a:t> «У« санчастини »концтабору </a:t>
            </a:r>
            <a:r>
              <a:rPr lang="uk-UA" dirty="0" err="1" smtClean="0"/>
              <a:t>Шталаг</a:t>
            </a:r>
            <a:r>
              <a:rPr lang="uk-UA" dirty="0" smtClean="0"/>
              <a:t> 326" / 1945 /. </a:t>
            </a:r>
          </a:p>
          <a:p>
            <a:endParaRPr lang="uk-UA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230245099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214290"/>
            <a:ext cx="5162550" cy="3071834"/>
          </a:xfrm>
        </p:spPr>
      </p:pic>
      <p:pic>
        <p:nvPicPr>
          <p:cNvPr id="4099" name="Picture 3" descr="C:\Users\User\Pictures\123024489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17191" y="3429000"/>
            <a:ext cx="4826809" cy="3429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 descr="C:\Users\User\Pictures\494996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57290" y="857232"/>
            <a:ext cx="6500858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Графіки-станковісти теж створювали в цей період значні твори. Цьому сприяла портативність їх техніки, що відрізняло їх від живописців з тривалим періодом створення творів. Загострилося сприйняття навколишнього, тому створювалася велика кількість схвильованих, зворушливих, ліричних і драматичних образів. 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-285776"/>
            <a:ext cx="7772400" cy="1143000"/>
          </a:xfrm>
        </p:spPr>
        <p:txBody>
          <a:bodyPr/>
          <a:lstStyle/>
          <a:p>
            <a:r>
              <a:rPr lang="uk-U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9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Графіки-станковісти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2">
                  <a:lumMod val="9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3" name="Picture 1" descr="C:\Users\User\Pictures\494996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357290" y="857232"/>
            <a:ext cx="642942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Для станкової графіки того періоду стало особливістю серійність, коли цикл творів висловлював єдину ідею і тему. Великі серії почали виникати в 1941 році. Багато хто з них закінчувалися після війни, з'єднуючи сьогодення і минуле. </a:t>
            </a:r>
            <a:endParaRPr kumimoji="0" lang="uk-UA" sz="3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User\Pictures\123024499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071546"/>
            <a:ext cx="4857752" cy="4275262"/>
          </a:xfrm>
          <a:prstGeom prst="rect">
            <a:avLst/>
          </a:prstGeom>
          <a:noFill/>
        </p:spPr>
      </p:pic>
      <p:pic>
        <p:nvPicPr>
          <p:cNvPr id="3075" name="Picture 3" descr="C:\Users\User\Pictures\123024505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80964" y="642918"/>
            <a:ext cx="4063036" cy="500066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1" descr="C:\Users\User\Pictures\494996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79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0"/>
            <a:ext cx="7772400" cy="1143000"/>
          </a:xfrm>
        </p:spPr>
        <p:txBody>
          <a:bodyPr/>
          <a:lstStyle/>
          <a:p>
            <a:pPr algn="ctr"/>
            <a:r>
              <a:rPr lang="uk-UA" dirty="0" smtClean="0"/>
              <a:t>Зміст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285852" y="1000108"/>
            <a:ext cx="6500858" cy="4572032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>
                <a:solidFill>
                  <a:schemeClr val="bg2"/>
                </a:solidFill>
                <a:hlinkClick r:id="rId3" action="ppaction://hlinksldjump"/>
              </a:rPr>
              <a:t>Вступ</a:t>
            </a:r>
            <a:endParaRPr lang="uk-UA" dirty="0" smtClean="0">
              <a:solidFill>
                <a:schemeClr val="bg2"/>
              </a:solidFill>
            </a:endParaRPr>
          </a:p>
          <a:p>
            <a:r>
              <a:rPr lang="uk-UA" dirty="0" smtClean="0">
                <a:solidFill>
                  <a:schemeClr val="bg2"/>
                </a:solidFill>
                <a:hlinkClick r:id="rId4" action="ppaction://hlinksldjump"/>
              </a:rPr>
              <a:t>В. І. </a:t>
            </a:r>
            <a:r>
              <a:rPr lang="uk-UA" dirty="0" err="1" smtClean="0">
                <a:solidFill>
                  <a:schemeClr val="bg2"/>
                </a:solidFill>
                <a:hlinkClick r:id="rId4" action="ppaction://hlinksldjump"/>
              </a:rPr>
              <a:t>Касіян</a:t>
            </a:r>
            <a:endParaRPr lang="uk-UA" dirty="0" smtClean="0">
              <a:solidFill>
                <a:schemeClr val="bg2"/>
              </a:solidFill>
            </a:endParaRPr>
          </a:p>
          <a:p>
            <a:r>
              <a:rPr lang="uk-UA" dirty="0" smtClean="0">
                <a:solidFill>
                  <a:schemeClr val="bg2"/>
                </a:solidFill>
                <a:hlinkClick r:id="rId5" action="ppaction://hlinksldjump"/>
              </a:rPr>
              <a:t>Роботи В. </a:t>
            </a:r>
            <a:r>
              <a:rPr lang="uk-UA" dirty="0" err="1" smtClean="0">
                <a:solidFill>
                  <a:schemeClr val="bg2"/>
                </a:solidFill>
                <a:hlinkClick r:id="rId5" action="ppaction://hlinksldjump"/>
              </a:rPr>
              <a:t>Касіяна</a:t>
            </a:r>
            <a:endParaRPr lang="uk-UA" dirty="0" smtClean="0">
              <a:solidFill>
                <a:schemeClr val="bg2"/>
              </a:solidFill>
            </a:endParaRPr>
          </a:p>
          <a:p>
            <a:r>
              <a:rPr lang="uk-UA" dirty="0" smtClean="0">
                <a:solidFill>
                  <a:schemeClr val="bg2"/>
                </a:solidFill>
                <a:hlinkClick r:id="rId6" action="ppaction://hlinksldjump"/>
              </a:rPr>
              <a:t>О. О Шовкуненко</a:t>
            </a:r>
            <a:endParaRPr lang="uk-UA" dirty="0" smtClean="0">
              <a:solidFill>
                <a:schemeClr val="bg2"/>
              </a:solidFill>
            </a:endParaRPr>
          </a:p>
          <a:p>
            <a:r>
              <a:rPr lang="uk-UA" dirty="0" err="1" smtClean="0">
                <a:solidFill>
                  <a:schemeClr val="bg2"/>
                </a:solidFill>
                <a:hlinkClick r:id="rId7" action="ppaction://hlinksldjump"/>
              </a:rPr>
              <a:t>Укараїнський</a:t>
            </a:r>
            <a:r>
              <a:rPr lang="uk-UA" dirty="0" smtClean="0">
                <a:solidFill>
                  <a:schemeClr val="bg2"/>
                </a:solidFill>
                <a:hlinkClick r:id="rId7" action="ppaction://hlinksldjump"/>
              </a:rPr>
              <a:t> плакат в роки Великої Вітчизняної війни</a:t>
            </a:r>
            <a:endParaRPr lang="uk-UA" dirty="0" smtClean="0">
              <a:solidFill>
                <a:schemeClr val="bg2"/>
              </a:solidFill>
            </a:endParaRPr>
          </a:p>
          <a:p>
            <a:r>
              <a:rPr lang="uk-UA" dirty="0" smtClean="0">
                <a:solidFill>
                  <a:schemeClr val="bg2"/>
                </a:solidFill>
                <a:hlinkClick r:id="rId8" action="ppaction://hlinksldjump"/>
              </a:rPr>
              <a:t>Графічний живопис</a:t>
            </a:r>
            <a:endParaRPr lang="uk-UA" dirty="0" smtClean="0">
              <a:solidFill>
                <a:schemeClr val="bg2"/>
              </a:solidFill>
              <a:hlinkClick r:id="rId9" action="ppaction://hlinksldjump"/>
            </a:endParaRPr>
          </a:p>
          <a:p>
            <a:r>
              <a:rPr lang="uk-UA" dirty="0" smtClean="0">
                <a:solidFill>
                  <a:schemeClr val="bg2"/>
                </a:solidFill>
                <a:hlinkClick r:id="rId9" action="ppaction://hlinksldjump"/>
              </a:rPr>
              <a:t>Графіки-станковісти</a:t>
            </a:r>
            <a:endParaRPr lang="uk-UA" dirty="0" smtClean="0">
              <a:solidFill>
                <a:schemeClr val="bg2"/>
              </a:solidFill>
            </a:endParaRPr>
          </a:p>
          <a:p>
            <a:r>
              <a:rPr lang="uk-UA" dirty="0" smtClean="0">
                <a:solidFill>
                  <a:schemeClr val="bg2"/>
                </a:solidFill>
                <a:hlinkClick r:id="rId10" action="ppaction://hlinksldjump"/>
              </a:rPr>
              <a:t>Картини батального жанру</a:t>
            </a:r>
          </a:p>
          <a:p>
            <a:r>
              <a:rPr lang="uk-UA" dirty="0" smtClean="0">
                <a:solidFill>
                  <a:schemeClr val="bg2"/>
                </a:solidFill>
                <a:hlinkClick r:id="rId10" action="ppaction://hlinksldjump"/>
              </a:rPr>
              <a:t>Дякую за увагу</a:t>
            </a:r>
            <a:endParaRPr lang="uk-UA" dirty="0" smtClean="0">
              <a:solidFill>
                <a:schemeClr val="bg2"/>
              </a:solidFill>
            </a:endParaRPr>
          </a:p>
          <a:p>
            <a:r>
              <a:rPr lang="uk-UA" dirty="0" smtClean="0">
                <a:solidFill>
                  <a:schemeClr val="bg2"/>
                </a:solidFill>
                <a:hlinkClick r:id="rId11" action="ppaction://hlinksldjump"/>
              </a:rPr>
              <a:t>Висновок</a:t>
            </a:r>
            <a:endParaRPr lang="uk-UA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User\Pictures\494996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uk-UA" b="1" dirty="0" smtClean="0">
                <a:ln/>
                <a:solidFill>
                  <a:schemeClr val="accent3"/>
                </a:solidFill>
              </a:rPr>
              <a:t>Висновок</a:t>
            </a:r>
            <a:endParaRPr lang="ru-RU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142976" y="1428736"/>
            <a:ext cx="6215106" cy="448153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/>
              <a:t>Вагомий внесок  в історію радянського мистецтва 1941-1945р. Внесли українські художники . З перших років війни художники України проводили активну роботу по створенню антифашистських плакатів та малюнків.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Pictures\V8H5J_O_bs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42910" y="2571744"/>
            <a:ext cx="850109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8000" dirty="0" smtClean="0">
                <a:solidFill>
                  <a:schemeClr val="bg1"/>
                </a:solidFill>
              </a:rPr>
              <a:t>Дякую за увагу</a:t>
            </a:r>
            <a:endParaRPr lang="ru-RU" sz="8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User\Pictures\494996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79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-214338"/>
            <a:ext cx="8229600" cy="1219200"/>
          </a:xfrm>
        </p:spPr>
        <p:txBody>
          <a:bodyPr/>
          <a:lstStyle/>
          <a:p>
            <a:pPr algn="ctr"/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Вступ</a:t>
            </a:r>
            <a:endParaRPr lang="ru-RU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285852" y="1428737"/>
            <a:ext cx="6500858" cy="4429155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Вагомий внесок в історію радянського мистецтва 1941 - 1945 рр.. внесли українські художники. Вже на другий день війни розширений пленум ЦК спілки працівників мистецтва звернувся із закликом розгорнути активну художню роботу в армії, на фронті, в тилу. У багатьох містах України були створені штаби, які налагодили роботу з випуску плакатів. Численні фронтові малюнки українських художників, які дійшли до нас на пожовклих листках паперу, сторінках блокнотів, стали безцінним </a:t>
            </a:r>
            <a:r>
              <a:rPr lang="ru-RU" dirty="0" smtClean="0"/>
              <a:t>внеском у героїчну військову літопис. </a:t>
            </a:r>
          </a:p>
          <a:p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229600" cy="10668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uk-UA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В. І. Касіян</a:t>
            </a:r>
            <a:endParaRPr lang="ru-RU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1026" name="Picture 2" descr="C:\Users\User\Pictures\Kasiyan_Vs_Il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1224976"/>
            <a:ext cx="3357586" cy="48498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>
          <a:xfrm>
            <a:off x="3500430" y="1000108"/>
            <a:ext cx="5429288" cy="5643578"/>
          </a:xfrm>
        </p:spPr>
        <p:txBody>
          <a:bodyPr>
            <a:normAutofit fontScale="92500"/>
          </a:bodyPr>
          <a:lstStyle/>
          <a:p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Кілька серій малюнків та акварелей на теми Великої Вітчизняної війни виконав В.І.</a:t>
            </a:r>
            <a:r>
              <a:rPr lang="uk-UA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Касіян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Перша з цих серій – «У фашистській неволі» /1942/ передає страждання радянської жінки, яка стала жертвою фашистів. У другій – «Україна бореться» - показано всенародну боротьбу в тилу ворога. Третя серія – «Відомсти!» - викриває звірства фашистів на окупованій радянській землі, кличе до помсти</a:t>
            </a:r>
            <a:r>
              <a:rPr lang="uk-UA" sz="2800" dirty="0" smtClean="0"/>
              <a:t>.</a:t>
            </a: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900"/>
                            </p:stCondLst>
                            <p:childTnLst>
                              <p:par>
                                <p:cTn id="12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900"/>
                            </p:stCondLst>
                            <p:childTnLst>
                              <p:par>
                                <p:cTn id="19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Роботи В. </a:t>
            </a:r>
            <a:r>
              <a:rPr lang="uk-UA" dirty="0" err="1" smtClean="0"/>
              <a:t>Касіяна</a:t>
            </a:r>
            <a:endParaRPr lang="ru-RU" dirty="0"/>
          </a:p>
        </p:txBody>
      </p:sp>
      <p:pic>
        <p:nvPicPr>
          <p:cNvPr id="1026" name="Picture 2" descr="F:\два робітники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77001"/>
            <a:ext cx="2714612" cy="2980999"/>
          </a:xfrm>
          <a:prstGeom prst="rect">
            <a:avLst/>
          </a:prstGeom>
          <a:noFill/>
        </p:spPr>
      </p:pic>
      <p:pic>
        <p:nvPicPr>
          <p:cNvPr id="1027" name="Picture 3" descr="F:\повстання арсеналівців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6546" y="3571876"/>
            <a:ext cx="2357454" cy="3071834"/>
          </a:xfrm>
          <a:prstGeom prst="rect">
            <a:avLst/>
          </a:prstGeom>
          <a:noFill/>
        </p:spPr>
      </p:pic>
      <p:pic>
        <p:nvPicPr>
          <p:cNvPr id="1029" name="Picture 5" descr="F:\,tpljvys ,tphj,sny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14612" y="1857364"/>
            <a:ext cx="4071966" cy="29507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0" y="3286124"/>
            <a:ext cx="19287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Два робітники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000496" y="1428736"/>
            <a:ext cx="12670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безробітні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786578" y="2857496"/>
            <a:ext cx="23574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повстання </a:t>
            </a:r>
            <a:r>
              <a:rPr lang="uk-UA" dirty="0" err="1" smtClean="0"/>
              <a:t>арсеналівців</a:t>
            </a:r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О. О Шовкуненко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4071902" y="1214422"/>
            <a:ext cx="5072098" cy="4429156"/>
          </a:xfrm>
        </p:spPr>
        <p:txBody>
          <a:bodyPr/>
          <a:lstStyle/>
          <a:p>
            <a:r>
              <a:rPr lang="uk-UA" sz="2800" dirty="0" smtClean="0">
                <a:ln w="18415" cmpd="sng">
                  <a:solidFill>
                    <a:schemeClr val="tx1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Цикл портретів знатних людей країни-воїнів, колгоспників, робітників, письменників, учених-створив відомий живописець О.О. Шовкуненко</a:t>
            </a:r>
            <a:r>
              <a:rPr lang="uk-UA" dirty="0" smtClean="0">
                <a:ln w="18415" cmpd="sng">
                  <a:solidFill>
                    <a:schemeClr val="tx1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endParaRPr lang="ru-RU" dirty="0" smtClean="0">
              <a:ln w="18415" cmpd="sng">
                <a:solidFill>
                  <a:schemeClr val="tx1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pic>
        <p:nvPicPr>
          <p:cNvPr id="2051" name="Picture 3" descr="C:\Users\User\Pictures\240PX-~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4422"/>
            <a:ext cx="4125142" cy="457203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000"/>
                            </p:stCondLst>
                            <p:childTnLst>
                              <p:par>
                                <p:cTn id="27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Портрети О.О.Шовкуненка</a:t>
            </a:r>
            <a:endParaRPr lang="ru-RU" dirty="0"/>
          </a:p>
        </p:txBody>
      </p:sp>
      <p:pic>
        <p:nvPicPr>
          <p:cNvPr id="2050" name="Picture 2" descr="F:\майя вовчик блакитн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2928934"/>
            <a:ext cx="2523332" cy="3643314"/>
          </a:xfrm>
          <a:prstGeom prst="rect">
            <a:avLst/>
          </a:prstGeom>
          <a:noFill/>
        </p:spPr>
      </p:pic>
      <p:pic>
        <p:nvPicPr>
          <p:cNvPr id="2051" name="Picture 3" descr="F:\литвиненко вольгемут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928934"/>
            <a:ext cx="3206137" cy="3643338"/>
          </a:xfrm>
          <a:prstGeom prst="rect">
            <a:avLst/>
          </a:prstGeom>
          <a:noFill/>
        </p:spPr>
      </p:pic>
      <p:pic>
        <p:nvPicPr>
          <p:cNvPr id="2053" name="Picture 5" descr="F:\gjhnhtn rjdgfrf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98" y="2928934"/>
            <a:ext cx="3071802" cy="3647851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6264366" y="2428868"/>
            <a:ext cx="28796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Портрет Сидора Ковпака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286116" y="2285992"/>
            <a:ext cx="28575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Портрет Майї Вовчик-Блакитної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2285992"/>
            <a:ext cx="32861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Портрет Литвиненко </a:t>
            </a:r>
            <a:r>
              <a:rPr lang="uk-UA" dirty="0" err="1" smtClean="0"/>
              <a:t>Вольгемут</a:t>
            </a:r>
            <a:endParaRPr lang="ru-RU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41" name="Picture 1" descr="C:\Users\User\Pictures\494996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357290" y="1428736"/>
            <a:ext cx="635798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У роки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війни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значно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розширилися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межі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 батального жанру: художники на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своїх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 картинах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зображували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 не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тільки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сцени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 бою, 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епізоди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 фронтового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життя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 (О.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Любимський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, "Наказ № 227/1944").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User\Desktop\rfhsybyf rekmnehf\images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71546"/>
            <a:ext cx="3910310" cy="292895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7772400" cy="1143000"/>
          </a:xfrm>
        </p:spPr>
        <p:txBody>
          <a:bodyPr/>
          <a:lstStyle/>
          <a:p>
            <a:pPr algn="ctr"/>
            <a:r>
              <a:rPr lang="uk-UA" dirty="0" smtClean="0"/>
              <a:t>Картини батального жанру</a:t>
            </a:r>
            <a:endParaRPr lang="ru-RU" dirty="0"/>
          </a:p>
        </p:txBody>
      </p:sp>
      <p:pic>
        <p:nvPicPr>
          <p:cNvPr id="2052" name="Picture 4" descr="C:\Users\User\Desktop\rfhsybyf rekmnehf\images (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1071546"/>
            <a:ext cx="3910310" cy="2928958"/>
          </a:xfrm>
          <a:prstGeom prst="rect">
            <a:avLst/>
          </a:prstGeom>
          <a:noFill/>
        </p:spPr>
      </p:pic>
      <p:pic>
        <p:nvPicPr>
          <p:cNvPr id="2050" name="Picture 2" descr="C:\Users\User\Desktop\rfhsybyf rekmnehf\загруженное (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71736" y="3914976"/>
            <a:ext cx="3929090" cy="294302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100"/>
                            </p:stCondLst>
                            <p:childTnLst>
                              <p:par>
                                <p:cTn id="1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1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600"/>
                            </p:stCondLst>
                            <p:childTnLst>
                              <p:par>
                                <p:cTn id="2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713</TotalTime>
  <Words>568</Words>
  <Application>Microsoft Office PowerPoint</Application>
  <PresentationFormat>Экран (4:3)</PresentationFormat>
  <Paragraphs>44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Справедливость</vt:lpstr>
      <vt:lpstr>Графіка і живопис в роки Великої Вітчизняної війни</vt:lpstr>
      <vt:lpstr>Зміст</vt:lpstr>
      <vt:lpstr>Вступ</vt:lpstr>
      <vt:lpstr>В. І. Касіян</vt:lpstr>
      <vt:lpstr>Роботи В. Касіяна</vt:lpstr>
      <vt:lpstr>О. О Шовкуненко</vt:lpstr>
      <vt:lpstr>Портрети О.О.Шовкуненка</vt:lpstr>
      <vt:lpstr>Презентация PowerPoint</vt:lpstr>
      <vt:lpstr>Картини батального жанру</vt:lpstr>
      <vt:lpstr>Презентация PowerPoint</vt:lpstr>
      <vt:lpstr>Укараїнський плакат в роки Великої Вітчизняної війни</vt:lpstr>
      <vt:lpstr>Презентация PowerPoint</vt:lpstr>
      <vt:lpstr>Презентация PowerPoint</vt:lpstr>
      <vt:lpstr>Презентация PowerPoint</vt:lpstr>
      <vt:lpstr>Графічний живопис</vt:lpstr>
      <vt:lpstr>Презентация PowerPoint</vt:lpstr>
      <vt:lpstr>Графіки-станковісти</vt:lpstr>
      <vt:lpstr>Презентация PowerPoint</vt:lpstr>
      <vt:lpstr>Презентация PowerPoint</vt:lpstr>
      <vt:lpstr>Висновок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ІНДЗ на тему:Український живопис в роки Великої Вітчизняної війни</dc:title>
  <dc:creator>User</dc:creator>
  <cp:lastModifiedBy>123</cp:lastModifiedBy>
  <cp:revision>71</cp:revision>
  <dcterms:created xsi:type="dcterms:W3CDTF">2014-02-24T19:03:27Z</dcterms:created>
  <dcterms:modified xsi:type="dcterms:W3CDTF">2015-02-16T15:17:54Z</dcterms:modified>
</cp:coreProperties>
</file>