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19E2D0C-5DD8-4222-BB2B-068085E27FE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A04D258-CF45-4690-857D-AA6B473EAE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Педагогічне спілкування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Його види, стилі та функції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2528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851104" cy="1173480"/>
          </a:xfrm>
        </p:spPr>
        <p:txBody>
          <a:bodyPr>
            <a:noAutofit/>
          </a:bodyPr>
          <a:lstStyle/>
          <a:p>
            <a:r>
              <a:rPr lang="uk-UA" sz="4800" dirty="0" smtClean="0"/>
              <a:t>Лінії спілкування:</a:t>
            </a:r>
            <a:endParaRPr lang="ru-RU" sz="4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7239000" cy="4371752"/>
          </a:xfrm>
        </p:spPr>
        <p:txBody>
          <a:bodyPr/>
          <a:lstStyle/>
          <a:p>
            <a:r>
              <a:rPr lang="uk-UA" dirty="0" smtClean="0"/>
              <a:t>Спілкування з окремими учнями</a:t>
            </a:r>
          </a:p>
          <a:p>
            <a:r>
              <a:rPr lang="uk-UA" dirty="0" smtClean="0"/>
              <a:t>Спілкування через окремих учнів</a:t>
            </a:r>
          </a:p>
          <a:p>
            <a:r>
              <a:rPr lang="uk-UA" dirty="0" smtClean="0"/>
              <a:t>Спілкування з колективом</a:t>
            </a:r>
          </a:p>
          <a:p>
            <a:r>
              <a:rPr lang="uk-UA" dirty="0" smtClean="0"/>
              <a:t>Спілкування через колектив через окремих учнів</a:t>
            </a:r>
          </a:p>
          <a:p>
            <a:endParaRPr lang="ru-RU" dirty="0"/>
          </a:p>
        </p:txBody>
      </p:sp>
      <p:pic>
        <p:nvPicPr>
          <p:cNvPr id="5124" name="Picture 4" descr="http://nvknovoaleks.ucoz.ua/678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861048"/>
            <a:ext cx="4248472" cy="283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954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57781" y="-171400"/>
            <a:ext cx="5105400" cy="2868168"/>
          </a:xfrm>
        </p:spPr>
        <p:txBody>
          <a:bodyPr/>
          <a:lstStyle/>
          <a:p>
            <a:pPr algn="ctr"/>
            <a:r>
              <a:rPr lang="uk-UA" sz="7200" dirty="0" smtClean="0"/>
              <a:t>ДЯКУЮ ЗА УВАГУ!!!</a:t>
            </a:r>
            <a:endParaRPr lang="ru-RU" sz="7200" dirty="0"/>
          </a:p>
        </p:txBody>
      </p:sp>
      <p:pic>
        <p:nvPicPr>
          <p:cNvPr id="6146" name="Picture 2" descr="D:\НАСТЯ\псих\маруся\370158-6000x42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598639"/>
            <a:ext cx="6048672" cy="4245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224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71184" cy="1452776"/>
          </a:xfrm>
        </p:spPr>
        <p:txBody>
          <a:bodyPr>
            <a:noAutofit/>
          </a:bodyPr>
          <a:lstStyle/>
          <a:p>
            <a:pPr algn="ctr"/>
            <a:r>
              <a:rPr lang="ru-RU" sz="1800" dirty="0" err="1"/>
              <a:t>Педагогічне</a:t>
            </a:r>
            <a:r>
              <a:rPr lang="ru-RU" sz="1800" dirty="0"/>
              <a:t> </a:t>
            </a:r>
            <a:r>
              <a:rPr lang="ru-RU" sz="1800" dirty="0" err="1"/>
              <a:t>спілкування</a:t>
            </a:r>
            <a:r>
              <a:rPr lang="ru-RU" sz="1800" b="0" dirty="0"/>
              <a:t> — </a:t>
            </a:r>
            <a:r>
              <a:rPr lang="ru-RU" sz="1800" b="0" dirty="0" err="1"/>
              <a:t>це</a:t>
            </a:r>
            <a:r>
              <a:rPr lang="ru-RU" sz="1800" b="0" dirty="0"/>
              <a:t> система </a:t>
            </a:r>
            <a:r>
              <a:rPr lang="ru-RU" sz="1800" b="0" dirty="0" err="1"/>
              <a:t>органічної</a:t>
            </a:r>
            <a:r>
              <a:rPr lang="ru-RU" sz="1800" b="0" dirty="0"/>
              <a:t> </a:t>
            </a:r>
            <a:r>
              <a:rPr lang="ru-RU" sz="1800" b="0" dirty="0" err="1"/>
              <a:t>соціально-психологічної</a:t>
            </a:r>
            <a:r>
              <a:rPr lang="ru-RU" sz="1800" b="0" dirty="0"/>
              <a:t> </a:t>
            </a:r>
            <a:r>
              <a:rPr lang="ru-RU" sz="1800" b="0" dirty="0" err="1"/>
              <a:t>дії</a:t>
            </a:r>
            <a:r>
              <a:rPr lang="ru-RU" sz="1800" b="0" dirty="0"/>
              <a:t> учителя-</a:t>
            </a:r>
            <a:r>
              <a:rPr lang="ru-RU" sz="1800" b="0" dirty="0" err="1"/>
              <a:t>вихователя</a:t>
            </a:r>
            <a:r>
              <a:rPr lang="ru-RU" sz="1800" b="0" dirty="0"/>
              <a:t> і </a:t>
            </a:r>
            <a:r>
              <a:rPr lang="ru-RU" sz="1800" b="0" dirty="0" err="1"/>
              <a:t>вихованця</a:t>
            </a:r>
            <a:r>
              <a:rPr lang="ru-RU" sz="1800" b="0" dirty="0"/>
              <a:t> в </a:t>
            </a:r>
            <a:r>
              <a:rPr lang="ru-RU" sz="1800" b="0" dirty="0" err="1"/>
              <a:t>усіх</a:t>
            </a:r>
            <a:r>
              <a:rPr lang="ru-RU" sz="1800" b="0" dirty="0"/>
              <a:t> сферах </a:t>
            </a:r>
            <a:r>
              <a:rPr lang="ru-RU" sz="1800" b="0" dirty="0" err="1"/>
              <a:t>діяльності</a:t>
            </a:r>
            <a:r>
              <a:rPr lang="ru-RU" sz="1800" b="0" dirty="0"/>
              <a:t>, </a:t>
            </a:r>
            <a:r>
              <a:rPr lang="ru-RU" sz="1800" b="0" dirty="0" err="1"/>
              <a:t>що</a:t>
            </a:r>
            <a:r>
              <a:rPr lang="ru-RU" sz="1800" b="0" dirty="0"/>
              <a:t> </a:t>
            </a:r>
            <a:r>
              <a:rPr lang="ru-RU" sz="1800" b="0" dirty="0" err="1"/>
              <a:t>має</a:t>
            </a:r>
            <a:r>
              <a:rPr lang="ru-RU" sz="1800" b="0" dirty="0"/>
              <a:t> </a:t>
            </a:r>
            <a:r>
              <a:rPr lang="ru-RU" sz="1800" b="0" dirty="0" err="1"/>
              <a:t>певні</a:t>
            </a:r>
            <a:r>
              <a:rPr lang="ru-RU" sz="1800" b="0" dirty="0"/>
              <a:t> </a:t>
            </a:r>
            <a:r>
              <a:rPr lang="ru-RU" sz="1800" b="0" dirty="0" err="1"/>
              <a:t>педагогічні</a:t>
            </a:r>
            <a:r>
              <a:rPr lang="ru-RU" sz="1800" b="0" dirty="0"/>
              <a:t> </a:t>
            </a:r>
            <a:r>
              <a:rPr lang="ru-RU" sz="1800" b="0" dirty="0" err="1"/>
              <a:t>функції</a:t>
            </a:r>
            <a:r>
              <a:rPr lang="ru-RU" sz="1800" b="0" dirty="0"/>
              <a:t>, </a:t>
            </a:r>
            <a:r>
              <a:rPr lang="ru-RU" sz="1800" b="0" dirty="0" err="1"/>
              <a:t>спрямоване</a:t>
            </a:r>
            <a:r>
              <a:rPr lang="ru-RU" sz="1800" b="0" dirty="0"/>
              <a:t> на </a:t>
            </a:r>
            <a:r>
              <a:rPr lang="ru-RU" sz="1800" b="0" dirty="0" err="1"/>
              <a:t>створення</a:t>
            </a:r>
            <a:r>
              <a:rPr lang="ru-RU" sz="1800" b="0" dirty="0"/>
              <a:t> </a:t>
            </a:r>
            <a:r>
              <a:rPr lang="ru-RU" sz="1800" b="0" dirty="0" err="1"/>
              <a:t>оптимальних</a:t>
            </a:r>
            <a:r>
              <a:rPr lang="ru-RU" sz="1800" b="0" dirty="0"/>
              <a:t> </a:t>
            </a:r>
            <a:r>
              <a:rPr lang="ru-RU" sz="1800" b="0" dirty="0" err="1"/>
              <a:t>соціально-психологічних</a:t>
            </a:r>
            <a:r>
              <a:rPr lang="ru-RU" sz="1800" b="0" dirty="0"/>
              <a:t> умов </a:t>
            </a:r>
            <a:r>
              <a:rPr lang="ru-RU" sz="1800" b="0" dirty="0" err="1"/>
              <a:t>активної</a:t>
            </a:r>
            <a:r>
              <a:rPr lang="ru-RU" sz="1800" b="0" dirty="0"/>
              <a:t> та </a:t>
            </a:r>
            <a:r>
              <a:rPr lang="ru-RU" sz="1800" b="0" dirty="0" err="1"/>
              <a:t>результативної</a:t>
            </a:r>
            <a:r>
              <a:rPr lang="ru-RU" sz="1800" b="0" dirty="0"/>
              <a:t> </a:t>
            </a:r>
            <a:r>
              <a:rPr lang="ru-RU" sz="1800" b="0" dirty="0" err="1"/>
              <a:t>життєдіяльності</a:t>
            </a:r>
            <a:r>
              <a:rPr lang="ru-RU" sz="1800" b="0" dirty="0"/>
              <a:t> </a:t>
            </a:r>
            <a:r>
              <a:rPr lang="ru-RU" sz="1800" b="0" dirty="0" err="1"/>
              <a:t>особистості</a:t>
            </a:r>
            <a:r>
              <a:rPr lang="ru-RU" sz="1800" b="0" dirty="0"/>
              <a:t>.</a:t>
            </a:r>
            <a:endParaRPr lang="ru-RU" sz="1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1772816"/>
            <a:ext cx="4500449" cy="4846638"/>
          </a:xfrm>
        </p:spPr>
      </p:pic>
    </p:spTree>
    <p:extLst>
      <p:ext uri="{BB962C8B-B14F-4D97-AF65-F5344CB8AC3E}">
        <p14:creationId xmlns:p14="http://schemas.microsoft.com/office/powerpoint/2010/main" xmlns="" val="25210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2244864"/>
          </a:xfrm>
        </p:spPr>
        <p:txBody>
          <a:bodyPr>
            <a:noAutofit/>
          </a:bodyPr>
          <a:lstStyle/>
          <a:p>
            <a:pPr algn="ctr"/>
            <a:r>
              <a:rPr lang="ru-RU" sz="2600" b="0" dirty="0" err="1"/>
              <a:t>Оптимальним</a:t>
            </a:r>
            <a:r>
              <a:rPr lang="ru-RU" sz="2600" b="0" dirty="0"/>
              <a:t> треба </a:t>
            </a:r>
            <a:r>
              <a:rPr lang="ru-RU" sz="2600" b="0" dirty="0" err="1"/>
              <a:t>вважати</a:t>
            </a:r>
            <a:r>
              <a:rPr lang="ru-RU" sz="2600" b="0" dirty="0"/>
              <a:t> </a:t>
            </a:r>
            <a:r>
              <a:rPr lang="ru-RU" sz="2600" b="0" dirty="0" err="1"/>
              <a:t>таке</a:t>
            </a:r>
            <a:r>
              <a:rPr lang="ru-RU" sz="2600" b="0" dirty="0"/>
              <a:t> </a:t>
            </a:r>
            <a:r>
              <a:rPr lang="ru-RU" sz="2600" b="0" dirty="0" err="1"/>
              <a:t>спілкування</a:t>
            </a:r>
            <a:r>
              <a:rPr lang="ru-RU" sz="2600" b="0" dirty="0"/>
              <a:t> педагога з </a:t>
            </a:r>
            <a:r>
              <a:rPr lang="ru-RU" sz="2600" b="0" dirty="0" err="1"/>
              <a:t>вихованцями</a:t>
            </a:r>
            <a:r>
              <a:rPr lang="ru-RU" sz="2600" b="0" dirty="0"/>
              <a:t> у </a:t>
            </a:r>
            <a:r>
              <a:rPr lang="ru-RU" sz="2600" b="0" dirty="0" err="1"/>
              <a:t>процесі</a:t>
            </a:r>
            <a:r>
              <a:rPr lang="ru-RU" sz="2600" b="0" dirty="0"/>
              <a:t> </a:t>
            </a:r>
            <a:r>
              <a:rPr lang="ru-RU" sz="2600" b="0" dirty="0" err="1"/>
              <a:t>навчально-виховної</a:t>
            </a:r>
            <a:r>
              <a:rPr lang="ru-RU" sz="2600" b="0" dirty="0"/>
              <a:t> </a:t>
            </a:r>
            <a:r>
              <a:rPr lang="ru-RU" sz="2600" b="0" dirty="0" err="1"/>
              <a:t>роботи</a:t>
            </a:r>
            <a:r>
              <a:rPr lang="ru-RU" sz="2600" b="0" dirty="0"/>
              <a:t>, яке </a:t>
            </a:r>
            <a:r>
              <a:rPr lang="ru-RU" sz="2600" b="0" dirty="0" err="1"/>
              <a:t>створює</a:t>
            </a:r>
            <a:r>
              <a:rPr lang="ru-RU" sz="2600" b="0" dirty="0"/>
              <a:t> </a:t>
            </a:r>
            <a:r>
              <a:rPr lang="ru-RU" sz="2600" b="0" dirty="0" err="1"/>
              <a:t>найбільш</a:t>
            </a:r>
            <a:r>
              <a:rPr lang="ru-RU" sz="2600" b="0" dirty="0"/>
              <a:t> </a:t>
            </a:r>
            <a:r>
              <a:rPr lang="ru-RU" sz="2600" b="0" dirty="0" err="1"/>
              <a:t>сприятливі</a:t>
            </a:r>
            <a:r>
              <a:rPr lang="ru-RU" sz="2600" b="0" dirty="0"/>
              <a:t> </a:t>
            </a:r>
            <a:r>
              <a:rPr lang="ru-RU" sz="2600" b="0" dirty="0" err="1"/>
              <a:t>умови</a:t>
            </a:r>
            <a:r>
              <a:rPr lang="ru-RU" sz="2600" b="0" dirty="0"/>
              <a:t> для </a:t>
            </a:r>
            <a:r>
              <a:rPr lang="ru-RU" sz="2600" b="0" dirty="0" err="1"/>
              <a:t>розвитку</a:t>
            </a:r>
            <a:r>
              <a:rPr lang="ru-RU" sz="2600" b="0" dirty="0"/>
              <a:t> </a:t>
            </a:r>
            <a:r>
              <a:rPr lang="ru-RU" sz="2600" b="0" dirty="0" err="1"/>
              <a:t>позитивної</a:t>
            </a:r>
            <a:r>
              <a:rPr lang="ru-RU" sz="2600" b="0" dirty="0"/>
              <a:t> </a:t>
            </a:r>
            <a:r>
              <a:rPr lang="ru-RU" sz="2600" b="0" dirty="0" err="1"/>
              <a:t>мотивації</a:t>
            </a:r>
            <a:r>
              <a:rPr lang="ru-RU" sz="2600" b="0" dirty="0"/>
              <a:t> у </a:t>
            </a:r>
            <a:r>
              <a:rPr lang="ru-RU" sz="2600" b="0" dirty="0" err="1"/>
              <a:t>навчальній</a:t>
            </a:r>
            <a:r>
              <a:rPr lang="ru-RU" sz="2600" b="0" dirty="0"/>
              <a:t> </a:t>
            </a:r>
            <a:r>
              <a:rPr lang="ru-RU" sz="2600" b="0" dirty="0" err="1"/>
              <a:t>діяльност</a:t>
            </a:r>
            <a:endParaRPr lang="ru-RU" sz="26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2636912"/>
            <a:ext cx="5040560" cy="4144742"/>
          </a:xfrm>
        </p:spPr>
      </p:pic>
    </p:spTree>
    <p:extLst>
      <p:ext uri="{BB962C8B-B14F-4D97-AF65-F5344CB8AC3E}">
        <p14:creationId xmlns:p14="http://schemas.microsoft.com/office/powerpoint/2010/main" xmlns="" val="8362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820928"/>
          </a:xfrm>
        </p:spPr>
        <p:txBody>
          <a:bodyPr>
            <a:noAutofit/>
          </a:bodyPr>
          <a:lstStyle/>
          <a:p>
            <a:pPr algn="ctr"/>
            <a:r>
              <a:rPr lang="ru-RU" sz="2000" b="0" dirty="0" err="1"/>
              <a:t>Професійне</a:t>
            </a:r>
            <a:r>
              <a:rPr lang="ru-RU" sz="2000" b="0" dirty="0"/>
              <a:t> </a:t>
            </a:r>
            <a:r>
              <a:rPr lang="ru-RU" sz="2000" b="0" dirty="0" err="1"/>
              <a:t>педагогічне</a:t>
            </a:r>
            <a:r>
              <a:rPr lang="ru-RU" sz="2000" b="0" dirty="0"/>
              <a:t> </a:t>
            </a:r>
            <a:r>
              <a:rPr lang="ru-RU" sz="2000" b="0" dirty="0" err="1"/>
              <a:t>спілкування</a:t>
            </a:r>
            <a:r>
              <a:rPr lang="ru-RU" sz="2000" b="0" dirty="0"/>
              <a:t> — </a:t>
            </a:r>
            <a:r>
              <a:rPr lang="ru-RU" sz="2000" b="0" dirty="0" err="1"/>
              <a:t>це</a:t>
            </a:r>
            <a:r>
              <a:rPr lang="ru-RU" sz="2000" b="0" dirty="0"/>
              <a:t> </a:t>
            </a:r>
            <a:r>
              <a:rPr lang="ru-RU" sz="2000" b="0" dirty="0" err="1"/>
              <a:t>взаємообумовлений</a:t>
            </a:r>
            <a:r>
              <a:rPr lang="ru-RU" sz="2000" b="0" dirty="0"/>
              <a:t> </a:t>
            </a:r>
            <a:r>
              <a:rPr lang="ru-RU" sz="2000" b="0" dirty="0" err="1"/>
              <a:t>процес</a:t>
            </a:r>
            <a:r>
              <a:rPr lang="ru-RU" sz="2000" b="0" dirty="0"/>
              <a:t> </a:t>
            </a:r>
            <a:r>
              <a:rPr lang="ru-RU" sz="2000" b="0" dirty="0" err="1"/>
              <a:t>рольових</a:t>
            </a:r>
            <a:r>
              <a:rPr lang="ru-RU" sz="2000" b="0" dirty="0"/>
              <a:t> </a:t>
            </a:r>
            <a:r>
              <a:rPr lang="ru-RU" sz="2000" b="0" dirty="0" err="1"/>
              <a:t>ігор</a:t>
            </a:r>
            <a:r>
              <a:rPr lang="ru-RU" sz="2000" b="0" dirty="0"/>
              <a:t> учителя-</a:t>
            </a:r>
            <a:r>
              <a:rPr lang="ru-RU" sz="2000" b="0" dirty="0" err="1"/>
              <a:t>вихователя</a:t>
            </a:r>
            <a:r>
              <a:rPr lang="ru-RU" sz="2000" b="0" dirty="0"/>
              <a:t> і </a:t>
            </a:r>
            <a:r>
              <a:rPr lang="ru-RU" sz="2000" b="0" dirty="0" err="1"/>
              <a:t>вихованців</a:t>
            </a:r>
            <a:r>
              <a:rPr lang="ru-RU" sz="2000" b="0" dirty="0"/>
              <a:t>. </a:t>
            </a:r>
            <a:r>
              <a:rPr lang="ru-RU" sz="2000" b="0" dirty="0" err="1"/>
              <a:t>Якщо</a:t>
            </a:r>
            <a:r>
              <a:rPr lang="ru-RU" sz="2000" b="0" dirty="0"/>
              <a:t> для педагога </a:t>
            </a:r>
            <a:r>
              <a:rPr lang="ru-RU" sz="2000" b="0" dirty="0" err="1"/>
              <a:t>спілкування</a:t>
            </a:r>
            <a:r>
              <a:rPr lang="ru-RU" sz="2000" b="0" dirty="0"/>
              <a:t> є </a:t>
            </a:r>
            <a:r>
              <a:rPr lang="ru-RU" sz="2000" b="0" dirty="0" err="1"/>
              <a:t>передусім</a:t>
            </a:r>
            <a:r>
              <a:rPr lang="ru-RU" sz="2000" b="0" dirty="0"/>
              <a:t> видом </a:t>
            </a:r>
            <a:r>
              <a:rPr lang="ru-RU" sz="2000" b="0" dirty="0" err="1"/>
              <a:t>професійної</a:t>
            </a:r>
            <a:r>
              <a:rPr lang="ru-RU" sz="2000" b="0" dirty="0"/>
              <a:t> </a:t>
            </a:r>
            <a:r>
              <a:rPr lang="ru-RU" sz="2000" b="0" dirty="0" err="1"/>
              <a:t>діяльності</a:t>
            </a:r>
            <a:r>
              <a:rPr lang="ru-RU" sz="2000" b="0" dirty="0"/>
              <a:t>, то для </a:t>
            </a:r>
            <a:r>
              <a:rPr lang="ru-RU" sz="2000" b="0" dirty="0" err="1"/>
              <a:t>учня</a:t>
            </a:r>
            <a:r>
              <a:rPr lang="ru-RU" sz="2000" b="0" dirty="0"/>
              <a:t> — </a:t>
            </a:r>
            <a:r>
              <a:rPr lang="ru-RU" sz="2000" b="0" dirty="0" err="1"/>
              <a:t>це</a:t>
            </a:r>
            <a:r>
              <a:rPr lang="ru-RU" sz="2000" b="0" dirty="0"/>
              <a:t> вид </a:t>
            </a:r>
            <a:r>
              <a:rPr lang="ru-RU" sz="2000" b="0" dirty="0" err="1"/>
              <a:t>повсякденної</a:t>
            </a:r>
            <a:r>
              <a:rPr lang="ru-RU" sz="2000" b="0" dirty="0"/>
              <a:t> </a:t>
            </a:r>
            <a:r>
              <a:rPr lang="ru-RU" sz="2000" b="0" dirty="0" err="1"/>
              <a:t>життєдіяльності</a:t>
            </a:r>
            <a:r>
              <a:rPr lang="ru-RU" sz="2000" b="0" dirty="0"/>
              <a:t>. Тому, </a:t>
            </a:r>
            <a:r>
              <a:rPr lang="ru-RU" sz="2000" b="0" dirty="0" err="1"/>
              <a:t>спілкуючись</a:t>
            </a:r>
            <a:r>
              <a:rPr lang="ru-RU" sz="2000" b="0" dirty="0"/>
              <a:t> з </a:t>
            </a:r>
            <a:r>
              <a:rPr lang="ru-RU" sz="2000" b="0" dirty="0" err="1"/>
              <a:t>учнями</a:t>
            </a:r>
            <a:r>
              <a:rPr lang="ru-RU" sz="2000" b="0" dirty="0"/>
              <a:t>, педагог не </a:t>
            </a:r>
            <a:r>
              <a:rPr lang="ru-RU" sz="2000" b="0" dirty="0" err="1"/>
              <a:t>тільки</a:t>
            </a:r>
            <a:r>
              <a:rPr lang="ru-RU" sz="2000" b="0" dirty="0"/>
              <a:t> </a:t>
            </a:r>
            <a:r>
              <a:rPr lang="ru-RU" sz="2000" b="0" dirty="0" err="1"/>
              <a:t>взаємодіє</a:t>
            </a:r>
            <a:r>
              <a:rPr lang="ru-RU" sz="2000" b="0" dirty="0"/>
              <a:t> з </a:t>
            </a:r>
            <a:r>
              <a:rPr lang="ru-RU" sz="2000" b="0" dirty="0" err="1"/>
              <a:t>вихованцем</a:t>
            </a:r>
            <a:r>
              <a:rPr lang="ru-RU" sz="2000" b="0" dirty="0"/>
              <a:t>, </a:t>
            </a:r>
            <a:r>
              <a:rPr lang="ru-RU" sz="2000" b="0" dirty="0" err="1"/>
              <a:t>він</a:t>
            </a:r>
            <a:r>
              <a:rPr lang="ru-RU" sz="2000" b="0" dirty="0"/>
              <a:t> повинен </a:t>
            </a:r>
            <a:r>
              <a:rPr lang="ru-RU" sz="2000" b="0" dirty="0" err="1"/>
              <a:t>залишатися</a:t>
            </a:r>
            <a:r>
              <a:rPr lang="ru-RU" sz="2000" b="0" dirty="0"/>
              <a:t> </a:t>
            </a:r>
            <a:r>
              <a:rPr lang="ru-RU" sz="2000" b="0" dirty="0" err="1"/>
              <a:t>одночасної</a:t>
            </a:r>
            <a:r>
              <a:rPr lang="ru-RU" sz="2000" b="0" dirty="0"/>
              <a:t> поза ним, </a:t>
            </a:r>
            <a:r>
              <a:rPr lang="ru-RU" sz="2000" b="0" dirty="0" err="1"/>
              <a:t>бо</a:t>
            </a:r>
            <a:r>
              <a:rPr lang="ru-RU" sz="2000" b="0" dirty="0"/>
              <a:t> </a:t>
            </a:r>
            <a:r>
              <a:rPr lang="ru-RU" sz="2000" b="0" dirty="0" err="1"/>
              <a:t>йому</a:t>
            </a:r>
            <a:r>
              <a:rPr lang="ru-RU" sz="2000" b="0" dirty="0"/>
              <a:t> треба </a:t>
            </a:r>
            <a:r>
              <a:rPr lang="ru-RU" sz="2000" b="0" dirty="0" err="1"/>
              <a:t>спостерігати</a:t>
            </a:r>
            <a:r>
              <a:rPr lang="ru-RU" sz="2000" b="0" dirty="0"/>
              <a:t>, </a:t>
            </a:r>
            <a:r>
              <a:rPr lang="ru-RU" sz="2000" b="0" dirty="0" err="1"/>
              <a:t>аналізувати</a:t>
            </a:r>
            <a:r>
              <a:rPr lang="ru-RU" sz="2000" b="0" dirty="0"/>
              <a:t>, </a:t>
            </a:r>
            <a:r>
              <a:rPr lang="ru-RU" sz="2000" b="0" dirty="0" err="1"/>
              <a:t>коригувати</a:t>
            </a:r>
            <a:r>
              <a:rPr lang="ru-RU" sz="2000" b="0" dirty="0"/>
              <a:t>, </a:t>
            </a:r>
            <a:r>
              <a:rPr lang="ru-RU" sz="2000" b="0" dirty="0" err="1"/>
              <a:t>приймати</a:t>
            </a:r>
            <a:r>
              <a:rPr lang="ru-RU" sz="2000" b="0" dirty="0"/>
              <a:t> </a:t>
            </a:r>
            <a:r>
              <a:rPr lang="ru-RU" sz="2000" b="0" dirty="0" err="1"/>
              <a:t>рішення</a:t>
            </a:r>
            <a:r>
              <a:rPr lang="ru-RU" sz="2000" b="0" dirty="0"/>
              <a:t> та </a:t>
            </a:r>
            <a:r>
              <a:rPr lang="ru-RU" sz="2000" b="0" dirty="0" err="1"/>
              <a:t>ін</a:t>
            </a:r>
            <a:r>
              <a:rPr lang="ru-RU" sz="2000" b="0" dirty="0"/>
              <a:t>.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3212976"/>
            <a:ext cx="6345179" cy="3464801"/>
          </a:xfrm>
        </p:spPr>
      </p:pic>
    </p:spTree>
    <p:extLst>
      <p:ext uri="{BB962C8B-B14F-4D97-AF65-F5344CB8AC3E}">
        <p14:creationId xmlns:p14="http://schemas.microsoft.com/office/powerpoint/2010/main" xmlns="" val="273300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11144" cy="1173480"/>
          </a:xfrm>
        </p:spPr>
        <p:txBody>
          <a:bodyPr>
            <a:noAutofit/>
          </a:bodyPr>
          <a:lstStyle/>
          <a:p>
            <a:r>
              <a:rPr lang="uk-UA" sz="4000" dirty="0" smtClean="0"/>
              <a:t>Завдання спілкування: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Психологічний контакт з учнями</a:t>
            </a:r>
          </a:p>
          <a:p>
            <a:r>
              <a:rPr lang="uk-UA" dirty="0" smtClean="0"/>
              <a:t>Пізнавальний пошук </a:t>
            </a:r>
          </a:p>
          <a:p>
            <a:r>
              <a:rPr lang="uk-UA" dirty="0" smtClean="0"/>
              <a:t>Виховне і педагогічне спілкування </a:t>
            </a:r>
          </a:p>
          <a:p>
            <a:r>
              <a:rPr lang="uk-UA" dirty="0" smtClean="0"/>
              <a:t>Міжособистісні стосунки в колективі</a:t>
            </a:r>
          </a:p>
          <a:p>
            <a:r>
              <a:rPr lang="uk-UA" dirty="0" smtClean="0"/>
              <a:t>Подолання скупості, сором’язливості, виявлення й урахування індивідуальних рис учнів</a:t>
            </a:r>
          </a:p>
          <a:p>
            <a:r>
              <a:rPr lang="uk-UA" dirty="0" smtClean="0"/>
              <a:t>Розвиток особистих якостей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65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995120" cy="1173480"/>
          </a:xfrm>
        </p:spPr>
        <p:txBody>
          <a:bodyPr>
            <a:noAutofit/>
          </a:bodyPr>
          <a:lstStyle/>
          <a:p>
            <a:r>
              <a:rPr lang="uk-UA" sz="4400" dirty="0" smtClean="0"/>
              <a:t>Функції спілкування:</a:t>
            </a:r>
            <a:endParaRPr lang="ru-RU" sz="4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95536" y="1844824"/>
            <a:ext cx="7239000" cy="4371752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Пізнання</a:t>
            </a:r>
            <a:r>
              <a:rPr lang="ru-RU" dirty="0" smtClean="0"/>
              <a:t> людьми один одного</a:t>
            </a:r>
          </a:p>
          <a:p>
            <a:r>
              <a:rPr lang="uk-UA" dirty="0" smtClean="0"/>
              <a:t>Обмін інформацією </a:t>
            </a:r>
          </a:p>
          <a:p>
            <a:r>
              <a:rPr lang="uk-UA" dirty="0" smtClean="0"/>
              <a:t>Організація діяльності </a:t>
            </a:r>
          </a:p>
          <a:p>
            <a:r>
              <a:rPr lang="uk-UA" dirty="0" smtClean="0"/>
              <a:t>Обмін ролями</a:t>
            </a:r>
          </a:p>
          <a:p>
            <a:r>
              <a:rPr lang="uk-UA" dirty="0" smtClean="0"/>
              <a:t>Співчуття </a:t>
            </a:r>
            <a:endParaRPr lang="ru-RU" dirty="0"/>
          </a:p>
        </p:txBody>
      </p:sp>
      <p:pic>
        <p:nvPicPr>
          <p:cNvPr id="1026" name="Picture 2" descr="D:\НАСТЯ\псих\маруся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573016"/>
            <a:ext cx="3456384" cy="304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7181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27168" cy="117348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Стилі спілкування:</a:t>
            </a:r>
            <a:endParaRPr lang="ru-RU" sz="4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7239000" cy="437175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Демократичний </a:t>
            </a:r>
          </a:p>
          <a:p>
            <a:r>
              <a:rPr lang="uk-UA" dirty="0" smtClean="0"/>
              <a:t>Авторитарний</a:t>
            </a:r>
          </a:p>
          <a:p>
            <a:r>
              <a:rPr lang="uk-UA" dirty="0" smtClean="0"/>
              <a:t>Ліберальний</a:t>
            </a:r>
          </a:p>
          <a:p>
            <a:r>
              <a:rPr lang="uk-UA" dirty="0" smtClean="0"/>
              <a:t>Захоплення творчою діяльністю</a:t>
            </a:r>
          </a:p>
          <a:p>
            <a:r>
              <a:rPr lang="uk-UA" dirty="0" smtClean="0"/>
              <a:t>Спілкування на основі дружби</a:t>
            </a:r>
          </a:p>
          <a:p>
            <a:r>
              <a:rPr lang="uk-UA" dirty="0" smtClean="0"/>
              <a:t>Спілкування-дистанція</a:t>
            </a:r>
          </a:p>
          <a:p>
            <a:r>
              <a:rPr lang="uk-UA" dirty="0" smtClean="0"/>
              <a:t>Спілкування-залякування</a:t>
            </a:r>
          </a:p>
          <a:p>
            <a:r>
              <a:rPr lang="uk-UA" dirty="0" smtClean="0"/>
              <a:t>Спілкування-загравання</a:t>
            </a:r>
          </a:p>
          <a:p>
            <a:endParaRPr lang="uk-UA" dirty="0" smtClean="0"/>
          </a:p>
        </p:txBody>
      </p:sp>
      <p:pic>
        <p:nvPicPr>
          <p:cNvPr id="2050" name="Picture 2" descr="D:\НАСТЯ\псих\маруся\stili-obshhenij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077072"/>
            <a:ext cx="2304257" cy="241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122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7920880" cy="1821552"/>
          </a:xfrm>
        </p:spPr>
        <p:txBody>
          <a:bodyPr>
            <a:noAutofit/>
          </a:bodyPr>
          <a:lstStyle/>
          <a:p>
            <a:r>
              <a:rPr lang="uk-UA" sz="4600" dirty="0" smtClean="0"/>
              <a:t>Механізми спілкування:</a:t>
            </a:r>
            <a:endParaRPr lang="ru-RU" sz="4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67544" y="2204864"/>
            <a:ext cx="7239000" cy="4371752"/>
          </a:xfrm>
        </p:spPr>
        <p:txBody>
          <a:bodyPr/>
          <a:lstStyle/>
          <a:p>
            <a:r>
              <a:rPr lang="uk-UA" sz="4800" dirty="0" smtClean="0"/>
              <a:t>Навіювання</a:t>
            </a:r>
          </a:p>
          <a:p>
            <a:r>
              <a:rPr lang="uk-UA" sz="4800" dirty="0" smtClean="0"/>
              <a:t>Переконання</a:t>
            </a:r>
          </a:p>
          <a:p>
            <a:r>
              <a:rPr lang="uk-UA" sz="4800" dirty="0" smtClean="0"/>
              <a:t>Ідентифікація</a:t>
            </a:r>
          </a:p>
          <a:p>
            <a:r>
              <a:rPr lang="uk-UA" sz="4800" dirty="0" smtClean="0"/>
              <a:t>Зараження</a:t>
            </a:r>
          </a:p>
          <a:p>
            <a:endParaRPr lang="ru-RU" dirty="0"/>
          </a:p>
        </p:txBody>
      </p:sp>
      <p:pic>
        <p:nvPicPr>
          <p:cNvPr id="3074" name="Picture 2" descr="D:\НАСТЯ\псих\маруся\2386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17744"/>
            <a:ext cx="3776108" cy="283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1001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99176" cy="1173480"/>
          </a:xfrm>
        </p:spPr>
        <p:txBody>
          <a:bodyPr>
            <a:noAutofit/>
          </a:bodyPr>
          <a:lstStyle/>
          <a:p>
            <a:r>
              <a:rPr lang="uk-UA" sz="4400" dirty="0" smtClean="0"/>
              <a:t>Засоби спілкування:</a:t>
            </a:r>
            <a:endParaRPr lang="ru-RU" sz="4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Вербальні</a:t>
            </a:r>
          </a:p>
          <a:p>
            <a:r>
              <a:rPr lang="uk-UA" dirty="0" smtClean="0"/>
              <a:t>Комунікативні</a:t>
            </a:r>
          </a:p>
          <a:p>
            <a:r>
              <a:rPr lang="uk-UA" dirty="0" smtClean="0"/>
              <a:t>Педагогічний такт</a:t>
            </a:r>
          </a:p>
          <a:p>
            <a:r>
              <a:rPr lang="uk-UA" dirty="0" smtClean="0"/>
              <a:t>Міміка</a:t>
            </a:r>
          </a:p>
          <a:p>
            <a:r>
              <a:rPr lang="uk-UA" dirty="0" smtClean="0"/>
              <a:t>Поза</a:t>
            </a:r>
          </a:p>
          <a:p>
            <a:r>
              <a:rPr lang="uk-UA" dirty="0" smtClean="0"/>
              <a:t>Емоційність</a:t>
            </a:r>
          </a:p>
          <a:p>
            <a:endParaRPr lang="ru-RU" dirty="0"/>
          </a:p>
        </p:txBody>
      </p:sp>
      <p:pic>
        <p:nvPicPr>
          <p:cNvPr id="4099" name="Picture 3" descr="D:\НАСТЯ\псих\маруся\ts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5" y="2060848"/>
            <a:ext cx="3625631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7977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70</TotalTime>
  <Words>203</Words>
  <Application>Microsoft Office PowerPoint</Application>
  <PresentationFormat>Экран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Педагогічне спілкування</vt:lpstr>
      <vt:lpstr>Педагогічне спілкування — це система органічної соціально-психологічної дії учителя-вихователя і вихованця в усіх сферах діяльності, що має певні педагогічні функції, спрямоване на створення оптимальних соціально-психологічних умов активної та результативної життєдіяльності особистості.</vt:lpstr>
      <vt:lpstr>Оптимальним треба вважати таке спілкування педагога з вихованцями у процесі навчально-виховної роботи, яке створює найбільш сприятливі умови для розвитку позитивної мотивації у навчальній діяльност</vt:lpstr>
      <vt:lpstr>Професійне педагогічне спілкування — це взаємообумовлений процес рольових ігор учителя-вихователя і вихованців. Якщо для педагога спілкування є передусім видом професійної діяльності, то для учня — це вид повсякденної життєдіяльності. Тому, спілкуючись з учнями, педагог не тільки взаємодіє з вихованцем, він повинен залишатися одночасної поза ним, бо йому треба спостерігати, аналізувати, коригувати, приймати рішення та ін.</vt:lpstr>
      <vt:lpstr>Завдання спілкування:</vt:lpstr>
      <vt:lpstr>Функції спілкування:</vt:lpstr>
      <vt:lpstr>Стилі спілкування:</vt:lpstr>
      <vt:lpstr>Механізми спілкування:</vt:lpstr>
      <vt:lpstr>Засоби спілкування:</vt:lpstr>
      <vt:lpstr>Лінії спілкування:</vt:lpstr>
      <vt:lpstr>ДЯКУЮ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Педагогічне спілкування</dc:title>
  <dc:creator>Yaroslav</dc:creator>
  <cp:lastModifiedBy>User</cp:lastModifiedBy>
  <cp:revision>11</cp:revision>
  <dcterms:created xsi:type="dcterms:W3CDTF">2013-12-06T14:43:06Z</dcterms:created>
  <dcterms:modified xsi:type="dcterms:W3CDTF">2014-06-02T14:03:58Z</dcterms:modified>
</cp:coreProperties>
</file>